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288" r:id="rId4"/>
    <p:sldId id="1327" r:id="rId5"/>
    <p:sldId id="1360" r:id="rId6"/>
    <p:sldId id="1354" r:id="rId7"/>
    <p:sldId id="1363" r:id="rId8"/>
    <p:sldId id="1362" r:id="rId9"/>
    <p:sldId id="1289" r:id="rId10"/>
    <p:sldId id="1359" r:id="rId11"/>
    <p:sldId id="1315" r:id="rId12"/>
    <p:sldId id="1352" r:id="rId13"/>
    <p:sldId id="1351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CD5B5"/>
    <a:srgbClr val="FF99CC"/>
    <a:srgbClr val="FFCCFF"/>
    <a:srgbClr val="67C4F0"/>
    <a:srgbClr val="8BCF24"/>
    <a:srgbClr val="DD6567"/>
    <a:srgbClr val="E4A20A"/>
    <a:srgbClr val="D96165"/>
    <a:srgbClr val="67C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6921" autoAdjust="0"/>
  </p:normalViewPr>
  <p:slideViewPr>
    <p:cSldViewPr>
      <p:cViewPr varScale="1">
        <p:scale>
          <a:sx n="111" d="100"/>
          <a:sy n="111" d="100"/>
        </p:scale>
        <p:origin x="1866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data2.tsherpa.co.kr/tsherpa/MultiMedia/Flash/2020/curri/index.html?flashxmlnum=youblue86&amp;classa=A8-C1-32-MM-MM-04-04-01-0-0-0-0&amp;classno=MM_32_04/suh_0302_03_0001/suh_0302_03_0001_101_1.html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88342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02958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00337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6769" y="728700"/>
            <a:ext cx="5461338" cy="47705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+mn-ea"/>
                <a:ea typeface="+mn-ea"/>
              </a:rPr>
              <a:t>굴러라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  <a:r>
              <a:rPr lang="ko-KR" altLang="en-US" sz="1900" dirty="0">
                <a:latin typeface="+mn-ea"/>
                <a:ea typeface="+mn-ea"/>
              </a:rPr>
              <a:t>바퀴야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둥그런 나무 바퀴가 데굴데굴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굴러가다 수레가 되었네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동그란 쇠바퀴가 덜컹덜컹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굴러가다 마차가 </a:t>
            </a:r>
            <a:r>
              <a:rPr lang="ko-KR" altLang="en-US" sz="1900" dirty="0" smtClean="0">
                <a:latin typeface="+mn-ea"/>
                <a:ea typeface="+mn-ea"/>
              </a:rPr>
              <a:t>되었네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 err="1">
                <a:latin typeface="+mn-ea"/>
                <a:ea typeface="+mn-ea"/>
              </a:rPr>
              <a:t>댕그란</a:t>
            </a:r>
            <a:r>
              <a:rPr lang="ko-KR" altLang="en-US" sz="1900" dirty="0">
                <a:latin typeface="+mn-ea"/>
                <a:ea typeface="+mn-ea"/>
              </a:rPr>
              <a:t> 고무바퀴가 떼구루루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굴러가다 자동차가 </a:t>
            </a:r>
            <a:r>
              <a:rPr lang="ko-KR" altLang="en-US" sz="1900" dirty="0" smtClean="0">
                <a:latin typeface="+mn-ea"/>
                <a:ea typeface="+mn-ea"/>
              </a:rPr>
              <a:t>되었지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씽씽 굴러라 바퀴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쌩쌩 달려라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  <a:r>
              <a:rPr lang="ko-KR" altLang="en-US" sz="1900" dirty="0">
                <a:latin typeface="+mn-ea"/>
                <a:ea typeface="+mn-ea"/>
              </a:rPr>
              <a:t>자동차야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재료는 달라도 우리 모두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생김새는 똑 닮은 동글동글 원</a:t>
            </a:r>
            <a:endParaRPr lang="en-US" altLang="ko-KR" sz="1900" dirty="0">
              <a:latin typeface="+mn-ea"/>
              <a:ea typeface="+mn-ea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줄씩 나타나는 동시 텍스트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1513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235993" y="3049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9133" y="338741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모서리가 둥근 사각형 설명선 41"/>
          <p:cNvSpPr/>
          <p:nvPr/>
        </p:nvSpPr>
        <p:spPr>
          <a:xfrm>
            <a:off x="575556" y="2001018"/>
            <a:ext cx="2520280" cy="1173324"/>
          </a:xfrm>
          <a:prstGeom prst="wedgeRoundRectCallout">
            <a:avLst>
              <a:gd name="adj1" fmla="val -1739"/>
              <a:gd name="adj2" fmla="val 63215"/>
              <a:gd name="adj3" fmla="val 16667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/>
              <a:t>원을 그리는 방법을</a:t>
            </a:r>
            <a:endParaRPr lang="en-US" altLang="ko-KR" sz="1900" dirty="0"/>
          </a:p>
          <a:p>
            <a:pPr algn="ctr"/>
            <a:r>
              <a:rPr lang="ko-KR" altLang="en-US" sz="1900" dirty="0"/>
              <a:t>공부할 것 </a:t>
            </a:r>
            <a:r>
              <a:rPr lang="ko-KR" altLang="en-US" sz="1900" dirty="0" smtClean="0"/>
              <a:t>같아요</a:t>
            </a:r>
            <a:r>
              <a:rPr lang="en-US" altLang="ko-KR" sz="1900" dirty="0" smtClean="0"/>
              <a:t>.</a:t>
            </a:r>
            <a:endParaRPr lang="ko-KR" altLang="en-US" sz="1900" dirty="0"/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3576026" y="1916832"/>
            <a:ext cx="2832178" cy="1257510"/>
          </a:xfrm>
          <a:prstGeom prst="wedgeRoundRectCallout">
            <a:avLst>
              <a:gd name="adj1" fmla="val 1364"/>
              <a:gd name="adj2" fmla="val 73940"/>
              <a:gd name="adj3" fmla="val 16667"/>
            </a:avLst>
          </a:prstGeom>
          <a:ln>
            <a:solidFill>
              <a:srgbClr val="FF99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/>
              <a:t>원에 대해 자세하게</a:t>
            </a:r>
            <a:endParaRPr lang="en-US" altLang="ko-KR" sz="1900" dirty="0" smtClean="0"/>
          </a:p>
          <a:p>
            <a:pPr algn="ctr"/>
            <a:r>
              <a:rPr lang="ko-KR" altLang="en-US" sz="1900" dirty="0" smtClean="0"/>
              <a:t>배울 것 같아요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p:sp>
        <p:nvSpPr>
          <p:cNvPr id="44" name="타원 43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7095334" y="3800602"/>
            <a:ext cx="1971702" cy="93871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+mn-ea"/>
                <a:ea typeface="+mn-ea"/>
                <a:cs typeface="Verdana" panose="020B0604030504040204" pitchFamily="34" charset="0"/>
              </a:rPr>
              <a:t>suh_p_0302_03_0001</a:t>
            </a:r>
            <a:r>
              <a:rPr lang="en-US" altLang="ko-KR" sz="1000" b="1" dirty="0" smtClean="0">
                <a:latin typeface="+mn-ea"/>
                <a:ea typeface="+mn-ea"/>
                <a:cs typeface="Verdana" panose="020B0604030504040204" pitchFamily="34" charset="0"/>
              </a:rPr>
              <a:t>_204_1_1</a:t>
            </a:r>
            <a:endParaRPr lang="en-US" altLang="ko-KR" sz="1000" b="1" dirty="0">
              <a:latin typeface="+mn-ea"/>
              <a:ea typeface="+mn-ea"/>
              <a:cs typeface="Verdana" panose="020B060403050404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  <a:cs typeface="Verdana" panose="020B0604030504040204" pitchFamily="34" charset="0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  <a:cs typeface="Verdana" panose="020B0604030504040204" pitchFamily="34" charset="0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  <a:cs typeface="Verdana" panose="020B0604030504040204" pitchFamily="34" charset="0"/>
              </a:rPr>
              <a:t>켄 캐릭터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  <a:cs typeface="Verdana" panose="020B0604030504040204" pitchFamily="34" charset="0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  <a:cs typeface="Verdana" panose="020B0604030504040204" pitchFamily="34" charset="0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  <a:cs typeface="Verdana" panose="020B0604030504040204" pitchFamily="34" charset="0"/>
              </a:rPr>
              <a:t>)</a:t>
            </a:r>
            <a:endParaRPr lang="ko-KR" altLang="en-US" sz="1000" b="1" dirty="0">
              <a:latin typeface="+mn-ea"/>
              <a:ea typeface="+mn-ea"/>
              <a:cs typeface="Verdana" panose="020B0604030504040204" pitchFamily="34" charset="0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+mn-ea"/>
              <a:ea typeface="+mn-ea"/>
              <a:cs typeface="Verdana" panose="020B0604030504040204" pitchFamily="34" charset="0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latin typeface="+mn-ea"/>
                <a:ea typeface="+mn-ea"/>
                <a:cs typeface="Verdana" panose="020B0604030504040204" pitchFamily="34" charset="0"/>
              </a:rPr>
              <a:t>원을 그리는 방법을 공부할 것 </a:t>
            </a:r>
            <a:r>
              <a:rPr lang="ko-KR" altLang="en-US" sz="1000" b="1" dirty="0" smtClean="0">
                <a:latin typeface="+mn-ea"/>
                <a:ea typeface="+mn-ea"/>
                <a:cs typeface="Verdana" panose="020B0604030504040204" pitchFamily="34" charset="0"/>
              </a:rPr>
              <a:t>같아요</a:t>
            </a:r>
            <a:r>
              <a:rPr lang="en-US" altLang="ko-KR" sz="1000" b="1" dirty="0">
                <a:latin typeface="+mn-ea"/>
                <a:ea typeface="+mn-ea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95334" y="4977172"/>
            <a:ext cx="1971702" cy="93871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+mn-ea"/>
                <a:ea typeface="+mn-ea"/>
              </a:rPr>
              <a:t>suh_p_0302_03_0001</a:t>
            </a:r>
            <a:r>
              <a:rPr lang="en-US" altLang="ko-KR" sz="1000" b="1" dirty="0" smtClean="0">
                <a:latin typeface="+mn-ea"/>
                <a:ea typeface="+mn-ea"/>
              </a:rPr>
              <a:t>_204_1_2</a:t>
            </a:r>
            <a:endParaRPr lang="en-US" altLang="ko-KR" sz="1000" b="1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보니 캐릭터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1000" b="1" dirty="0">
              <a:latin typeface="+mn-ea"/>
              <a:ea typeface="+mn-ea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+mn-ea"/>
              <a:ea typeface="+mn-ea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b="1" dirty="0" smtClean="0">
                <a:latin typeface="+mn-ea"/>
                <a:ea typeface="+mn-ea"/>
              </a:rPr>
              <a:t>원에 대해 자세하게 배울 것 같아요</a:t>
            </a:r>
            <a:r>
              <a:rPr lang="en-US" altLang="ko-KR" sz="1000" b="1" dirty="0" smtClean="0">
                <a:latin typeface="+mn-ea"/>
                <a:ea typeface="+mn-ea"/>
              </a:rPr>
              <a:t>.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823447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34968" y="2953338"/>
            <a:ext cx="21170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원을 알아볼까요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2121867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60~63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0" name="직사각형 29"/>
          <p:cNvSpPr/>
          <p:nvPr/>
        </p:nvSpPr>
        <p:spPr>
          <a:xfrm>
            <a:off x="4799838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44~47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076422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모서리가 둥근 직사각형 18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누름 못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띠 종이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4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706197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바퀴의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9103D4-9087-DC75-7D60-97298CCE9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58" y="900457"/>
            <a:ext cx="6443614" cy="42038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22665B-76FC-E3FB-A268-73AB36656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411" y="3923454"/>
            <a:ext cx="5597712" cy="163135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https://cdata2.tsherpa.co.kr/tsherpa/MultiMedia/Flash/2020/curri/index.html?flashxmlnum=youblue86&amp;classa=A8-C1-32-MM-MM-04-04-01-0-0-0-0&amp;classno=MM_32_04/suh_0302_03_0001/suh_0302_03_0001_101_1.html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 사이즈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40px,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검정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 사이즈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35px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1520" y="1376772"/>
            <a:ext cx="2448272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407775" y="10138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683099" y="12055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35819" y="4435773"/>
            <a:ext cx="4800947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889446" y="47229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71252" y="5175302"/>
            <a:ext cx="3324784" cy="233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463988" y="5263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1" y="872716"/>
            <a:ext cx="6939498" cy="475252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79918"/>
            <a:ext cx="6924993" cy="4745326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바퀴의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역사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514318"/>
              </p:ext>
            </p:extLst>
          </p:nvPr>
        </p:nvGraphicFramePr>
        <p:xfrm>
          <a:off x="120452" y="6165304"/>
          <a:ext cx="6683795" cy="282949"/>
        </p:xfrm>
        <a:graphic>
          <a:graphicData uri="http://schemas.openxmlformats.org/drawingml/2006/table">
            <a:tbl>
              <a:tblPr/>
              <a:tblGrid>
                <a:gridCol w="1601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1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mm_32_3_00_01_01_ani.mp4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89" y="2955326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16" t="-266"/>
          <a:stretch/>
        </p:blipFill>
        <p:spPr>
          <a:xfrm>
            <a:off x="518729" y="1650893"/>
            <a:ext cx="2950673" cy="376496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5811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70777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무엇을 나타낸 것인가요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336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원에 대해 알아볼까요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32" name="Picture 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85" y="5066710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4906872" y="1208160"/>
            <a:ext cx="2005388" cy="259372"/>
            <a:chOff x="4586718" y="1256869"/>
            <a:chExt cx="2005388" cy="259372"/>
          </a:xfrm>
        </p:grpSpPr>
        <p:sp>
          <p:nvSpPr>
            <p:cNvPr id="33" name="직사각형 32"/>
            <p:cNvSpPr/>
            <p:nvPr/>
          </p:nvSpPr>
          <p:spPr>
            <a:xfrm>
              <a:off x="5274941" y="125686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86718" y="1260650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961365" y="125718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0" name="타원 49"/>
          <p:cNvSpPr/>
          <p:nvPr/>
        </p:nvSpPr>
        <p:spPr>
          <a:xfrm>
            <a:off x="4688394" y="1143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58166" y="2425416"/>
            <a:ext cx="298208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가지 바퀴입니다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9910" y="2438109"/>
            <a:ext cx="360000" cy="3550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862035" y="2922690"/>
            <a:ext cx="2982086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옛날부터 사용한 바퀴들입니다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9910" y="3279902"/>
            <a:ext cx="360000" cy="3550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F8D6143-F1CF-2521-F43C-017E2FB710E0}"/>
              </a:ext>
            </a:extLst>
          </p:cNvPr>
          <p:cNvSpPr txBox="1"/>
          <p:nvPr/>
        </p:nvSpPr>
        <p:spPr>
          <a:xfrm>
            <a:off x="3866351" y="3710287"/>
            <a:ext cx="2982086" cy="969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바퀴가 어떻게 좋아지고 있는지 보여 주고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7EA0A43D-BF19-BB78-A272-F810094D47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9910" y="4334140"/>
            <a:ext cx="360000" cy="355000"/>
          </a:xfrm>
          <a:prstGeom prst="rect">
            <a:avLst/>
          </a:prstGeom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확대 풀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3310983" y="48270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238" y="5066710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72458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3087307123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첨부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suh_p_0302_03_0001_202_1.pdf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00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991017" y="1284542"/>
            <a:ext cx="944758" cy="50036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17358" y="1147097"/>
            <a:ext cx="756084" cy="10196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30643" y="1823667"/>
            <a:ext cx="593829" cy="36207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22785" y="1532879"/>
            <a:ext cx="593829" cy="36207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65347" y="1554908"/>
            <a:ext cx="593829" cy="36207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graphicFrame>
        <p:nvGraphicFramePr>
          <p:cNvPr id="1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51287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3087307123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첨부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suh_p_0302_03_0001_202_1.pdf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41" y="1064497"/>
            <a:ext cx="6751143" cy="454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5811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70777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 등장하는 바퀴를 본 경험을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336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원에 대해 알아볼까요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88691" y="2580521"/>
            <a:ext cx="2982086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나무 바퀴는 박물관에서 본 적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057" y="2902629"/>
            <a:ext cx="360000" cy="35500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BC7F6607-5723-9668-9A04-A2B4DCC2ABD5}"/>
              </a:ext>
            </a:extLst>
          </p:cNvPr>
          <p:cNvGrpSpPr/>
          <p:nvPr/>
        </p:nvGrpSpPr>
        <p:grpSpPr>
          <a:xfrm>
            <a:off x="4932040" y="1225412"/>
            <a:ext cx="2005388" cy="259372"/>
            <a:chOff x="4586718" y="1256869"/>
            <a:chExt cx="2005388" cy="25937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773275F-3B79-C408-67F6-5CA384D32F01}"/>
                </a:ext>
              </a:extLst>
            </p:cNvPr>
            <p:cNvSpPr/>
            <p:nvPr/>
          </p:nvSpPr>
          <p:spPr>
            <a:xfrm>
              <a:off x="5274941" y="125686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A80304B-BA87-E791-3BE8-4F5A417A7C12}"/>
                </a:ext>
              </a:extLst>
            </p:cNvPr>
            <p:cNvSpPr/>
            <p:nvPr/>
          </p:nvSpPr>
          <p:spPr>
            <a:xfrm>
              <a:off x="4586718" y="1260650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94F731D-4035-11D3-06D7-66424045C6D3}"/>
                </a:ext>
              </a:extLst>
            </p:cNvPr>
            <p:cNvSpPr/>
            <p:nvPr/>
          </p:nvSpPr>
          <p:spPr>
            <a:xfrm>
              <a:off x="5961365" y="125718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F9936B2-87A9-A993-234C-E3C631DA619D}"/>
              </a:ext>
            </a:extLst>
          </p:cNvPr>
          <p:cNvSpPr txBox="1"/>
          <p:nvPr/>
        </p:nvSpPr>
        <p:spPr>
          <a:xfrm>
            <a:off x="3888691" y="3399736"/>
            <a:ext cx="2982086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쇠바퀴는 영화에서 본 적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4242E42-EA88-54C5-F3DD-F51885487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567" y="3721844"/>
            <a:ext cx="360000" cy="355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677C491-AD63-E5DB-97C3-1B52FFD2FBD5}"/>
              </a:ext>
            </a:extLst>
          </p:cNvPr>
          <p:cNvSpPr txBox="1"/>
          <p:nvPr/>
        </p:nvSpPr>
        <p:spPr>
          <a:xfrm>
            <a:off x="3894652" y="4218951"/>
            <a:ext cx="2982086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고무바퀴는 도로에서 본 적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5942D25A-599C-E775-9653-2EC6B1C18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528" y="4541059"/>
            <a:ext cx="360000" cy="355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16" t="-266"/>
          <a:stretch/>
        </p:blipFill>
        <p:spPr>
          <a:xfrm>
            <a:off x="518729" y="1650893"/>
            <a:ext cx="2950673" cy="3764964"/>
          </a:xfrm>
          <a:prstGeom prst="rect">
            <a:avLst/>
          </a:prstGeom>
        </p:spPr>
      </p:pic>
      <p:pic>
        <p:nvPicPr>
          <p:cNvPr id="33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238" y="5066710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38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5811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70777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앞으로 이동 수단의 바퀴는 어떤 모양이 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336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원에 대해 알아볼까요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88691" y="2580521"/>
            <a:ext cx="2982086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 원 모양일 것 같습니다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057" y="2902629"/>
            <a:ext cx="360000" cy="355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F9936B2-87A9-A993-234C-E3C631DA619D}"/>
              </a:ext>
            </a:extLst>
          </p:cNvPr>
          <p:cNvSpPr txBox="1"/>
          <p:nvPr/>
        </p:nvSpPr>
        <p:spPr>
          <a:xfrm>
            <a:off x="3888691" y="3399736"/>
            <a:ext cx="2982086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바퀴가 없고 날아다닐 것 같습니다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4242E42-EA88-54C5-F3DD-F51885487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567" y="3721844"/>
            <a:ext cx="360000" cy="3550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FBF77BA2-9463-D15D-7977-7A8407ED9AB9}"/>
              </a:ext>
            </a:extLst>
          </p:cNvPr>
          <p:cNvGrpSpPr/>
          <p:nvPr/>
        </p:nvGrpSpPr>
        <p:grpSpPr>
          <a:xfrm>
            <a:off x="4932040" y="1196752"/>
            <a:ext cx="2005388" cy="259372"/>
            <a:chOff x="4586718" y="1256869"/>
            <a:chExt cx="2005388" cy="25937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B49A445-9EBC-D78B-6050-622CD34127C5}"/>
                </a:ext>
              </a:extLst>
            </p:cNvPr>
            <p:cNvSpPr/>
            <p:nvPr/>
          </p:nvSpPr>
          <p:spPr>
            <a:xfrm>
              <a:off x="5274941" y="1256869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9ECBB74-1ECB-A095-42D7-871BB323CF0D}"/>
                </a:ext>
              </a:extLst>
            </p:cNvPr>
            <p:cNvSpPr/>
            <p:nvPr/>
          </p:nvSpPr>
          <p:spPr>
            <a:xfrm>
              <a:off x="4586718" y="1260650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F3CE8ED-7BF3-30B6-2645-A250CDC7BF84}"/>
                </a:ext>
              </a:extLst>
            </p:cNvPr>
            <p:cNvSpPr/>
            <p:nvPr/>
          </p:nvSpPr>
          <p:spPr>
            <a:xfrm>
              <a:off x="5961365" y="12571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16" t="-266"/>
          <a:stretch/>
        </p:blipFill>
        <p:spPr>
          <a:xfrm>
            <a:off x="518729" y="1650893"/>
            <a:ext cx="2950673" cy="3764964"/>
          </a:xfrm>
          <a:prstGeom prst="rect">
            <a:avLst/>
          </a:prstGeom>
        </p:spPr>
      </p:pic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238" y="5066710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757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41" y="1064497"/>
            <a:ext cx="6751143" cy="454351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동시를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6607500" y="13254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613945"/>
              </p:ext>
            </p:extLst>
          </p:nvPr>
        </p:nvGraphicFramePr>
        <p:xfrm>
          <a:off x="7010116" y="5205502"/>
          <a:ext cx="2108035" cy="887794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첨부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suh_p_0302_03_0001_202_1.pdf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563720"/>
              </p:ext>
            </p:extLst>
          </p:nvPr>
        </p:nvGraphicFramePr>
        <p:xfrm>
          <a:off x="6984268" y="3933056"/>
          <a:ext cx="2108035" cy="1136652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6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음성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ts val="300"/>
                        </a:spcBef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audio_01.mp3~audio_11.mp3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eaLnBrk="1" hangingPunct="1">
                        <a:spcBef>
                          <a:spcPts val="300"/>
                        </a:spcBef>
                      </a:pP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eaLnBrk="1" hangingPunct="1">
                        <a:spcBef>
                          <a:spcPts val="300"/>
                        </a:spcBef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3-2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\app\resource\contents\lesson03\ops\lesson03\audio\mm_32_3_00_02_01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타원 58"/>
          <p:cNvSpPr/>
          <p:nvPr/>
        </p:nvSpPr>
        <p:spPr>
          <a:xfrm>
            <a:off x="99883" y="5045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" y="5341482"/>
            <a:ext cx="6945183" cy="28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동시 음성에 맞춰서 해당 글씨가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줄씩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나타나는 텍스트는 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재생바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재생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동시 음성 재생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4042" y="4869160"/>
            <a:ext cx="6271727" cy="384721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72275" y="4869160"/>
            <a:ext cx="185499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굴러라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  <a:r>
              <a:rPr lang="ko-KR" altLang="en-US" sz="1900" dirty="0">
                <a:latin typeface="+mn-ea"/>
                <a:ea typeface="+mn-ea"/>
              </a:rPr>
              <a:t>바퀴야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41981</TotalTime>
  <Words>772</Words>
  <Application>Microsoft Office PowerPoint</Application>
  <PresentationFormat>화면 슬라이드 쇼(4:3)</PresentationFormat>
  <Paragraphs>313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</vt:lpstr>
      <vt:lpstr>돋움</vt:lpstr>
      <vt:lpstr>맑은 고딕</vt:lpstr>
      <vt:lpstr>Arial</vt:lpstr>
      <vt:lpstr>Verdana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7252</cp:revision>
  <dcterms:created xsi:type="dcterms:W3CDTF">2008-07-15T12:19:11Z</dcterms:created>
  <dcterms:modified xsi:type="dcterms:W3CDTF">2022-07-04T04:48:12Z</dcterms:modified>
</cp:coreProperties>
</file>