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4"/>
  </p:notesMasterIdLst>
  <p:handoutMasterIdLst>
    <p:handoutMasterId r:id="rId35"/>
  </p:handoutMasterIdLst>
  <p:sldIdLst>
    <p:sldId id="782" r:id="rId2"/>
    <p:sldId id="783" r:id="rId3"/>
    <p:sldId id="1338" r:id="rId4"/>
    <p:sldId id="1370" r:id="rId5"/>
    <p:sldId id="1339" r:id="rId6"/>
    <p:sldId id="1392" r:id="rId7"/>
    <p:sldId id="1341" r:id="rId8"/>
    <p:sldId id="1393" r:id="rId9"/>
    <p:sldId id="1394" r:id="rId10"/>
    <p:sldId id="1345" r:id="rId11"/>
    <p:sldId id="1386" r:id="rId12"/>
    <p:sldId id="1395" r:id="rId13"/>
    <p:sldId id="1348" r:id="rId14"/>
    <p:sldId id="1388" r:id="rId15"/>
    <p:sldId id="1396" r:id="rId16"/>
    <p:sldId id="1351" r:id="rId17"/>
    <p:sldId id="1389" r:id="rId18"/>
    <p:sldId id="1397" r:id="rId19"/>
    <p:sldId id="1381" r:id="rId20"/>
    <p:sldId id="1391" r:id="rId21"/>
    <p:sldId id="1398" r:id="rId22"/>
    <p:sldId id="1399" r:id="rId23"/>
    <p:sldId id="1400" r:id="rId24"/>
    <p:sldId id="1401" r:id="rId25"/>
    <p:sldId id="1402" r:id="rId26"/>
    <p:sldId id="1403" r:id="rId27"/>
    <p:sldId id="1410" r:id="rId28"/>
    <p:sldId id="1411" r:id="rId29"/>
    <p:sldId id="1408" r:id="rId30"/>
    <p:sldId id="1409" r:id="rId31"/>
    <p:sldId id="1406" r:id="rId32"/>
    <p:sldId id="1412" r:id="rId33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BFB2"/>
    <a:srgbClr val="CCDED8"/>
    <a:srgbClr val="C4E9B2"/>
    <a:srgbClr val="CEE4FC"/>
    <a:srgbClr val="D1EDF8"/>
    <a:srgbClr val="D3E49E"/>
    <a:srgbClr val="E2F3F2"/>
    <a:srgbClr val="FFFFFF"/>
    <a:srgbClr val="7DB765"/>
    <a:srgbClr val="EBF1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62" autoAdjust="0"/>
    <p:restoredTop sz="96686" autoAdjust="0"/>
  </p:normalViewPr>
  <p:slideViewPr>
    <p:cSldViewPr>
      <p:cViewPr varScale="1">
        <p:scale>
          <a:sx n="111" d="100"/>
          <a:sy n="111" d="100"/>
        </p:scale>
        <p:origin x="1764" y="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7.jpeg"/><Relationship Id="rId7" Type="http://schemas.openxmlformats.org/officeDocument/2006/relationships/image" Target="../media/image6.png"/><Relationship Id="rId12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26.png"/><Relationship Id="rId5" Type="http://schemas.openxmlformats.org/officeDocument/2006/relationships/image" Target="../media/image24.png"/><Relationship Id="rId10" Type="http://schemas.openxmlformats.org/officeDocument/2006/relationships/image" Target="../media/image25.png"/><Relationship Id="rId4" Type="http://schemas.openxmlformats.org/officeDocument/2006/relationships/image" Target="../media/image23.jpe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23.jpeg"/><Relationship Id="rId12" Type="http://schemas.openxmlformats.org/officeDocument/2006/relationships/image" Target="../media/image3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eg"/><Relationship Id="rId11" Type="http://schemas.openxmlformats.org/officeDocument/2006/relationships/image" Target="../media/image26.png"/><Relationship Id="rId5" Type="http://schemas.openxmlformats.org/officeDocument/2006/relationships/image" Target="../media/image14.png"/><Relationship Id="rId10" Type="http://schemas.openxmlformats.org/officeDocument/2006/relationships/image" Target="../media/image29.png"/><Relationship Id="rId4" Type="http://schemas.openxmlformats.org/officeDocument/2006/relationships/image" Target="../media/image7.png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7.jpe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24.png"/><Relationship Id="rId4" Type="http://schemas.openxmlformats.org/officeDocument/2006/relationships/image" Target="../media/image23.jpeg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11" Type="http://schemas.openxmlformats.org/officeDocument/2006/relationships/image" Target="../media/image34.png"/><Relationship Id="rId5" Type="http://schemas.openxmlformats.org/officeDocument/2006/relationships/image" Target="../media/image31.jpeg"/><Relationship Id="rId10" Type="http://schemas.openxmlformats.org/officeDocument/2006/relationships/image" Target="../media/image33.png"/><Relationship Id="rId4" Type="http://schemas.openxmlformats.org/officeDocument/2006/relationships/image" Target="../media/image7.png"/><Relationship Id="rId9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3.png"/><Relationship Id="rId7" Type="http://schemas.openxmlformats.org/officeDocument/2006/relationships/image" Target="../media/image3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jpeg"/><Relationship Id="rId11" Type="http://schemas.openxmlformats.org/officeDocument/2006/relationships/image" Target="../media/image27.png"/><Relationship Id="rId5" Type="http://schemas.openxmlformats.org/officeDocument/2006/relationships/image" Target="../media/image14.png"/><Relationship Id="rId10" Type="http://schemas.openxmlformats.org/officeDocument/2006/relationships/image" Target="../media/image33.png"/><Relationship Id="rId4" Type="http://schemas.openxmlformats.org/officeDocument/2006/relationships/image" Target="../media/image7.png"/><Relationship Id="rId9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6.png"/><Relationship Id="rId7" Type="http://schemas.openxmlformats.org/officeDocument/2006/relationships/image" Target="../media/image31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6.png"/><Relationship Id="rId7" Type="http://schemas.openxmlformats.org/officeDocument/2006/relationships/image" Target="../media/image3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jpe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13.png"/><Relationship Id="rId7" Type="http://schemas.openxmlformats.org/officeDocument/2006/relationships/image" Target="../media/image3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jpeg"/><Relationship Id="rId5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6.png"/><Relationship Id="rId7" Type="http://schemas.openxmlformats.org/officeDocument/2006/relationships/image" Target="../media/image3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jpe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6.png"/><Relationship Id="rId7" Type="http://schemas.openxmlformats.org/officeDocument/2006/relationships/image" Target="../media/image4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jpeg"/><Relationship Id="rId5" Type="http://schemas.openxmlformats.org/officeDocument/2006/relationships/hyperlink" Target="http://cdata.tsherpa.co.kr/tsherpa/MultiMedia/Flash/2020/curri/index.html?flashxmlnum=soboro2&amp;classa=A8-C1-62-KK-KA-02-03-04-0-0-0-0&amp;classno=AA_SAMPLE/nproto_sample/DA/nproto_suh_518.html" TargetMode="Externa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13.png"/><Relationship Id="rId7" Type="http://schemas.openxmlformats.org/officeDocument/2006/relationships/image" Target="../media/image4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hyperlink" Target="http://cdata.tsherpa.co.kr/tsherpa/MultiMedia/Flash/2020/curri/index.html?flashxmlnum=soboro2&amp;classa=A8-C1-62-KK-KA-02-03-04-0-0-0-0&amp;classno=AA_SAMPLE/nproto_sample/DA/nproto_suh_518.html" TargetMode="External"/><Relationship Id="rId10" Type="http://schemas.openxmlformats.org/officeDocument/2006/relationships/image" Target="../media/image43.png"/><Relationship Id="rId4" Type="http://schemas.openxmlformats.org/officeDocument/2006/relationships/image" Target="../media/image7.png"/><Relationship Id="rId9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jpe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3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34.png"/><Relationship Id="rId5" Type="http://schemas.openxmlformats.org/officeDocument/2006/relationships/image" Target="../media/image45.png"/><Relationship Id="rId10" Type="http://schemas.openxmlformats.org/officeDocument/2006/relationships/image" Target="../media/image46.png"/><Relationship Id="rId4" Type="http://schemas.openxmlformats.org/officeDocument/2006/relationships/image" Target="../media/image7.png"/><Relationship Id="rId9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eg"/><Relationship Id="rId3" Type="http://schemas.openxmlformats.org/officeDocument/2006/relationships/image" Target="../media/image12.png"/><Relationship Id="rId7" Type="http://schemas.openxmlformats.org/officeDocument/2006/relationships/image" Target="../media/image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34.png"/><Relationship Id="rId5" Type="http://schemas.openxmlformats.org/officeDocument/2006/relationships/image" Target="../media/image7.png"/><Relationship Id="rId10" Type="http://schemas.openxmlformats.org/officeDocument/2006/relationships/image" Target="../media/image46.png"/><Relationship Id="rId4" Type="http://schemas.openxmlformats.org/officeDocument/2006/relationships/image" Target="../media/image13.png"/><Relationship Id="rId9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8.png"/><Relationship Id="rId7" Type="http://schemas.openxmlformats.org/officeDocument/2006/relationships/image" Target="../media/image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26.png"/><Relationship Id="rId9" Type="http://schemas.openxmlformats.org/officeDocument/2006/relationships/image" Target="../media/image36.jpe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34.png"/><Relationship Id="rId3" Type="http://schemas.openxmlformats.org/officeDocument/2006/relationships/image" Target="../media/image6.png"/><Relationship Id="rId7" Type="http://schemas.openxmlformats.org/officeDocument/2006/relationships/image" Target="../media/image49.jpeg"/><Relationship Id="rId12" Type="http://schemas.openxmlformats.org/officeDocument/2006/relationships/image" Target="../media/image5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png"/><Relationship Id="rId11" Type="http://schemas.openxmlformats.org/officeDocument/2006/relationships/image" Target="../media/image51.jpeg"/><Relationship Id="rId5" Type="http://schemas.openxmlformats.org/officeDocument/2006/relationships/image" Target="../media/image36.jpeg"/><Relationship Id="rId10" Type="http://schemas.openxmlformats.org/officeDocument/2006/relationships/image" Target="../media/image50.png"/><Relationship Id="rId4" Type="http://schemas.openxmlformats.org/officeDocument/2006/relationships/image" Target="../media/image7.png"/><Relationship Id="rId9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jpeg"/><Relationship Id="rId13" Type="http://schemas.openxmlformats.org/officeDocument/2006/relationships/image" Target="../media/image56.png"/><Relationship Id="rId3" Type="http://schemas.openxmlformats.org/officeDocument/2006/relationships/image" Target="../media/image13.png"/><Relationship Id="rId7" Type="http://schemas.openxmlformats.org/officeDocument/2006/relationships/image" Target="../media/image53.png"/><Relationship Id="rId12" Type="http://schemas.openxmlformats.org/officeDocument/2006/relationships/image" Target="../media/image2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jpeg"/><Relationship Id="rId11" Type="http://schemas.openxmlformats.org/officeDocument/2006/relationships/image" Target="../media/image55.png"/><Relationship Id="rId5" Type="http://schemas.openxmlformats.org/officeDocument/2006/relationships/image" Target="../media/image14.png"/><Relationship Id="rId10" Type="http://schemas.openxmlformats.org/officeDocument/2006/relationships/image" Target="../media/image54.png"/><Relationship Id="rId4" Type="http://schemas.openxmlformats.org/officeDocument/2006/relationships/image" Target="../media/image7.png"/><Relationship Id="rId9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jpeg"/><Relationship Id="rId3" Type="http://schemas.openxmlformats.org/officeDocument/2006/relationships/image" Target="../media/image13.png"/><Relationship Id="rId7" Type="http://schemas.openxmlformats.org/officeDocument/2006/relationships/image" Target="../media/image5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jpeg"/><Relationship Id="rId11" Type="http://schemas.openxmlformats.org/officeDocument/2006/relationships/image" Target="../media/image26.png"/><Relationship Id="rId5" Type="http://schemas.openxmlformats.org/officeDocument/2006/relationships/image" Target="../media/image14.png"/><Relationship Id="rId10" Type="http://schemas.openxmlformats.org/officeDocument/2006/relationships/image" Target="../media/image54.png"/><Relationship Id="rId4" Type="http://schemas.openxmlformats.org/officeDocument/2006/relationships/image" Target="../media/image7.png"/><Relationship Id="rId9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4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png"/><Relationship Id="rId11" Type="http://schemas.openxmlformats.org/officeDocument/2006/relationships/image" Target="../media/image51.jpeg"/><Relationship Id="rId5" Type="http://schemas.openxmlformats.org/officeDocument/2006/relationships/image" Target="../media/image36.jpeg"/><Relationship Id="rId10" Type="http://schemas.openxmlformats.org/officeDocument/2006/relationships/image" Target="../media/image50.png"/><Relationship Id="rId4" Type="http://schemas.openxmlformats.org/officeDocument/2006/relationships/image" Target="../media/image7.png"/><Relationship Id="rId9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jpe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7.png"/><Relationship Id="rId7" Type="http://schemas.openxmlformats.org/officeDocument/2006/relationships/image" Target="../media/image59.png"/><Relationship Id="rId12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8.png"/><Relationship Id="rId11" Type="http://schemas.openxmlformats.org/officeDocument/2006/relationships/image" Target="../media/image9.png"/><Relationship Id="rId5" Type="http://schemas.openxmlformats.org/officeDocument/2006/relationships/image" Target="../media/image57.png"/><Relationship Id="rId10" Type="http://schemas.openxmlformats.org/officeDocument/2006/relationships/image" Target="../media/image50.png"/><Relationship Id="rId4" Type="http://schemas.openxmlformats.org/officeDocument/2006/relationships/image" Target="../media/image36.jpeg"/><Relationship Id="rId9" Type="http://schemas.openxmlformats.org/officeDocument/2006/relationships/image" Target="../media/image6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13.png"/><Relationship Id="rId7" Type="http://schemas.openxmlformats.org/officeDocument/2006/relationships/image" Target="../media/image6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jpeg"/><Relationship Id="rId5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7.png"/><Relationship Id="rId7" Type="http://schemas.openxmlformats.org/officeDocument/2006/relationships/image" Target="../media/image59.png"/><Relationship Id="rId12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8.png"/><Relationship Id="rId11" Type="http://schemas.openxmlformats.org/officeDocument/2006/relationships/image" Target="../media/image9.png"/><Relationship Id="rId5" Type="http://schemas.openxmlformats.org/officeDocument/2006/relationships/image" Target="../media/image57.png"/><Relationship Id="rId10" Type="http://schemas.openxmlformats.org/officeDocument/2006/relationships/image" Target="../media/image50.png"/><Relationship Id="rId4" Type="http://schemas.openxmlformats.org/officeDocument/2006/relationships/image" Target="../media/image36.jpeg"/><Relationship Id="rId9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14.png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jpeg"/><Relationship Id="rId5" Type="http://schemas.openxmlformats.org/officeDocument/2006/relationships/image" Target="../media/image7.png"/><Relationship Id="rId10" Type="http://schemas.openxmlformats.org/officeDocument/2006/relationships/image" Target="../media/image19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2.png"/><Relationship Id="rId7" Type="http://schemas.openxmlformats.org/officeDocument/2006/relationships/image" Target="../media/image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7.png"/><Relationship Id="rId10" Type="http://schemas.openxmlformats.org/officeDocument/2006/relationships/image" Target="../media/image22.png"/><Relationship Id="rId4" Type="http://schemas.openxmlformats.org/officeDocument/2006/relationships/image" Target="../media/image13.png"/><Relationship Id="rId9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jpe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107488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2022.05.27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762859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093606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suhi_p_0302_03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원에 대해 알아볼까요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suhi_p_0302_03_0002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추가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약물은 처음에는 안 보이다가 정답 확인 클릭하면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파란색 선으로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첫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진입화면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참고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버튼 깜박거림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클릭하면 예 약물과 파란색 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종이 띠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suhi_p_0302_03_0002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4986" y="1640123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누름 못과 띠 종이를 이용하여 원을 그려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50575"/>
            <a:ext cx="357006" cy="332665"/>
          </a:xfrm>
          <a:prstGeom prst="rect">
            <a:avLst/>
          </a:prstGeom>
        </p:spPr>
      </p:pic>
      <p:sp>
        <p:nvSpPr>
          <p:cNvPr id="56" name="타원 55"/>
          <p:cNvSpPr/>
          <p:nvPr/>
        </p:nvSpPr>
        <p:spPr>
          <a:xfrm>
            <a:off x="143508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560606" y="1041721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원을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4" name="그룹 113"/>
          <p:cNvGrpSpPr/>
          <p:nvPr/>
        </p:nvGrpSpPr>
        <p:grpSpPr>
          <a:xfrm>
            <a:off x="3688474" y="1160541"/>
            <a:ext cx="3257194" cy="354265"/>
            <a:chOff x="4372844" y="1179797"/>
            <a:chExt cx="3257194" cy="354265"/>
          </a:xfrm>
        </p:grpSpPr>
        <p:sp>
          <p:nvSpPr>
            <p:cNvPr id="115" name="순서도: 대체 처리 114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6513989" y="1183030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6241765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6229434" y="118308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5099240" y="1238095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순서도: 대체 처리 125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TextBox 126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8" name="순서도: 대체 처리 127"/>
            <p:cNvSpPr/>
            <p:nvPr/>
          </p:nvSpPr>
          <p:spPr>
            <a:xfrm>
              <a:off x="5668972" y="1238095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TextBox 128"/>
            <p:cNvSpPr txBox="1">
              <a:spLocks noChangeArrowheads="1"/>
            </p:cNvSpPr>
            <p:nvPr/>
          </p:nvSpPr>
          <p:spPr bwMode="auto">
            <a:xfrm>
              <a:off x="5087638" y="1187813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2" name="순서도: 대체 처리 131"/>
            <p:cNvSpPr/>
            <p:nvPr/>
          </p:nvSpPr>
          <p:spPr>
            <a:xfrm>
              <a:off x="4382455" y="1232093"/>
              <a:ext cx="679119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TextBox 135"/>
            <p:cNvSpPr txBox="1">
              <a:spLocks noChangeArrowheads="1"/>
            </p:cNvSpPr>
            <p:nvPr/>
          </p:nvSpPr>
          <p:spPr bwMode="auto">
            <a:xfrm>
              <a:off x="4372844" y="1179797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8" name="순서도: 대체 처리 137"/>
            <p:cNvSpPr/>
            <p:nvPr/>
          </p:nvSpPr>
          <p:spPr>
            <a:xfrm>
              <a:off x="6817883" y="123132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순서도: 대체 처리 138"/>
            <p:cNvSpPr/>
            <p:nvPr/>
          </p:nvSpPr>
          <p:spPr>
            <a:xfrm>
              <a:off x="7109626" y="12285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순서도: 대체 처리 139"/>
            <p:cNvSpPr/>
            <p:nvPr/>
          </p:nvSpPr>
          <p:spPr>
            <a:xfrm>
              <a:off x="7387372" y="122814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TextBox 140"/>
            <p:cNvSpPr txBox="1">
              <a:spLocks noChangeArrowheads="1"/>
            </p:cNvSpPr>
            <p:nvPr/>
          </p:nvSpPr>
          <p:spPr bwMode="auto">
            <a:xfrm>
              <a:off x="6803837" y="1182858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42" name="TextBox 141"/>
            <p:cNvSpPr txBox="1">
              <a:spLocks noChangeArrowheads="1"/>
            </p:cNvSpPr>
            <p:nvPr/>
          </p:nvSpPr>
          <p:spPr bwMode="auto">
            <a:xfrm>
              <a:off x="7102907" y="1182858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43" name="TextBox 142"/>
            <p:cNvSpPr txBox="1">
              <a:spLocks noChangeArrowheads="1"/>
            </p:cNvSpPr>
            <p:nvPr/>
          </p:nvSpPr>
          <p:spPr bwMode="auto">
            <a:xfrm>
              <a:off x="7378488" y="1185728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76" name="TextBox 175"/>
            <p:cNvSpPr txBox="1">
              <a:spLocks noChangeArrowheads="1"/>
            </p:cNvSpPr>
            <p:nvPr/>
          </p:nvSpPr>
          <p:spPr bwMode="auto">
            <a:xfrm>
              <a:off x="5658660" y="1182352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7511" y="2128828"/>
            <a:ext cx="3372736" cy="2901790"/>
          </a:xfrm>
          <a:prstGeom prst="rect">
            <a:avLst/>
          </a:prstGeom>
        </p:spPr>
      </p:pic>
      <p:pic>
        <p:nvPicPr>
          <p:cNvPr id="17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3" y="2248231"/>
            <a:ext cx="360040" cy="36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8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9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0" name="타원 179"/>
          <p:cNvSpPr/>
          <p:nvPr/>
        </p:nvSpPr>
        <p:spPr>
          <a:xfrm>
            <a:off x="1815882" y="2234409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1" name="타원 180"/>
          <p:cNvSpPr/>
          <p:nvPr/>
        </p:nvSpPr>
        <p:spPr>
          <a:xfrm>
            <a:off x="4747424" y="5117941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2" name="타원 181"/>
          <p:cNvSpPr/>
          <p:nvPr/>
        </p:nvSpPr>
        <p:spPr>
          <a:xfrm>
            <a:off x="5836807" y="5117941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83" name="그룹 182"/>
          <p:cNvGrpSpPr/>
          <p:nvPr/>
        </p:nvGrpSpPr>
        <p:grpSpPr>
          <a:xfrm>
            <a:off x="5958324" y="1680307"/>
            <a:ext cx="966258" cy="285630"/>
            <a:chOff x="3952363" y="1253627"/>
            <a:chExt cx="956208" cy="313457"/>
          </a:xfrm>
        </p:grpSpPr>
        <p:pic>
          <p:nvPicPr>
            <p:cNvPr id="184" name="Picture 38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5" name="TextBox 104"/>
            <p:cNvSpPr txBox="1"/>
            <p:nvPr/>
          </p:nvSpPr>
          <p:spPr>
            <a:xfrm>
              <a:off x="4153941" y="1268760"/>
              <a:ext cx="754630" cy="287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2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186" name="타원 185"/>
          <p:cNvSpPr/>
          <p:nvPr/>
        </p:nvSpPr>
        <p:spPr>
          <a:xfrm>
            <a:off x="6794813" y="164893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8">
            <a:extLst>
              <a:ext uri="{FF2B5EF4-FFF2-40B4-BE49-F238E27FC236}">
                <a16:creationId xmlns:a16="http://schemas.microsoft.com/office/drawing/2014/main" id="{A07A6811-BB8F-AABD-0E9B-79FA5EFD0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47" name="TextBox 9">
            <a:extLst>
              <a:ext uri="{FF2B5EF4-FFF2-40B4-BE49-F238E27FC236}">
                <a16:creationId xmlns:a16="http://schemas.microsoft.com/office/drawing/2014/main" id="{0B4EC0D2-CA69-391B-5D54-8161E5F9C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알아볼까요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902354" y="3921733"/>
            <a:ext cx="920371" cy="25202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smtClean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735796" y="3897052"/>
            <a:ext cx="129893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원의 중심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43314" y="3248980"/>
            <a:ext cx="1190544" cy="1184038"/>
          </a:xfrm>
          <a:prstGeom prst="rect">
            <a:avLst/>
          </a:prstGeom>
        </p:spPr>
      </p:pic>
      <p:graphicFrame>
        <p:nvGraphicFramePr>
          <p:cNvPr id="51" name="Group 1072">
            <a:extLst>
              <a:ext uri="{FF2B5EF4-FFF2-40B4-BE49-F238E27FC236}">
                <a16:creationId xmlns:a16="http://schemas.microsoft.com/office/drawing/2014/main" id="{9A0F9483-E315-4C9D-B630-620076542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254720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base_01.svg (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텍스트 새로 써 주세요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) / answer_01.svg (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파란색 선 색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#00a0ff)</a:t>
                      </a:r>
                    </a:p>
                    <a:p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3-2 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\lesson03\ops\ms_lesson03\images\ms_32_3_01_04_01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354" y="3480460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/>
          <p:cNvSpPr/>
          <p:nvPr/>
        </p:nvSpPr>
        <p:spPr>
          <a:xfrm>
            <a:off x="2604655" y="3431688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5508" y="3761211"/>
            <a:ext cx="145677" cy="197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4" y="5342230"/>
            <a:ext cx="1412583" cy="39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46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(3-2-3)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파란색 선으로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버튼 깜박거림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클릭하면 파란색 원과 예 약물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첫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진입화면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참고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suhi_p_0302_03_0002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430662" y="52328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5" y="71248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604986" y="1376772"/>
            <a:ext cx="630727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주어진 점을 원의 중심으로 하는 원을 누름 못과 띠 종이를 이용하여 그려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391048"/>
            <a:ext cx="357006" cy="340779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387224"/>
            <a:ext cx="357006" cy="33266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59659" y="2253011"/>
            <a:ext cx="3188296" cy="2882318"/>
          </a:xfrm>
          <a:prstGeom prst="rect">
            <a:avLst/>
          </a:prstGeom>
        </p:spPr>
      </p:pic>
      <p:pic>
        <p:nvPicPr>
          <p:cNvPr id="9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324" y="2362676"/>
            <a:ext cx="457359" cy="398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" name="타원 98"/>
          <p:cNvSpPr/>
          <p:nvPr/>
        </p:nvSpPr>
        <p:spPr>
          <a:xfrm>
            <a:off x="1718992" y="22696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8">
            <a:extLst>
              <a:ext uri="{FF2B5EF4-FFF2-40B4-BE49-F238E27FC236}">
                <a16:creationId xmlns:a16="http://schemas.microsoft.com/office/drawing/2014/main" id="{B6FB667D-E1D8-68E3-8C54-BBA30E7C0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22" name="TextBox 9">
            <a:extLst>
              <a:ext uri="{FF2B5EF4-FFF2-40B4-BE49-F238E27FC236}">
                <a16:creationId xmlns:a16="http://schemas.microsoft.com/office/drawing/2014/main" id="{35765FF2-9C33-446E-17EF-80621A544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알아볼까요</a:t>
            </a:r>
          </a:p>
        </p:txBody>
      </p:sp>
      <p:graphicFrame>
        <p:nvGraphicFramePr>
          <p:cNvPr id="23" name="Group 1072">
            <a:extLst>
              <a:ext uri="{FF2B5EF4-FFF2-40B4-BE49-F238E27FC236}">
                <a16:creationId xmlns:a16="http://schemas.microsoft.com/office/drawing/2014/main" id="{9A0F9483-E315-4C9D-B630-620076542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07159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pop01_base_01.svg  /  pop01_answer_01.svg 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파란색 선 색 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#00a0ff)</a:t>
                      </a:r>
                    </a:p>
                    <a:p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3-2 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\lesson03\ops\ms_lesson03\images\ms_32_3_01_04_01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25154" y="3511366"/>
            <a:ext cx="1277960" cy="1160447"/>
          </a:xfrm>
          <a:prstGeom prst="rect">
            <a:avLst/>
          </a:prstGeom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144" y="3846283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타원 24"/>
          <p:cNvSpPr/>
          <p:nvPr/>
        </p:nvSpPr>
        <p:spPr>
          <a:xfrm>
            <a:off x="3209163" y="385060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4149080"/>
            <a:ext cx="176269" cy="238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4738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suhi_p_0302_03_0002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4986" y="1640123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누름 못과 띠 종이를 이용하여 원을 그려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50575"/>
            <a:ext cx="357006" cy="332665"/>
          </a:xfrm>
          <a:prstGeom prst="rect">
            <a:avLst/>
          </a:prstGeom>
        </p:spPr>
      </p:pic>
      <p:sp>
        <p:nvSpPr>
          <p:cNvPr id="113" name="TextBox 112"/>
          <p:cNvSpPr txBox="1"/>
          <p:nvPr/>
        </p:nvSpPr>
        <p:spPr>
          <a:xfrm>
            <a:off x="1560606" y="1041721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원을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4" name="그룹 113"/>
          <p:cNvGrpSpPr/>
          <p:nvPr/>
        </p:nvGrpSpPr>
        <p:grpSpPr>
          <a:xfrm>
            <a:off x="3688474" y="1160541"/>
            <a:ext cx="3257194" cy="354265"/>
            <a:chOff x="4372844" y="1179797"/>
            <a:chExt cx="3257194" cy="354265"/>
          </a:xfrm>
        </p:grpSpPr>
        <p:sp>
          <p:nvSpPr>
            <p:cNvPr id="115" name="순서도: 대체 처리 114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6513989" y="1183030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6241765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6229434" y="118308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5099240" y="1238095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순서도: 대체 처리 125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TextBox 126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8" name="순서도: 대체 처리 127"/>
            <p:cNvSpPr/>
            <p:nvPr/>
          </p:nvSpPr>
          <p:spPr>
            <a:xfrm>
              <a:off x="5668972" y="1238095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TextBox 128"/>
            <p:cNvSpPr txBox="1">
              <a:spLocks noChangeArrowheads="1"/>
            </p:cNvSpPr>
            <p:nvPr/>
          </p:nvSpPr>
          <p:spPr bwMode="auto">
            <a:xfrm>
              <a:off x="5087638" y="1187813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2" name="순서도: 대체 처리 131"/>
            <p:cNvSpPr/>
            <p:nvPr/>
          </p:nvSpPr>
          <p:spPr>
            <a:xfrm>
              <a:off x="4382455" y="1232093"/>
              <a:ext cx="679119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TextBox 135"/>
            <p:cNvSpPr txBox="1">
              <a:spLocks noChangeArrowheads="1"/>
            </p:cNvSpPr>
            <p:nvPr/>
          </p:nvSpPr>
          <p:spPr bwMode="auto">
            <a:xfrm>
              <a:off x="4372844" y="1179797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8" name="순서도: 대체 처리 137"/>
            <p:cNvSpPr/>
            <p:nvPr/>
          </p:nvSpPr>
          <p:spPr>
            <a:xfrm>
              <a:off x="6817883" y="123132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순서도: 대체 처리 138"/>
            <p:cNvSpPr/>
            <p:nvPr/>
          </p:nvSpPr>
          <p:spPr>
            <a:xfrm>
              <a:off x="7109626" y="12285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순서도: 대체 처리 139"/>
            <p:cNvSpPr/>
            <p:nvPr/>
          </p:nvSpPr>
          <p:spPr>
            <a:xfrm>
              <a:off x="7387372" y="122814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TextBox 140"/>
            <p:cNvSpPr txBox="1">
              <a:spLocks noChangeArrowheads="1"/>
            </p:cNvSpPr>
            <p:nvPr/>
          </p:nvSpPr>
          <p:spPr bwMode="auto">
            <a:xfrm>
              <a:off x="6803837" y="1182858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42" name="TextBox 141"/>
            <p:cNvSpPr txBox="1">
              <a:spLocks noChangeArrowheads="1"/>
            </p:cNvSpPr>
            <p:nvPr/>
          </p:nvSpPr>
          <p:spPr bwMode="auto">
            <a:xfrm>
              <a:off x="7102907" y="1182858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43" name="TextBox 142"/>
            <p:cNvSpPr txBox="1">
              <a:spLocks noChangeArrowheads="1"/>
            </p:cNvSpPr>
            <p:nvPr/>
          </p:nvSpPr>
          <p:spPr bwMode="auto">
            <a:xfrm>
              <a:off x="7378488" y="1185728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76" name="TextBox 175"/>
            <p:cNvSpPr txBox="1">
              <a:spLocks noChangeArrowheads="1"/>
            </p:cNvSpPr>
            <p:nvPr/>
          </p:nvSpPr>
          <p:spPr bwMode="auto">
            <a:xfrm>
              <a:off x="5658660" y="1182352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7511" y="2128828"/>
            <a:ext cx="3372736" cy="2901790"/>
          </a:xfrm>
          <a:prstGeom prst="rect">
            <a:avLst/>
          </a:prstGeom>
        </p:spPr>
      </p:pic>
      <p:pic>
        <p:nvPicPr>
          <p:cNvPr id="17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3" y="2248231"/>
            <a:ext cx="360040" cy="36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8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9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2" name="그룹 41"/>
          <p:cNvGrpSpPr/>
          <p:nvPr/>
        </p:nvGrpSpPr>
        <p:grpSpPr>
          <a:xfrm>
            <a:off x="207825" y="3789040"/>
            <a:ext cx="6667165" cy="1404156"/>
            <a:chOff x="207825" y="3829702"/>
            <a:chExt cx="6667165" cy="1404156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3973718"/>
              <a:ext cx="6667165" cy="107209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3829702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5" name="직각 삼각형 44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23632" y="4369250"/>
              <a:ext cx="61206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+mn-ea"/>
                  <a:ea typeface="+mn-ea"/>
                </a:rPr>
                <a:t>누름 못과 띠 종이를 이용하여 원을 그립니다</a:t>
              </a:r>
              <a:r>
                <a:rPr lang="en-US" altLang="ko-KR" sz="1600" dirty="0">
                  <a:latin typeface="+mn-ea"/>
                  <a:ea typeface="+mn-ea"/>
                </a:rPr>
                <a:t>.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</p:grpSp>
      <p:sp>
        <p:nvSpPr>
          <p:cNvPr id="47" name="TextBox 8">
            <a:extLst>
              <a:ext uri="{FF2B5EF4-FFF2-40B4-BE49-F238E27FC236}">
                <a16:creationId xmlns:a16="http://schemas.microsoft.com/office/drawing/2014/main" id="{4DA9ACC1-0752-3AB0-CE58-3FEDF64FE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48" name="TextBox 9">
            <a:extLst>
              <a:ext uri="{FF2B5EF4-FFF2-40B4-BE49-F238E27FC236}">
                <a16:creationId xmlns:a16="http://schemas.microsoft.com/office/drawing/2014/main" id="{13980C73-B6DA-C5BE-C8FB-6F62082A9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알아볼까요</a:t>
            </a:r>
          </a:p>
        </p:txBody>
      </p:sp>
      <p:grpSp>
        <p:nvGrpSpPr>
          <p:cNvPr id="50" name="그룹 49"/>
          <p:cNvGrpSpPr/>
          <p:nvPr/>
        </p:nvGrpSpPr>
        <p:grpSpPr>
          <a:xfrm>
            <a:off x="5958324" y="1680307"/>
            <a:ext cx="966258" cy="285630"/>
            <a:chOff x="3952363" y="1253627"/>
            <a:chExt cx="956208" cy="313457"/>
          </a:xfrm>
        </p:grpSpPr>
        <p:pic>
          <p:nvPicPr>
            <p:cNvPr id="51" name="Picture 38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2" name="TextBox 104"/>
            <p:cNvSpPr txBox="1"/>
            <p:nvPr/>
          </p:nvSpPr>
          <p:spPr>
            <a:xfrm>
              <a:off x="4153941" y="1268760"/>
              <a:ext cx="754630" cy="287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2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3222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추가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약물은 처음에는 안 보이다가 처음 클릭하는 원과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파란색 선으로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손가락버튼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깜박거림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클릭하면 파란색 원과 예 약물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첫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진입화면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suhi_p_0302_03_0002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34655"/>
            <a:ext cx="348893" cy="332665"/>
          </a:xfrm>
          <a:prstGeom prst="rect">
            <a:avLst/>
          </a:prstGeom>
        </p:spPr>
      </p:pic>
      <p:sp>
        <p:nvSpPr>
          <p:cNvPr id="48" name="타원 47"/>
          <p:cNvSpPr/>
          <p:nvPr/>
        </p:nvSpPr>
        <p:spPr>
          <a:xfrm>
            <a:off x="155778" y="5083408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4696333" y="5089838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5911532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43"/>
          <p:cNvSpPr txBox="1"/>
          <p:nvPr/>
        </p:nvSpPr>
        <p:spPr>
          <a:xfrm>
            <a:off x="575556" y="1635768"/>
            <a:ext cx="635911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누름 못과 띠 종이를 이용하여 크기가 서로 다른 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560606" y="1041721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원을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3688474" y="1156002"/>
            <a:ext cx="3257194" cy="358804"/>
            <a:chOff x="4372844" y="1175258"/>
            <a:chExt cx="3257194" cy="358804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6513989" y="1183030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2" name="순서도: 대체 처리 61"/>
            <p:cNvSpPr/>
            <p:nvPr/>
          </p:nvSpPr>
          <p:spPr>
            <a:xfrm>
              <a:off x="6241765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6229434" y="118308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0" name="순서도: 대체 처리 69"/>
            <p:cNvSpPr/>
            <p:nvPr/>
          </p:nvSpPr>
          <p:spPr>
            <a:xfrm>
              <a:off x="5662238" y="1238095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5099240" y="1238095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순서도: 대체 처리 72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5949047" y="1234923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5087638" y="1187813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4382455" y="1232093"/>
              <a:ext cx="679119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4372844" y="1179797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4" name="순서도: 대체 처리 83"/>
            <p:cNvSpPr/>
            <p:nvPr/>
          </p:nvSpPr>
          <p:spPr>
            <a:xfrm>
              <a:off x="6817883" y="123132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7109626" y="12285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7387372" y="122814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6803837" y="1182858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7102907" y="1182858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7378488" y="1185728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5928803" y="117525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5652419" y="1183050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2709" y="2179131"/>
            <a:ext cx="3709820" cy="2910707"/>
          </a:xfrm>
          <a:prstGeom prst="rect">
            <a:avLst/>
          </a:prstGeom>
        </p:spPr>
      </p:pic>
      <p:pic>
        <p:nvPicPr>
          <p:cNvPr id="9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616" y="2340545"/>
            <a:ext cx="457359" cy="398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타원 99"/>
          <p:cNvSpPr/>
          <p:nvPr/>
        </p:nvSpPr>
        <p:spPr>
          <a:xfrm>
            <a:off x="1610536" y="2286201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3" name="그룹 102"/>
          <p:cNvGrpSpPr/>
          <p:nvPr/>
        </p:nvGrpSpPr>
        <p:grpSpPr>
          <a:xfrm>
            <a:off x="1453514" y="1975553"/>
            <a:ext cx="966258" cy="285630"/>
            <a:chOff x="3952363" y="1253627"/>
            <a:chExt cx="956208" cy="313457"/>
          </a:xfrm>
        </p:grpSpPr>
        <p:pic>
          <p:nvPicPr>
            <p:cNvPr id="119" name="Picture 3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0" name="TextBox 104"/>
            <p:cNvSpPr txBox="1"/>
            <p:nvPr/>
          </p:nvSpPr>
          <p:spPr>
            <a:xfrm>
              <a:off x="4153941" y="1268760"/>
              <a:ext cx="754630" cy="287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2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121" name="타원 120"/>
          <p:cNvSpPr/>
          <p:nvPr/>
        </p:nvSpPr>
        <p:spPr>
          <a:xfrm>
            <a:off x="2290003" y="1944176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8">
            <a:extLst>
              <a:ext uri="{FF2B5EF4-FFF2-40B4-BE49-F238E27FC236}">
                <a16:creationId xmlns:a16="http://schemas.microsoft.com/office/drawing/2014/main" id="{3CDB579B-EC81-8146-13C8-5A98AC65AB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46" name="TextBox 9">
            <a:extLst>
              <a:ext uri="{FF2B5EF4-FFF2-40B4-BE49-F238E27FC236}">
                <a16:creationId xmlns:a16="http://schemas.microsoft.com/office/drawing/2014/main" id="{C78A791B-202A-7E48-E095-BEBB7813C8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알아볼까요</a:t>
            </a: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753036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419" y="3753036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타원 60"/>
          <p:cNvSpPr/>
          <p:nvPr/>
        </p:nvSpPr>
        <p:spPr>
          <a:xfrm>
            <a:off x="2982530" y="360100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4711626" y="394525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57285" y="4049822"/>
            <a:ext cx="1447800" cy="1123950"/>
          </a:xfrm>
          <a:prstGeom prst="rect">
            <a:avLst/>
          </a:prstGeom>
        </p:spPr>
      </p:pic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348" y="4503297"/>
            <a:ext cx="160245" cy="21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668" y="4505193"/>
            <a:ext cx="160245" cy="21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8" name="Group 1072">
            <a:extLst>
              <a:ext uri="{FF2B5EF4-FFF2-40B4-BE49-F238E27FC236}">
                <a16:creationId xmlns:a16="http://schemas.microsoft.com/office/drawing/2014/main" id="{9A0F9483-E315-4C9D-B630-620076542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644166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base_01.png / answer_01.svg (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파란색 선 색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#00a0ff)</a:t>
                      </a:r>
                    </a:p>
                    <a:p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3-2 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\lesson03\ops\ms_lesson03\images\ms_32_3_01_05_01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4" y="5342230"/>
            <a:ext cx="1412583" cy="39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208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(3-2-3)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추가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약물은 처음에는 안 보이다가 처음 클릭하는 원과 함께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파란색 선으로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손가락버튼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깜박거림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파란색 원과 예 약물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첫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진입화면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suhi_p_0302_03_0002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5" y="71248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그림 9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371304"/>
            <a:ext cx="348893" cy="332665"/>
          </a:xfrm>
          <a:prstGeom prst="rect">
            <a:avLst/>
          </a:prstGeom>
        </p:spPr>
      </p:pic>
      <p:sp>
        <p:nvSpPr>
          <p:cNvPr id="100" name="TextBox 43"/>
          <p:cNvSpPr txBox="1"/>
          <p:nvPr/>
        </p:nvSpPr>
        <p:spPr>
          <a:xfrm>
            <a:off x="575556" y="1383740"/>
            <a:ext cx="635911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누름 못과 띠 종이를 이용하여 크기가 서로 다른 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5400" y="2069549"/>
            <a:ext cx="4285083" cy="3006225"/>
          </a:xfrm>
          <a:prstGeom prst="rect">
            <a:avLst/>
          </a:prstGeom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173070"/>
            <a:ext cx="457359" cy="398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/>
          <p:cNvSpPr/>
          <p:nvPr/>
        </p:nvSpPr>
        <p:spPr>
          <a:xfrm>
            <a:off x="87234" y="51533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149346" y="21208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8">
            <a:extLst>
              <a:ext uri="{FF2B5EF4-FFF2-40B4-BE49-F238E27FC236}">
                <a16:creationId xmlns:a16="http://schemas.microsoft.com/office/drawing/2014/main" id="{2A9EC96D-20CF-B6E2-455B-2DD0C1EAC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05894E14-FA2A-79E9-FEE2-CCB557D24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알아볼까요</a:t>
            </a:r>
          </a:p>
        </p:txBody>
      </p:sp>
      <p:graphicFrame>
        <p:nvGraphicFramePr>
          <p:cNvPr id="22" name="Group 1072">
            <a:extLst>
              <a:ext uri="{FF2B5EF4-FFF2-40B4-BE49-F238E27FC236}">
                <a16:creationId xmlns:a16="http://schemas.microsoft.com/office/drawing/2014/main" id="{9A0F9483-E315-4C9D-B630-620076542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841742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pop01_base_01.png / pop01_answer_01.svg (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파란색 선 색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#00a0ff)</a:t>
                      </a:r>
                    </a:p>
                    <a:p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3-2 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\lesson03\ops\ms_lesson03\images\ms_32_3_01_05_01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796" y="3082469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타원 23"/>
          <p:cNvSpPr/>
          <p:nvPr/>
        </p:nvSpPr>
        <p:spPr>
          <a:xfrm>
            <a:off x="2946526" y="2930437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681" y="4520423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타원 26"/>
          <p:cNvSpPr/>
          <p:nvPr/>
        </p:nvSpPr>
        <p:spPr>
          <a:xfrm>
            <a:off x="3230411" y="4368391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980" y="3681028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타원 28"/>
          <p:cNvSpPr/>
          <p:nvPr/>
        </p:nvSpPr>
        <p:spPr>
          <a:xfrm>
            <a:off x="4602710" y="3528996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57285" y="4049822"/>
            <a:ext cx="1447800" cy="1123950"/>
          </a:xfrm>
          <a:prstGeom prst="rect">
            <a:avLst/>
          </a:prstGeom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934" y="4320057"/>
            <a:ext cx="145677" cy="197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201" y="4806215"/>
            <a:ext cx="145677" cy="197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2430" y="4538538"/>
            <a:ext cx="145677" cy="197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7332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709" y="2179131"/>
            <a:ext cx="3709820" cy="2910707"/>
          </a:xfrm>
          <a:prstGeom prst="rect">
            <a:avLst/>
          </a:prstGeom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753036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419" y="3753036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suhi_p_0302_03_0002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34655"/>
            <a:ext cx="348893" cy="332665"/>
          </a:xfrm>
          <a:prstGeom prst="rect">
            <a:avLst/>
          </a:prstGeom>
        </p:spPr>
      </p:pic>
      <p:sp>
        <p:nvSpPr>
          <p:cNvPr id="57" name="TextBox 43"/>
          <p:cNvSpPr txBox="1"/>
          <p:nvPr/>
        </p:nvSpPr>
        <p:spPr>
          <a:xfrm>
            <a:off x="575556" y="1635768"/>
            <a:ext cx="635911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누름 못과 띠 종이를 이용하여 크기가 서로 다른 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560606" y="1041721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원을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3688474" y="1156002"/>
            <a:ext cx="3257194" cy="358804"/>
            <a:chOff x="4372844" y="1175258"/>
            <a:chExt cx="3257194" cy="358804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6513989" y="1183030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2" name="순서도: 대체 처리 61"/>
            <p:cNvSpPr/>
            <p:nvPr/>
          </p:nvSpPr>
          <p:spPr>
            <a:xfrm>
              <a:off x="6241765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6229434" y="118308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0" name="순서도: 대체 처리 69"/>
            <p:cNvSpPr/>
            <p:nvPr/>
          </p:nvSpPr>
          <p:spPr>
            <a:xfrm>
              <a:off x="5662238" y="1238095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5099240" y="1238095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순서도: 대체 처리 72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5949047" y="1234923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5087638" y="1187813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4382455" y="1232093"/>
              <a:ext cx="679119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4372844" y="1179797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4" name="순서도: 대체 처리 83"/>
            <p:cNvSpPr/>
            <p:nvPr/>
          </p:nvSpPr>
          <p:spPr>
            <a:xfrm>
              <a:off x="6817883" y="123132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7109626" y="12285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7387372" y="122814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6803837" y="1182858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7102907" y="1182858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7378488" y="1185728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5928803" y="117525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5652419" y="1183050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pic>
        <p:nvPicPr>
          <p:cNvPr id="99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616" y="2340545"/>
            <a:ext cx="457359" cy="398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1" name="그룹 40"/>
          <p:cNvGrpSpPr/>
          <p:nvPr/>
        </p:nvGrpSpPr>
        <p:grpSpPr>
          <a:xfrm>
            <a:off x="207825" y="3789040"/>
            <a:ext cx="6667165" cy="1404156"/>
            <a:chOff x="207825" y="3829702"/>
            <a:chExt cx="6667165" cy="1404156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3973718"/>
              <a:ext cx="6667165" cy="107209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3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3829702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4" name="직각 삼각형 43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8030" y="4347748"/>
              <a:ext cx="63446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+mn-ea"/>
                  <a:ea typeface="+mn-ea"/>
                </a:rPr>
                <a:t>누름 못과 띠 종이를 이용하여 크기가 서로 다른 원 </a:t>
              </a:r>
              <a:r>
                <a:rPr lang="en-US" altLang="ko-KR" sz="1600" dirty="0">
                  <a:latin typeface="+mn-ea"/>
                  <a:ea typeface="+mn-ea"/>
                </a:rPr>
                <a:t>2</a:t>
              </a:r>
              <a:r>
                <a:rPr lang="ko-KR" altLang="en-US" sz="1600" dirty="0">
                  <a:latin typeface="+mn-ea"/>
                  <a:ea typeface="+mn-ea"/>
                </a:rPr>
                <a:t>개를 그립니다</a:t>
              </a:r>
              <a:r>
                <a:rPr lang="en-US" altLang="ko-KR" sz="1600" dirty="0">
                  <a:latin typeface="+mn-ea"/>
                  <a:ea typeface="+mn-ea"/>
                </a:rPr>
                <a:t>.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</p:grpSp>
      <p:sp>
        <p:nvSpPr>
          <p:cNvPr id="46" name="TextBox 8">
            <a:extLst>
              <a:ext uri="{FF2B5EF4-FFF2-40B4-BE49-F238E27FC236}">
                <a16:creationId xmlns:a16="http://schemas.microsoft.com/office/drawing/2014/main" id="{6CC8FA4F-A882-38FE-EC8F-01213D707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47" name="TextBox 9">
            <a:extLst>
              <a:ext uri="{FF2B5EF4-FFF2-40B4-BE49-F238E27FC236}">
                <a16:creationId xmlns:a16="http://schemas.microsoft.com/office/drawing/2014/main" id="{ABDBA9A1-2469-19C3-1B0C-A5C94C56D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알아볼까요</a:t>
            </a:r>
          </a:p>
        </p:txBody>
      </p:sp>
    </p:spTree>
    <p:extLst>
      <p:ext uri="{BB962C8B-B14F-4D97-AF65-F5344CB8AC3E}">
        <p14:creationId xmlns:p14="http://schemas.microsoft.com/office/powerpoint/2010/main" val="6751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약물만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정오답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정오답음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X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는 나타났다가 사라짐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68" name="타원 67"/>
          <p:cNvSpPr/>
          <p:nvPr/>
        </p:nvSpPr>
        <p:spPr>
          <a:xfrm>
            <a:off x="5821773" y="50952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suhi_p_0302_03_0002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0990" y="1581553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원의 중심을 찾아     표 하세요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615132"/>
            <a:ext cx="340779" cy="357006"/>
          </a:xfrm>
          <a:prstGeom prst="rect">
            <a:avLst/>
          </a:prstGeom>
        </p:spPr>
      </p:pic>
      <p:sp>
        <p:nvSpPr>
          <p:cNvPr id="46" name="타원 45"/>
          <p:cNvSpPr/>
          <p:nvPr/>
        </p:nvSpPr>
        <p:spPr>
          <a:xfrm>
            <a:off x="116415" y="50245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720584" y="50877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7" name="Group 1072">
            <a:extLst>
              <a:ext uri="{FF2B5EF4-FFF2-40B4-BE49-F238E27FC236}">
                <a16:creationId xmlns:a16="http://schemas.microsoft.com/office/drawing/2014/main" id="{9A0F9483-E315-4C9D-B630-620076542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965283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bg.png</a:t>
                      </a:r>
                    </a:p>
                    <a:p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수학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박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) 3-2 </a:t>
                      </a:r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\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app\resource\</a:t>
                      </a:r>
                      <a:r>
                        <a:rPr lang="en-US" altLang="ko-KR" sz="9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\lesson01\ops\ms_lesson01\images\ms_32_3_01_06_01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1560606" y="1041721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원을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3688474" y="1154080"/>
            <a:ext cx="3257194" cy="360726"/>
            <a:chOff x="4372844" y="1173336"/>
            <a:chExt cx="3257194" cy="360726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6513989" y="1183030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5955861" y="1238095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5942658" y="1186864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5662238" y="1238095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순서도: 대체 처리 61"/>
            <p:cNvSpPr/>
            <p:nvPr/>
          </p:nvSpPr>
          <p:spPr>
            <a:xfrm>
              <a:off x="5099240" y="1238095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6252949" y="1237360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5087638" y="1187813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67" name="순서도: 대체 처리 66"/>
            <p:cNvSpPr/>
            <p:nvPr/>
          </p:nvSpPr>
          <p:spPr>
            <a:xfrm>
              <a:off x="4382455" y="1232093"/>
              <a:ext cx="679119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4372844" y="1179797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0" name="순서도: 대체 처리 69"/>
            <p:cNvSpPr/>
            <p:nvPr/>
          </p:nvSpPr>
          <p:spPr>
            <a:xfrm>
              <a:off x="6817883" y="123132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순서도: 대체 처리 70"/>
            <p:cNvSpPr/>
            <p:nvPr/>
          </p:nvSpPr>
          <p:spPr>
            <a:xfrm>
              <a:off x="7109626" y="12285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7387372" y="122814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6803837" y="1182858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4" name="TextBox 73"/>
            <p:cNvSpPr txBox="1">
              <a:spLocks noChangeArrowheads="1"/>
            </p:cNvSpPr>
            <p:nvPr/>
          </p:nvSpPr>
          <p:spPr bwMode="auto">
            <a:xfrm>
              <a:off x="7102907" y="1182858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7378488" y="1185728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6233063" y="1173336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5652419" y="1183050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pic>
        <p:nvPicPr>
          <p:cNvPr id="78" name="Picture 3" descr="D:\[초등] 교과학습\2021년 1학기\수학 SB캡쳐\icon_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710" y="1628018"/>
            <a:ext cx="303171" cy="31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04991" y="2063201"/>
            <a:ext cx="2932091" cy="2913936"/>
          </a:xfrm>
          <a:prstGeom prst="rect">
            <a:avLst/>
          </a:prstGeom>
        </p:spPr>
      </p:pic>
      <p:pic>
        <p:nvPicPr>
          <p:cNvPr id="90" name="Picture 3" descr="D:\[초등] 교과학습\2021년 1학기\수학 SB캡쳐\icon_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533" y="3270651"/>
            <a:ext cx="486804" cy="49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8">
            <a:extLst>
              <a:ext uri="{FF2B5EF4-FFF2-40B4-BE49-F238E27FC236}">
                <a16:creationId xmlns:a16="http://schemas.microsoft.com/office/drawing/2014/main" id="{1B4CA00E-8372-15AA-D276-DAB0D6219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45" name="TextBox 9">
            <a:extLst>
              <a:ext uri="{FF2B5EF4-FFF2-40B4-BE49-F238E27FC236}">
                <a16:creationId xmlns:a16="http://schemas.microsoft.com/office/drawing/2014/main" id="{706F083C-BF20-065E-3BF3-B82F642F0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알아볼까요</a:t>
            </a:r>
          </a:p>
        </p:txBody>
      </p:sp>
      <p:pic>
        <p:nvPicPr>
          <p:cNvPr id="48" name="Picture 2" descr="D:\[초등] 교과학습\2021년 1학기\수학 SB캡쳐\icon_X_titl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428" y="2356274"/>
            <a:ext cx="309014" cy="30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D:\[초등] 교과학습\2021년 1학기\수학 SB캡쳐\icon_X_titl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126" y="2963930"/>
            <a:ext cx="309014" cy="30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D:\[초등] 교과학습\2021년 1학기\수학 SB캡쳐\icon_X_titl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126" y="4116093"/>
            <a:ext cx="309014" cy="30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D:\[초등] 교과학습\2021년 1학기\수학 SB캡쳐\icon_X_titl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113" y="3372529"/>
            <a:ext cx="309014" cy="30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타원 55"/>
          <p:cNvSpPr/>
          <p:nvPr/>
        </p:nvSpPr>
        <p:spPr>
          <a:xfrm>
            <a:off x="4679804" y="34178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620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4" y="5342230"/>
            <a:ext cx="1412583" cy="39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(3-2-3)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정오답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정오답음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는 나타났다가 사라짐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suhi_p_0302_03_0002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430662" y="52328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5" y="71248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640990" y="1304764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원의 중심을 찾아     표 하세요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338343"/>
            <a:ext cx="340779" cy="357006"/>
          </a:xfrm>
          <a:prstGeom prst="rect">
            <a:avLst/>
          </a:prstGeom>
        </p:spPr>
      </p:pic>
      <p:pic>
        <p:nvPicPr>
          <p:cNvPr id="20" name="Picture 3" descr="D:\[초등] 교과학습\2021년 1학기\수학 SB캡쳐\icon_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653" y="1340768"/>
            <a:ext cx="303171" cy="31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50729" y="1764791"/>
            <a:ext cx="3410358" cy="3392748"/>
          </a:xfrm>
          <a:prstGeom prst="rect">
            <a:avLst/>
          </a:prstGeom>
        </p:spPr>
      </p:pic>
      <p:pic>
        <p:nvPicPr>
          <p:cNvPr id="22" name="Picture 3" descr="D:\[초등] 교과학습\2021년 1학기\수학 SB캡쳐\icon_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212976"/>
            <a:ext cx="486804" cy="49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타원 22"/>
          <p:cNvSpPr/>
          <p:nvPr/>
        </p:nvSpPr>
        <p:spPr>
          <a:xfrm>
            <a:off x="3848836" y="45291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8">
            <a:extLst>
              <a:ext uri="{FF2B5EF4-FFF2-40B4-BE49-F238E27FC236}">
                <a16:creationId xmlns:a16="http://schemas.microsoft.com/office/drawing/2014/main" id="{7ACA5D70-7ADE-19A5-C691-A90DAFCEC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24" name="TextBox 9">
            <a:extLst>
              <a:ext uri="{FF2B5EF4-FFF2-40B4-BE49-F238E27FC236}">
                <a16:creationId xmlns:a16="http://schemas.microsoft.com/office/drawing/2014/main" id="{309A1005-BF97-8C40-62A0-9AE8A1FFC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알아볼까요</a:t>
            </a:r>
          </a:p>
        </p:txBody>
      </p:sp>
      <p:pic>
        <p:nvPicPr>
          <p:cNvPr id="25" name="Picture 2" descr="D:\[초등] 교과학습\2021년 1학기\수학 SB캡쳐\icon_X_title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322865"/>
            <a:ext cx="309014" cy="30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D:\[초등] 교과학습\2021년 1학기\수학 SB캡쳐\icon_X_title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672" y="2903962"/>
            <a:ext cx="309014" cy="30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D:\[초등] 교과학습\2021년 1학기\수학 SB캡쳐\icon_X_title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472" y="4125761"/>
            <a:ext cx="309014" cy="30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D:\[초등] 교과학습\2021년 1학기\수학 SB캡쳐\icon_X_title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786" y="4545124"/>
            <a:ext cx="309014" cy="30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1" name="Group 1072">
            <a:extLst>
              <a:ext uri="{FF2B5EF4-FFF2-40B4-BE49-F238E27FC236}">
                <a16:creationId xmlns:a16="http://schemas.microsoft.com/office/drawing/2014/main" id="{9A0F9483-E315-4C9D-B630-620076542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26005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bg_more.png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수학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박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) 3-2 </a:t>
                      </a:r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\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app\resource\</a:t>
                      </a:r>
                      <a:r>
                        <a:rPr lang="en-US" altLang="ko-KR" sz="9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\lesson01\ops\ms_lesson01\images\ms_32_3_01_06_01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148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suhi_p_0302_03_0002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0990" y="1581553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원의 중심을 찾아     표 하세요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615132"/>
            <a:ext cx="340779" cy="357006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560606" y="1041721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원을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3688474" y="1154080"/>
            <a:ext cx="3257194" cy="360726"/>
            <a:chOff x="4372844" y="1173336"/>
            <a:chExt cx="3257194" cy="360726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6513989" y="1183030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5955861" y="1238095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5942658" y="1186864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5662238" y="1238095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순서도: 대체 처리 61"/>
            <p:cNvSpPr/>
            <p:nvPr/>
          </p:nvSpPr>
          <p:spPr>
            <a:xfrm>
              <a:off x="5099240" y="1238095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6252949" y="1237360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5087638" y="1187813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67" name="순서도: 대체 처리 66"/>
            <p:cNvSpPr/>
            <p:nvPr/>
          </p:nvSpPr>
          <p:spPr>
            <a:xfrm>
              <a:off x="4382455" y="1232093"/>
              <a:ext cx="679119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4372844" y="1179797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0" name="순서도: 대체 처리 69"/>
            <p:cNvSpPr/>
            <p:nvPr/>
          </p:nvSpPr>
          <p:spPr>
            <a:xfrm>
              <a:off x="6817883" y="123132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순서도: 대체 처리 70"/>
            <p:cNvSpPr/>
            <p:nvPr/>
          </p:nvSpPr>
          <p:spPr>
            <a:xfrm>
              <a:off x="7109626" y="12285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7387372" y="122814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6803837" y="1182858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4" name="TextBox 73"/>
            <p:cNvSpPr txBox="1">
              <a:spLocks noChangeArrowheads="1"/>
            </p:cNvSpPr>
            <p:nvPr/>
          </p:nvSpPr>
          <p:spPr bwMode="auto">
            <a:xfrm>
              <a:off x="7102907" y="1182858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7378488" y="1185728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6233063" y="1173336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5652419" y="1183050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pic>
        <p:nvPicPr>
          <p:cNvPr id="78" name="Picture 3" descr="D:\[초등] 교과학습\2021년 1학기\수학 SB캡쳐\icon_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710" y="1628018"/>
            <a:ext cx="303171" cy="31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04991" y="2063201"/>
            <a:ext cx="2932091" cy="2913936"/>
          </a:xfrm>
          <a:prstGeom prst="rect">
            <a:avLst/>
          </a:prstGeom>
        </p:spPr>
      </p:pic>
      <p:pic>
        <p:nvPicPr>
          <p:cNvPr id="44" name="Picture 3" descr="D:\[초등] 교과학습\2021년 1학기\수학 SB캡쳐\icon_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533" y="3299233"/>
            <a:ext cx="486804" cy="49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207825" y="3789040"/>
            <a:ext cx="6667165" cy="1404156"/>
            <a:chOff x="207825" y="3829702"/>
            <a:chExt cx="6667165" cy="1404156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3973718"/>
              <a:ext cx="6667165" cy="107209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0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3829702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4" name="직각 삼각형 53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68030" y="4347748"/>
              <a:ext cx="63446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+mn-ea"/>
                  <a:ea typeface="+mn-ea"/>
                </a:rPr>
                <a:t>원을 그릴 때 누름 못이 꽂혔던 점이 원의 중심입니다</a:t>
              </a:r>
              <a:r>
                <a:rPr lang="en-US" altLang="ko-KR" sz="1600" dirty="0">
                  <a:latin typeface="+mn-ea"/>
                  <a:ea typeface="+mn-ea"/>
                </a:rPr>
                <a:t>.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</p:grpSp>
      <p:sp>
        <p:nvSpPr>
          <p:cNvPr id="46" name="TextBox 8">
            <a:extLst>
              <a:ext uri="{FF2B5EF4-FFF2-40B4-BE49-F238E27FC236}">
                <a16:creationId xmlns:a16="http://schemas.microsoft.com/office/drawing/2014/main" id="{42DD2B77-55D9-08A3-C05A-0C8417BE7A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47" name="TextBox 9">
            <a:extLst>
              <a:ext uri="{FF2B5EF4-FFF2-40B4-BE49-F238E27FC236}">
                <a16:creationId xmlns:a16="http://schemas.microsoft.com/office/drawing/2014/main" id="{AE566674-1F98-1877-C581-7D850D281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알아볼까요</a:t>
            </a:r>
          </a:p>
        </p:txBody>
      </p:sp>
      <p:pic>
        <p:nvPicPr>
          <p:cNvPr id="56" name="Picture 2" descr="D:\[초등] 교과학습\2021년 1학기\수학 SB캡쳐\icon_X_titl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428" y="2356274"/>
            <a:ext cx="309014" cy="30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D:\[초등] 교과학습\2021년 1학기\수학 SB캡쳐\icon_X_titl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126" y="2963930"/>
            <a:ext cx="309014" cy="30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D:\[초등] 교과학습\2021년 1학기\수학 SB캡쳐\icon_X_titl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113" y="3372529"/>
            <a:ext cx="309014" cy="30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100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지시문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추가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just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볼드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드래그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연결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just"/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just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 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프로토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선잇기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기능 사용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http://cdata.tsherpa.co.kr/tsherpa/MultiMedia/Flash/2020/curri/index.html?flashxmlnum=soboro2&amp;classa=A8-C1-62-KK-KA-02-03-04-0-0-0-0&amp;classno=AA_SAMPLE/nproto_sample/DA/nproto_suh_518.html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2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 문제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68" name="타원 67"/>
          <p:cNvSpPr/>
          <p:nvPr/>
        </p:nvSpPr>
        <p:spPr>
          <a:xfrm>
            <a:off x="5859638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suhi_p_0302_03_0002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50150" y="52087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804611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564" y="1610039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관계있는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것끼리 이어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66" y="1628973"/>
            <a:ext cx="348893" cy="348893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239852" y="2564904"/>
            <a:ext cx="2385369" cy="293297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1" name="Group 1072">
            <a:extLst>
              <a:ext uri="{FF2B5EF4-FFF2-40B4-BE49-F238E27FC236}">
                <a16:creationId xmlns:a16="http://schemas.microsoft.com/office/drawing/2014/main" id="{66F4A296-190D-4929-B13D-CE127B2C53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563834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bg.svg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 (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텍스트 지우고 새로</a:t>
                      </a:r>
                      <a:r>
                        <a:rPr lang="en-US" altLang="ko-KR" sz="9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써 주세요</a:t>
                      </a:r>
                      <a:r>
                        <a:rPr lang="en-US" altLang="ko-KR" sz="9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.)</a:t>
                      </a:r>
                    </a:p>
                    <a:p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3-2 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\lesson03\ops\ms_lesson03\images\ms_32_3_01_07_01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1560606" y="1041721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원을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3688474" y="1153084"/>
            <a:ext cx="3257194" cy="361722"/>
            <a:chOff x="4372844" y="1172340"/>
            <a:chExt cx="3257194" cy="361722"/>
          </a:xfrm>
        </p:grpSpPr>
        <p:sp>
          <p:nvSpPr>
            <p:cNvPr id="59" name="순서도: 대체 처리 58"/>
            <p:cNvSpPr/>
            <p:nvPr/>
          </p:nvSpPr>
          <p:spPr>
            <a:xfrm>
              <a:off x="6250024" y="12262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>
              <a:spLocks noChangeArrowheads="1"/>
            </p:cNvSpPr>
            <p:nvPr/>
          </p:nvSpPr>
          <p:spPr bwMode="auto">
            <a:xfrm>
              <a:off x="6240885" y="1178398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64" name="순서도: 대체 처리 63"/>
            <p:cNvSpPr/>
            <p:nvPr/>
          </p:nvSpPr>
          <p:spPr>
            <a:xfrm>
              <a:off x="5955861" y="1238095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/>
            <p:cNvSpPr txBox="1">
              <a:spLocks noChangeArrowheads="1"/>
            </p:cNvSpPr>
            <p:nvPr/>
          </p:nvSpPr>
          <p:spPr bwMode="auto">
            <a:xfrm>
              <a:off x="5934772" y="1176237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5662238" y="1238095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099240" y="1238095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6538151" y="1230847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5087638" y="1187813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10" name="순서도: 대체 처리 109"/>
            <p:cNvSpPr/>
            <p:nvPr/>
          </p:nvSpPr>
          <p:spPr>
            <a:xfrm>
              <a:off x="4382455" y="1232093"/>
              <a:ext cx="679119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4372844" y="1179797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2" name="순서도: 대체 처리 111"/>
            <p:cNvSpPr/>
            <p:nvPr/>
          </p:nvSpPr>
          <p:spPr>
            <a:xfrm>
              <a:off x="6817883" y="123132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7109626" y="12285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7387372" y="122814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6803837" y="1182858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7102907" y="1182858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17" name="TextBox 116"/>
            <p:cNvSpPr txBox="1">
              <a:spLocks noChangeArrowheads="1"/>
            </p:cNvSpPr>
            <p:nvPr/>
          </p:nvSpPr>
          <p:spPr bwMode="auto">
            <a:xfrm>
              <a:off x="7378488" y="1185728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6522075" y="1172340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9" name="TextBox 118"/>
            <p:cNvSpPr txBox="1">
              <a:spLocks noChangeArrowheads="1"/>
            </p:cNvSpPr>
            <p:nvPr/>
          </p:nvSpPr>
          <p:spPr bwMode="auto">
            <a:xfrm>
              <a:off x="5652419" y="1183050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838" y="2162230"/>
            <a:ext cx="6624040" cy="274635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411760" y="2579995"/>
            <a:ext cx="1076175" cy="452961"/>
          </a:xfrm>
          <a:prstGeom prst="rect">
            <a:avLst/>
          </a:prstGeom>
          <a:solidFill>
            <a:srgbClr val="E4E7D8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2339752" y="3308928"/>
            <a:ext cx="1224136" cy="452961"/>
          </a:xfrm>
          <a:prstGeom prst="rect">
            <a:avLst/>
          </a:prstGeom>
          <a:solidFill>
            <a:srgbClr val="E4E7D8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solidFill>
                <a:schemeClr val="tx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2411760" y="3986135"/>
            <a:ext cx="1076175" cy="452961"/>
          </a:xfrm>
          <a:prstGeom prst="rect">
            <a:avLst/>
          </a:prstGeom>
          <a:solidFill>
            <a:srgbClr val="E4E7D8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solidFill>
                <a:schemeClr val="tx1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5442377" y="2251635"/>
            <a:ext cx="1224136" cy="452961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5436382" y="2944989"/>
            <a:ext cx="1224136" cy="452961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solidFill>
                <a:schemeClr val="tx1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5430383" y="3621674"/>
            <a:ext cx="1224136" cy="452961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solidFill>
                <a:schemeClr val="tx1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5450006" y="4347058"/>
            <a:ext cx="1224136" cy="452961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solidFill>
                <a:schemeClr val="tx1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2289379" y="2619724"/>
            <a:ext cx="132093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원의 중심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235118" y="3337439"/>
            <a:ext cx="148473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원의 반지름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2309066" y="4061307"/>
            <a:ext cx="148473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원의 지름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466787" y="2301599"/>
            <a:ext cx="148473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선분 </a:t>
            </a:r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ㅇㄱ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665359" y="2996952"/>
            <a:ext cx="9948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점 </a:t>
            </a:r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ㅇ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444102" y="3694634"/>
            <a:ext cx="135975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선분 </a:t>
            </a:r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ㄱㄴ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5430383" y="4390550"/>
            <a:ext cx="135975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선분 </a:t>
            </a:r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ㅇㄴ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4196395" y="1879362"/>
            <a:ext cx="2491475" cy="230832"/>
            <a:chOff x="4196395" y="1879362"/>
            <a:chExt cx="2491475" cy="230832"/>
          </a:xfrm>
        </p:grpSpPr>
        <p:pic>
          <p:nvPicPr>
            <p:cNvPr id="135" name="Picture 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6395" y="1879362"/>
              <a:ext cx="1263505" cy="220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6" name="TextBox 135"/>
            <p:cNvSpPr txBox="1"/>
            <p:nvPr/>
          </p:nvSpPr>
          <p:spPr>
            <a:xfrm>
              <a:off x="4472353" y="1879362"/>
              <a:ext cx="2215517" cy="230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점을 </a:t>
              </a:r>
              <a:r>
                <a:rPr lang="ko-KR" altLang="en-US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드래그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하여 옳은 답과 </a:t>
              </a:r>
              <a:r>
                <a:rPr lang="ko-KR" altLang="en-US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연결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하세요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7" name="타원 136"/>
          <p:cNvSpPr/>
          <p:nvPr/>
        </p:nvSpPr>
        <p:spPr>
          <a:xfrm>
            <a:off x="4053276" y="18570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8" name="타원 137"/>
          <p:cNvSpPr/>
          <p:nvPr/>
        </p:nvSpPr>
        <p:spPr>
          <a:xfrm>
            <a:off x="3433159" y="249402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9" name="직선 연결선 138"/>
          <p:cNvCxnSpPr/>
          <p:nvPr/>
        </p:nvCxnSpPr>
        <p:spPr bwMode="auto">
          <a:xfrm>
            <a:off x="3765815" y="2828814"/>
            <a:ext cx="1456713" cy="340582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0" name="직선 연결선 139"/>
          <p:cNvCxnSpPr/>
          <p:nvPr/>
        </p:nvCxnSpPr>
        <p:spPr bwMode="auto">
          <a:xfrm flipV="1">
            <a:off x="3757480" y="2493373"/>
            <a:ext cx="1465048" cy="1050528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1" name="직선 연결선 140"/>
          <p:cNvCxnSpPr/>
          <p:nvPr/>
        </p:nvCxnSpPr>
        <p:spPr bwMode="auto">
          <a:xfrm flipV="1">
            <a:off x="3765407" y="3857170"/>
            <a:ext cx="1453718" cy="379465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2" name="직선 연결선 141"/>
          <p:cNvCxnSpPr/>
          <p:nvPr/>
        </p:nvCxnSpPr>
        <p:spPr bwMode="auto">
          <a:xfrm>
            <a:off x="3757748" y="3529208"/>
            <a:ext cx="1464372" cy="1020696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TextBox 8">
            <a:extLst>
              <a:ext uri="{FF2B5EF4-FFF2-40B4-BE49-F238E27FC236}">
                <a16:creationId xmlns:a16="http://schemas.microsoft.com/office/drawing/2014/main" id="{25C79609-5D82-165B-3C17-C19D5FB95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67" name="TextBox 9">
            <a:extLst>
              <a:ext uri="{FF2B5EF4-FFF2-40B4-BE49-F238E27FC236}">
                <a16:creationId xmlns:a16="http://schemas.microsoft.com/office/drawing/2014/main" id="{054B91BC-E134-786D-2AAF-6C4C72E67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알아볼까요</a:t>
            </a:r>
          </a:p>
        </p:txBody>
      </p:sp>
    </p:spTree>
    <p:extLst>
      <p:ext uri="{BB962C8B-B14F-4D97-AF65-F5344CB8AC3E}">
        <p14:creationId xmlns:p14="http://schemas.microsoft.com/office/powerpoint/2010/main" val="1444316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469694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suhi_p_0302_03_0002.html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44~47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4" y="5342230"/>
            <a:ext cx="1412583" cy="39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82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(3-2-3)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지시문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추가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just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연결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just"/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just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프로토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내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선잇기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기능 사용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http://cdata.tsherpa.co.kr/tsherpa/MultiMedia/Flash/2020/curri/index.html?flashxmlnum=soboro2&amp;classa=A8-C1-62-KK-KA-02-03-04-0-0-0-0&amp;classno=AA_SAMPLE/nproto_sample/DA/nproto_suh_518.html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 문제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suhi_p_0302_03_0002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430662" y="52328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5" y="71248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647564" y="1352091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관계있는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것끼리 이어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66" y="1359702"/>
            <a:ext cx="348893" cy="348893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0838" y="2162230"/>
            <a:ext cx="6624040" cy="2746358"/>
          </a:xfrm>
          <a:prstGeom prst="rect">
            <a:avLst/>
          </a:prstGeom>
        </p:spPr>
      </p:pic>
      <p:cxnSp>
        <p:nvCxnSpPr>
          <p:cNvPr id="36" name="직선 연결선 35"/>
          <p:cNvCxnSpPr/>
          <p:nvPr/>
        </p:nvCxnSpPr>
        <p:spPr bwMode="auto">
          <a:xfrm flipV="1">
            <a:off x="3765815" y="2496929"/>
            <a:ext cx="1440969" cy="331885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직사각형 36"/>
          <p:cNvSpPr/>
          <p:nvPr/>
        </p:nvSpPr>
        <p:spPr>
          <a:xfrm>
            <a:off x="2411760" y="2579995"/>
            <a:ext cx="1076175" cy="452961"/>
          </a:xfrm>
          <a:prstGeom prst="rect">
            <a:avLst/>
          </a:prstGeom>
          <a:solidFill>
            <a:srgbClr val="E4E7D8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366012" y="3319808"/>
            <a:ext cx="1197875" cy="452961"/>
          </a:xfrm>
          <a:prstGeom prst="rect">
            <a:avLst/>
          </a:prstGeom>
          <a:solidFill>
            <a:srgbClr val="E4E7D8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366013" y="4050957"/>
            <a:ext cx="1121922" cy="452961"/>
          </a:xfrm>
          <a:prstGeom prst="rect">
            <a:avLst/>
          </a:prstGeom>
          <a:solidFill>
            <a:srgbClr val="E4E7D8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53026" y="3343048"/>
            <a:ext cx="148473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원의 반지름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322631" y="2606787"/>
            <a:ext cx="132093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원의 중심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327019" y="4050957"/>
            <a:ext cx="148473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원의 지름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5442377" y="2251635"/>
            <a:ext cx="1224136" cy="452961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429361" y="2978933"/>
            <a:ext cx="1224136" cy="452961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436217" y="3659048"/>
            <a:ext cx="1224136" cy="452961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436217" y="4366315"/>
            <a:ext cx="1224136" cy="452961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597186" y="2269954"/>
            <a:ext cx="148473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점 </a:t>
            </a:r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ㅇ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41448" y="4592795"/>
            <a:ext cx="1224136" cy="452961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88219" y="2353514"/>
            <a:ext cx="1753978" cy="2082164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7566" y="2613785"/>
            <a:ext cx="1729400" cy="1729400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5417333" y="3008941"/>
            <a:ext cx="148473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선분 </a:t>
            </a:r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ㅇㄱ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446262" y="3702119"/>
            <a:ext cx="148473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선분 </a:t>
            </a:r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ㅇㄴ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429361" y="4395297"/>
            <a:ext cx="148473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선분 </a:t>
            </a:r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ㄱㄴ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6" name="직선 연결선 55"/>
          <p:cNvCxnSpPr/>
          <p:nvPr/>
        </p:nvCxnSpPr>
        <p:spPr bwMode="auto">
          <a:xfrm flipV="1">
            <a:off x="3761819" y="3201301"/>
            <a:ext cx="1440969" cy="331885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직선 연결선 58"/>
          <p:cNvCxnSpPr/>
          <p:nvPr/>
        </p:nvCxnSpPr>
        <p:spPr bwMode="auto">
          <a:xfrm>
            <a:off x="3761819" y="3546288"/>
            <a:ext cx="1452997" cy="318017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직선 연결선 59"/>
          <p:cNvCxnSpPr/>
          <p:nvPr/>
        </p:nvCxnSpPr>
        <p:spPr bwMode="auto">
          <a:xfrm>
            <a:off x="3755804" y="4263762"/>
            <a:ext cx="1452997" cy="318017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1" name="그룹 60"/>
          <p:cNvGrpSpPr/>
          <p:nvPr/>
        </p:nvGrpSpPr>
        <p:grpSpPr>
          <a:xfrm>
            <a:off x="4196395" y="1879362"/>
            <a:ext cx="2491475" cy="230832"/>
            <a:chOff x="4196395" y="1879362"/>
            <a:chExt cx="2491475" cy="230832"/>
          </a:xfrm>
        </p:grpSpPr>
        <p:pic>
          <p:nvPicPr>
            <p:cNvPr id="62" name="Picture 5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6395" y="1879362"/>
              <a:ext cx="1263505" cy="220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3" name="TextBox 62"/>
            <p:cNvSpPr txBox="1"/>
            <p:nvPr/>
          </p:nvSpPr>
          <p:spPr>
            <a:xfrm>
              <a:off x="4472353" y="1879362"/>
              <a:ext cx="2215517" cy="230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점을 </a:t>
              </a:r>
              <a:r>
                <a:rPr lang="ko-KR" altLang="en-US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드래그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하여 옳은 답과 </a:t>
              </a:r>
              <a:r>
                <a:rPr lang="ko-KR" altLang="en-US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연결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하세요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4" name="타원 63"/>
          <p:cNvSpPr/>
          <p:nvPr/>
        </p:nvSpPr>
        <p:spPr>
          <a:xfrm>
            <a:off x="4068530" y="18171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2031866" y="23924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8">
            <a:extLst>
              <a:ext uri="{FF2B5EF4-FFF2-40B4-BE49-F238E27FC236}">
                <a16:creationId xmlns:a16="http://schemas.microsoft.com/office/drawing/2014/main" id="{8A2E5577-BD82-144D-D5CA-CF1E297AD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70" name="TextBox 9">
            <a:extLst>
              <a:ext uri="{FF2B5EF4-FFF2-40B4-BE49-F238E27FC236}">
                <a16:creationId xmlns:a16="http://schemas.microsoft.com/office/drawing/2014/main" id="{6C52E4FB-7E67-9C06-A7F8-39C642F6E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알아볼까요</a:t>
            </a:r>
          </a:p>
        </p:txBody>
      </p:sp>
      <p:graphicFrame>
        <p:nvGraphicFramePr>
          <p:cNvPr id="66" name="Group 1072">
            <a:extLst>
              <a:ext uri="{FF2B5EF4-FFF2-40B4-BE49-F238E27FC236}">
                <a16:creationId xmlns:a16="http://schemas.microsoft.com/office/drawing/2014/main" id="{66F4A296-190D-4929-B13D-CE127B2C53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907713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pop01_img_01.svg (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텍스트 지우고 새로</a:t>
                      </a:r>
                      <a:r>
                        <a:rPr lang="en-US" altLang="ko-KR" sz="9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써 주세요</a:t>
                      </a:r>
                      <a:r>
                        <a:rPr lang="en-US" altLang="ko-KR" sz="9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.)</a:t>
                      </a:r>
                    </a:p>
                    <a:p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3-2 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\lesson03\ops\ms_lesson03\images\ms_32_3_01_07_01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8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suhi_p_0302_03_0002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564" y="1610039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관계있는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것끼리 이어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66" y="1628973"/>
            <a:ext cx="348893" cy="348893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239852" y="2564904"/>
            <a:ext cx="2385369" cy="293297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1560606" y="1041721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원을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3688474" y="1153084"/>
            <a:ext cx="3257194" cy="361722"/>
            <a:chOff x="4372844" y="1172340"/>
            <a:chExt cx="3257194" cy="361722"/>
          </a:xfrm>
        </p:grpSpPr>
        <p:sp>
          <p:nvSpPr>
            <p:cNvPr id="59" name="순서도: 대체 처리 58"/>
            <p:cNvSpPr/>
            <p:nvPr/>
          </p:nvSpPr>
          <p:spPr>
            <a:xfrm>
              <a:off x="6250024" y="12262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>
              <a:spLocks noChangeArrowheads="1"/>
            </p:cNvSpPr>
            <p:nvPr/>
          </p:nvSpPr>
          <p:spPr bwMode="auto">
            <a:xfrm>
              <a:off x="6240885" y="1178398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64" name="순서도: 대체 처리 63"/>
            <p:cNvSpPr/>
            <p:nvPr/>
          </p:nvSpPr>
          <p:spPr>
            <a:xfrm>
              <a:off x="5955861" y="1238095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/>
            <p:cNvSpPr txBox="1">
              <a:spLocks noChangeArrowheads="1"/>
            </p:cNvSpPr>
            <p:nvPr/>
          </p:nvSpPr>
          <p:spPr bwMode="auto">
            <a:xfrm>
              <a:off x="5934772" y="1176237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5662238" y="1238095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099240" y="1238095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6538151" y="1230847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5087638" y="1187813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10" name="순서도: 대체 처리 109"/>
            <p:cNvSpPr/>
            <p:nvPr/>
          </p:nvSpPr>
          <p:spPr>
            <a:xfrm>
              <a:off x="4382455" y="1232093"/>
              <a:ext cx="679119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4372844" y="1179797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2" name="순서도: 대체 처리 111"/>
            <p:cNvSpPr/>
            <p:nvPr/>
          </p:nvSpPr>
          <p:spPr>
            <a:xfrm>
              <a:off x="6817883" y="123132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7109626" y="12285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7387372" y="122814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6803837" y="1182858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7102907" y="1182858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17" name="TextBox 116"/>
            <p:cNvSpPr txBox="1">
              <a:spLocks noChangeArrowheads="1"/>
            </p:cNvSpPr>
            <p:nvPr/>
          </p:nvSpPr>
          <p:spPr bwMode="auto">
            <a:xfrm>
              <a:off x="7378488" y="1185728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6522075" y="1172340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9" name="TextBox 118"/>
            <p:cNvSpPr txBox="1">
              <a:spLocks noChangeArrowheads="1"/>
            </p:cNvSpPr>
            <p:nvPr/>
          </p:nvSpPr>
          <p:spPr bwMode="auto">
            <a:xfrm>
              <a:off x="5652419" y="1183050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838" y="2162230"/>
            <a:ext cx="6624040" cy="274635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411760" y="2579995"/>
            <a:ext cx="1076175" cy="452961"/>
          </a:xfrm>
          <a:prstGeom prst="rect">
            <a:avLst/>
          </a:prstGeom>
          <a:solidFill>
            <a:srgbClr val="E4E7D8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2339752" y="3308928"/>
            <a:ext cx="1224136" cy="452961"/>
          </a:xfrm>
          <a:prstGeom prst="rect">
            <a:avLst/>
          </a:prstGeom>
          <a:solidFill>
            <a:srgbClr val="E4E7D8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solidFill>
                <a:schemeClr val="tx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2411760" y="3986135"/>
            <a:ext cx="1076175" cy="452961"/>
          </a:xfrm>
          <a:prstGeom prst="rect">
            <a:avLst/>
          </a:prstGeom>
          <a:solidFill>
            <a:srgbClr val="E4E7D8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solidFill>
                <a:schemeClr val="tx1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5442377" y="2251635"/>
            <a:ext cx="1224136" cy="452961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5436382" y="2944989"/>
            <a:ext cx="1224136" cy="452961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solidFill>
                <a:schemeClr val="tx1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5430383" y="3621674"/>
            <a:ext cx="1224136" cy="452961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solidFill>
                <a:schemeClr val="tx1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5450006" y="4347058"/>
            <a:ext cx="1224136" cy="452961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solidFill>
                <a:schemeClr val="tx1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2289379" y="2619724"/>
            <a:ext cx="132093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원의 중심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235118" y="3337439"/>
            <a:ext cx="148473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원의 반지름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2309066" y="4061307"/>
            <a:ext cx="148473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원의 지름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466787" y="2301599"/>
            <a:ext cx="148473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선분 </a:t>
            </a:r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ㅇㄱ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665359" y="2996952"/>
            <a:ext cx="9948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점 </a:t>
            </a:r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ㅇ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444102" y="3694634"/>
            <a:ext cx="135975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선분 </a:t>
            </a:r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ㄱㄴ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5430383" y="4390550"/>
            <a:ext cx="135975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선분 </a:t>
            </a:r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ㅇㄴ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4196395" y="1879362"/>
            <a:ext cx="2491475" cy="230832"/>
            <a:chOff x="4196395" y="1879362"/>
            <a:chExt cx="2491475" cy="230832"/>
          </a:xfrm>
        </p:grpSpPr>
        <p:pic>
          <p:nvPicPr>
            <p:cNvPr id="135" name="Picture 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6395" y="1879362"/>
              <a:ext cx="1263505" cy="220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6" name="TextBox 135"/>
            <p:cNvSpPr txBox="1"/>
            <p:nvPr/>
          </p:nvSpPr>
          <p:spPr>
            <a:xfrm>
              <a:off x="4472353" y="1879362"/>
              <a:ext cx="2215517" cy="230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점을 </a:t>
              </a:r>
              <a:r>
                <a:rPr lang="ko-KR" altLang="en-US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드래그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하여 옳은 답과 </a:t>
              </a:r>
              <a:r>
                <a:rPr lang="ko-KR" altLang="en-US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연결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하세요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39" name="직선 연결선 138"/>
          <p:cNvCxnSpPr/>
          <p:nvPr/>
        </p:nvCxnSpPr>
        <p:spPr bwMode="auto">
          <a:xfrm>
            <a:off x="3765815" y="2828814"/>
            <a:ext cx="1456713" cy="340582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0" name="직선 연결선 139"/>
          <p:cNvCxnSpPr/>
          <p:nvPr/>
        </p:nvCxnSpPr>
        <p:spPr bwMode="auto">
          <a:xfrm flipV="1">
            <a:off x="3757480" y="2493373"/>
            <a:ext cx="1465048" cy="1050528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1" name="직선 연결선 140"/>
          <p:cNvCxnSpPr/>
          <p:nvPr/>
        </p:nvCxnSpPr>
        <p:spPr bwMode="auto">
          <a:xfrm flipV="1">
            <a:off x="3765407" y="3857170"/>
            <a:ext cx="1453718" cy="379465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2" name="직선 연결선 141"/>
          <p:cNvCxnSpPr/>
          <p:nvPr/>
        </p:nvCxnSpPr>
        <p:spPr bwMode="auto">
          <a:xfrm>
            <a:off x="3757748" y="3529208"/>
            <a:ext cx="1464372" cy="1020696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5" name="그룹 64"/>
          <p:cNvGrpSpPr/>
          <p:nvPr/>
        </p:nvGrpSpPr>
        <p:grpSpPr>
          <a:xfrm>
            <a:off x="207825" y="3789040"/>
            <a:ext cx="6667165" cy="1404156"/>
            <a:chOff x="207825" y="3829702"/>
            <a:chExt cx="6667165" cy="1404156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3973718"/>
              <a:ext cx="6667165" cy="107209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7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3829702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9" name="직각 삼각형 68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53387" y="4248587"/>
              <a:ext cx="634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+mn-ea"/>
                  <a:ea typeface="+mn-ea"/>
                </a:rPr>
                <a:t>원의 중심은 점 </a:t>
              </a:r>
              <a:r>
                <a:rPr lang="ko-KR" altLang="en-US" sz="1600" dirty="0" err="1">
                  <a:latin typeface="+mn-ea"/>
                  <a:ea typeface="+mn-ea"/>
                </a:rPr>
                <a:t>ㅇ</a:t>
              </a:r>
              <a:r>
                <a:rPr lang="en-US" altLang="ko-KR" sz="1600" dirty="0">
                  <a:latin typeface="+mn-ea"/>
                  <a:ea typeface="+mn-ea"/>
                </a:rPr>
                <a:t>, </a:t>
              </a:r>
              <a:r>
                <a:rPr lang="ko-KR" altLang="en-US" sz="1600" dirty="0">
                  <a:latin typeface="+mn-ea"/>
                  <a:ea typeface="+mn-ea"/>
                </a:rPr>
                <a:t>원의 반지름은 선분 </a:t>
              </a:r>
              <a:r>
                <a:rPr lang="ko-KR" altLang="en-US" sz="1600" dirty="0" err="1">
                  <a:latin typeface="+mn-ea"/>
                  <a:ea typeface="+mn-ea"/>
                </a:rPr>
                <a:t>ㅇㄱ</a:t>
              </a:r>
              <a:r>
                <a:rPr lang="en-US" altLang="ko-KR" sz="1600" dirty="0">
                  <a:latin typeface="+mn-ea"/>
                  <a:ea typeface="+mn-ea"/>
                </a:rPr>
                <a:t>, </a:t>
              </a:r>
              <a:r>
                <a:rPr lang="ko-KR" altLang="en-US" sz="1600" dirty="0">
                  <a:latin typeface="+mn-ea"/>
                  <a:ea typeface="+mn-ea"/>
                </a:rPr>
                <a:t>선분 </a:t>
              </a:r>
              <a:r>
                <a:rPr lang="ko-KR" altLang="en-US" sz="1600" dirty="0" err="1">
                  <a:latin typeface="+mn-ea"/>
                  <a:ea typeface="+mn-ea"/>
                </a:rPr>
                <a:t>ㅇㄴ</a:t>
              </a:r>
              <a:r>
                <a:rPr lang="en-US" altLang="ko-KR" sz="1600" dirty="0">
                  <a:latin typeface="+mn-ea"/>
                  <a:ea typeface="+mn-ea"/>
                </a:rPr>
                <a:t>, </a:t>
              </a:r>
              <a:r>
                <a:rPr lang="ko-KR" altLang="en-US" sz="1600" dirty="0">
                  <a:latin typeface="+mn-ea"/>
                  <a:ea typeface="+mn-ea"/>
                </a:rPr>
                <a:t>원의 지름은 선분 </a:t>
              </a:r>
              <a:r>
                <a:rPr lang="ko-KR" altLang="en-US" sz="1600" dirty="0" err="1">
                  <a:latin typeface="+mn-ea"/>
                  <a:ea typeface="+mn-ea"/>
                </a:rPr>
                <a:t>ㄱㄴ입니다</a:t>
              </a:r>
              <a:r>
                <a:rPr lang="en-US" altLang="ko-KR" sz="1600" dirty="0">
                  <a:latin typeface="+mn-ea"/>
                  <a:ea typeface="+mn-ea"/>
                </a:rPr>
                <a:t>.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</p:grpSp>
      <p:sp>
        <p:nvSpPr>
          <p:cNvPr id="68" name="TextBox 8">
            <a:extLst>
              <a:ext uri="{FF2B5EF4-FFF2-40B4-BE49-F238E27FC236}">
                <a16:creationId xmlns:a16="http://schemas.microsoft.com/office/drawing/2014/main" id="{5CE1E809-8270-6809-AD90-25571ABD9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71" name="TextBox 9">
            <a:extLst>
              <a:ext uri="{FF2B5EF4-FFF2-40B4-BE49-F238E27FC236}">
                <a16:creationId xmlns:a16="http://schemas.microsoft.com/office/drawing/2014/main" id="{FB9F087B-DB28-8DEC-7000-BB707ED0D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알아볼까요</a:t>
            </a:r>
          </a:p>
        </p:txBody>
      </p:sp>
    </p:spTree>
    <p:extLst>
      <p:ext uri="{BB962C8B-B14F-4D97-AF65-F5344CB8AC3E}">
        <p14:creationId xmlns:p14="http://schemas.microsoft.com/office/powerpoint/2010/main" val="1047774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추가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약물은 처음에는 안 보이다가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손가락버튼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클릭할 때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파란색 선으로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버튼 깜박거림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클릭하면 예 약물과 파란색 선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첫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진입화면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68" name="타원 67"/>
          <p:cNvSpPr/>
          <p:nvPr/>
        </p:nvSpPr>
        <p:spPr>
          <a:xfrm>
            <a:off x="5821773" y="50952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suhi_p_0302_03_0002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4244" y="1606332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주어진 원에 반지름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개와 지름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개를 그어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16415" y="50245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720584" y="50877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7" name="Group 1072">
            <a:extLst>
              <a:ext uri="{FF2B5EF4-FFF2-40B4-BE49-F238E27FC236}">
                <a16:creationId xmlns:a16="http://schemas.microsoft.com/office/drawing/2014/main" id="{9A0F9483-E315-4C9D-B630-620076542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952957"/>
              </p:ext>
            </p:extLst>
          </p:nvPr>
        </p:nvGraphicFramePr>
        <p:xfrm>
          <a:off x="143508" y="6165304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base_01.svg /  answer_01.svg</a:t>
                      </a:r>
                    </a:p>
                    <a:p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3-2 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\lesson03\ops\ms_lesson03\images\ms_32_3_01_08_01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1560606" y="1041721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원을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3688474" y="1160541"/>
            <a:ext cx="3257194" cy="354265"/>
            <a:chOff x="4372844" y="1179797"/>
            <a:chExt cx="3257194" cy="354265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6513989" y="1183030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5955861" y="1238095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5942658" y="1186864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5662238" y="1238095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순서도: 대체 처리 61"/>
            <p:cNvSpPr/>
            <p:nvPr/>
          </p:nvSpPr>
          <p:spPr>
            <a:xfrm>
              <a:off x="5099240" y="1238095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6819052" y="1234923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5087638" y="1187813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67" name="순서도: 대체 처리 66"/>
            <p:cNvSpPr/>
            <p:nvPr/>
          </p:nvSpPr>
          <p:spPr>
            <a:xfrm>
              <a:off x="4382455" y="1232093"/>
              <a:ext cx="679119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4372844" y="1179797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0" name="순서도: 대체 처리 69"/>
            <p:cNvSpPr/>
            <p:nvPr/>
          </p:nvSpPr>
          <p:spPr>
            <a:xfrm>
              <a:off x="6242858" y="123895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순서도: 대체 처리 70"/>
            <p:cNvSpPr/>
            <p:nvPr/>
          </p:nvSpPr>
          <p:spPr>
            <a:xfrm>
              <a:off x="7109626" y="12285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7387372" y="122814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6226209" y="1186864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4" name="TextBox 73"/>
            <p:cNvSpPr txBox="1">
              <a:spLocks noChangeArrowheads="1"/>
            </p:cNvSpPr>
            <p:nvPr/>
          </p:nvSpPr>
          <p:spPr bwMode="auto">
            <a:xfrm>
              <a:off x="7102907" y="1182858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7378488" y="1185728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6804542" y="1180004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5652419" y="1183050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FAB9B863-FAB5-C992-069C-4FB4C83486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6033" y="2005840"/>
            <a:ext cx="3172268" cy="3105583"/>
          </a:xfrm>
          <a:prstGeom prst="rect">
            <a:avLst/>
          </a:prstGeom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9617DA71-D58D-5170-8D52-84F362DF4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708" y="2151942"/>
            <a:ext cx="457359" cy="398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타원 54">
            <a:extLst>
              <a:ext uri="{FF2B5EF4-FFF2-40B4-BE49-F238E27FC236}">
                <a16:creationId xmlns:a16="http://schemas.microsoft.com/office/drawing/2014/main" id="{FF94E1D9-163B-191A-C3A1-91FAED1FDEA1}"/>
              </a:ext>
            </a:extLst>
          </p:cNvPr>
          <p:cNvSpPr/>
          <p:nvPr/>
        </p:nvSpPr>
        <p:spPr>
          <a:xfrm>
            <a:off x="1759088" y="20636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E86E344-A186-1F78-CB29-B2AFF93D3D2E}"/>
              </a:ext>
            </a:extLst>
          </p:cNvPr>
          <p:cNvGrpSpPr/>
          <p:nvPr/>
        </p:nvGrpSpPr>
        <p:grpSpPr>
          <a:xfrm>
            <a:off x="359532" y="1589509"/>
            <a:ext cx="340779" cy="399331"/>
            <a:chOff x="407001" y="1542947"/>
            <a:chExt cx="340779" cy="399331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A5EF815D-B92C-663A-BEEF-F6C2ABB687CD}"/>
                </a:ext>
              </a:extLst>
            </p:cNvPr>
            <p:cNvGrpSpPr/>
            <p:nvPr/>
          </p:nvGrpSpPr>
          <p:grpSpPr>
            <a:xfrm>
              <a:off x="407001" y="1585272"/>
              <a:ext cx="340779" cy="357006"/>
              <a:chOff x="407001" y="1585272"/>
              <a:chExt cx="340779" cy="357006"/>
            </a:xfrm>
          </p:grpSpPr>
          <p:pic>
            <p:nvPicPr>
              <p:cNvPr id="56" name="그림 55">
                <a:extLst>
                  <a:ext uri="{FF2B5EF4-FFF2-40B4-BE49-F238E27FC236}">
                    <a16:creationId xmlns:a16="http://schemas.microsoft.com/office/drawing/2014/main" id="{8CC4F886-BF99-1344-F442-0ED06B3C26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7001" y="1585272"/>
                <a:ext cx="340779" cy="357006"/>
              </a:xfrm>
              <a:prstGeom prst="rect">
                <a:avLst/>
              </a:prstGeom>
            </p:spPr>
          </p:pic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AC2FCAA9-E266-2B81-A839-247E171FDE2D}"/>
                  </a:ext>
                </a:extLst>
              </p:cNvPr>
              <p:cNvSpPr/>
              <p:nvPr/>
            </p:nvSpPr>
            <p:spPr>
              <a:xfrm>
                <a:off x="503548" y="1664804"/>
                <a:ext cx="180020" cy="216024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9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A4171A1-30CF-2B88-BFD5-3D0296EFB6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711" y="1542947"/>
              <a:ext cx="212704" cy="373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400" b="1" dirty="0">
                  <a:solidFill>
                    <a:srgbClr val="7DB765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</p:grpSp>
      <p:sp>
        <p:nvSpPr>
          <p:cNvPr id="79" name="TextBox 8">
            <a:extLst>
              <a:ext uri="{FF2B5EF4-FFF2-40B4-BE49-F238E27FC236}">
                <a16:creationId xmlns:a16="http://schemas.microsoft.com/office/drawing/2014/main" id="{5FD6F7B6-3DAB-D8E3-BB63-5062F6A06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80" name="TextBox 9">
            <a:extLst>
              <a:ext uri="{FF2B5EF4-FFF2-40B4-BE49-F238E27FC236}">
                <a16:creationId xmlns:a16="http://schemas.microsoft.com/office/drawing/2014/main" id="{14CC99C6-B6FC-88DB-683C-D2EB4534B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알아볼까요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5985255" y="1980275"/>
            <a:ext cx="966258" cy="285630"/>
            <a:chOff x="3952363" y="1253627"/>
            <a:chExt cx="956208" cy="313457"/>
          </a:xfrm>
        </p:grpSpPr>
        <p:pic>
          <p:nvPicPr>
            <p:cNvPr id="50" name="Picture 3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8" name="TextBox 104"/>
            <p:cNvSpPr txBox="1"/>
            <p:nvPr/>
          </p:nvSpPr>
          <p:spPr>
            <a:xfrm>
              <a:off x="4153941" y="1268760"/>
              <a:ext cx="7546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pic>
        <p:nvPicPr>
          <p:cNvPr id="83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027" y="3667557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타원 83">
            <a:extLst>
              <a:ext uri="{FF2B5EF4-FFF2-40B4-BE49-F238E27FC236}">
                <a16:creationId xmlns:a16="http://schemas.microsoft.com/office/drawing/2014/main" id="{FF94E1D9-163B-191A-C3A1-91FAED1FDEA1}"/>
              </a:ext>
            </a:extLst>
          </p:cNvPr>
          <p:cNvSpPr/>
          <p:nvPr/>
        </p:nvSpPr>
        <p:spPr>
          <a:xfrm>
            <a:off x="3918802" y="37988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54738" y="3665401"/>
            <a:ext cx="1219200" cy="1162050"/>
          </a:xfrm>
          <a:prstGeom prst="rect">
            <a:avLst/>
          </a:prstGeom>
        </p:spPr>
      </p:pic>
      <p:pic>
        <p:nvPicPr>
          <p:cNvPr id="85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3108" y="4292121"/>
            <a:ext cx="160245" cy="21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055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6938D1D-D4E5-3E12-EE69-611658895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616" y="1957652"/>
            <a:ext cx="3603164" cy="3341736"/>
          </a:xfrm>
          <a:prstGeom prst="rect">
            <a:avLst/>
          </a:prstGeom>
        </p:spPr>
      </p:pic>
      <p:pic>
        <p:nvPicPr>
          <p:cNvPr id="92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4" y="5342230"/>
            <a:ext cx="1412583" cy="39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46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(3-2-3)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파란색 선으로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버튼 깜박거림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예 약물과 파란색 선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첫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진입화면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suhi_p_0302_03_0002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5" y="71248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43"/>
          <p:cNvSpPr txBox="1"/>
          <p:nvPr/>
        </p:nvSpPr>
        <p:spPr>
          <a:xfrm>
            <a:off x="575556" y="1383740"/>
            <a:ext cx="63591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주어진 원에 반지름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개와 지름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그어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577" y="2067859"/>
            <a:ext cx="457359" cy="398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/>
          <p:cNvSpPr/>
          <p:nvPr/>
        </p:nvSpPr>
        <p:spPr>
          <a:xfrm>
            <a:off x="87234" y="51533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595508" y="20647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0454B9F-818B-7DF4-C18C-9A9E2E2874AA}"/>
              </a:ext>
            </a:extLst>
          </p:cNvPr>
          <p:cNvGrpSpPr/>
          <p:nvPr/>
        </p:nvGrpSpPr>
        <p:grpSpPr>
          <a:xfrm>
            <a:off x="287524" y="1366535"/>
            <a:ext cx="340779" cy="399331"/>
            <a:chOff x="407001" y="1542947"/>
            <a:chExt cx="340779" cy="399331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B7158B17-A124-6712-5034-A09F36F999A9}"/>
                </a:ext>
              </a:extLst>
            </p:cNvPr>
            <p:cNvGrpSpPr/>
            <p:nvPr/>
          </p:nvGrpSpPr>
          <p:grpSpPr>
            <a:xfrm>
              <a:off x="407001" y="1585272"/>
              <a:ext cx="340779" cy="357006"/>
              <a:chOff x="407001" y="1585272"/>
              <a:chExt cx="340779" cy="357006"/>
            </a:xfrm>
          </p:grpSpPr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0FBDA444-8327-42A4-6569-C877074F58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7001" y="1585272"/>
                <a:ext cx="340779" cy="357006"/>
              </a:xfrm>
              <a:prstGeom prst="rect">
                <a:avLst/>
              </a:prstGeom>
            </p:spPr>
          </p:pic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EA124F0B-866F-559F-29D2-81EFD9EB41B8}"/>
                  </a:ext>
                </a:extLst>
              </p:cNvPr>
              <p:cNvSpPr/>
              <p:nvPr/>
            </p:nvSpPr>
            <p:spPr>
              <a:xfrm>
                <a:off x="503548" y="1664804"/>
                <a:ext cx="180020" cy="216024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9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5023B1D-5C95-F740-FCCA-D4684883A4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711" y="1542947"/>
              <a:ext cx="212704" cy="373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400" b="1" dirty="0">
                  <a:solidFill>
                    <a:srgbClr val="7DB765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</p:grpSp>
      <p:sp>
        <p:nvSpPr>
          <p:cNvPr id="27" name="TextBox 8">
            <a:extLst>
              <a:ext uri="{FF2B5EF4-FFF2-40B4-BE49-F238E27FC236}">
                <a16:creationId xmlns:a16="http://schemas.microsoft.com/office/drawing/2014/main" id="{17D8F52C-0291-3A37-A4C2-4F7A06E2C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id="{0A68AE8D-7BEC-F1FC-9E10-2FA13F966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알아볼까요</a:t>
            </a: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681028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id="{FF94E1D9-163B-191A-C3A1-91FAED1FDEA1}"/>
              </a:ext>
            </a:extLst>
          </p:cNvPr>
          <p:cNvSpPr/>
          <p:nvPr/>
        </p:nvSpPr>
        <p:spPr>
          <a:xfrm>
            <a:off x="3884663" y="381228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54738" y="3665401"/>
            <a:ext cx="1219200" cy="1162050"/>
          </a:xfrm>
          <a:prstGeom prst="rect">
            <a:avLst/>
          </a:prstGeom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3108" y="4292121"/>
            <a:ext cx="160245" cy="21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3" name="Group 1072">
            <a:extLst>
              <a:ext uri="{FF2B5EF4-FFF2-40B4-BE49-F238E27FC236}">
                <a16:creationId xmlns:a16="http://schemas.microsoft.com/office/drawing/2014/main" id="{9A0F9483-E315-4C9D-B630-620076542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432740"/>
              </p:ext>
            </p:extLst>
          </p:nvPr>
        </p:nvGraphicFramePr>
        <p:xfrm>
          <a:off x="143508" y="6165304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pop01_base_01.svg /  pop01_answer_01.svg</a:t>
                      </a:r>
                    </a:p>
                    <a:p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3-2 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\lesson03\ops\ms_lesson03\images\ms_32_3_01_08_01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45792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AB9B863-FAB5-C992-069C-4FB4C8348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033" y="2005840"/>
            <a:ext cx="3172268" cy="3105583"/>
          </a:xfrm>
          <a:prstGeom prst="rect">
            <a:avLst/>
          </a:prstGeom>
        </p:spPr>
      </p:pic>
      <p:grpSp>
        <p:nvGrpSpPr>
          <p:cNvPr id="47" name="그룹 46"/>
          <p:cNvGrpSpPr/>
          <p:nvPr/>
        </p:nvGrpSpPr>
        <p:grpSpPr>
          <a:xfrm>
            <a:off x="5985255" y="1980275"/>
            <a:ext cx="966258" cy="285630"/>
            <a:chOff x="3952363" y="1253627"/>
            <a:chExt cx="956208" cy="313457"/>
          </a:xfrm>
        </p:grpSpPr>
        <p:pic>
          <p:nvPicPr>
            <p:cNvPr id="55" name="Picture 3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8" name="TextBox 104"/>
            <p:cNvSpPr txBox="1"/>
            <p:nvPr/>
          </p:nvSpPr>
          <p:spPr>
            <a:xfrm>
              <a:off x="4153941" y="1268760"/>
              <a:ext cx="7546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027" y="3667557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suhi_p_0302_03_0002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4244" y="1606332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주어진 원에 반지름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개와 지름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개를 그어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60606" y="1041721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원을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3688474" y="1160541"/>
            <a:ext cx="3257194" cy="354265"/>
            <a:chOff x="4372844" y="1179797"/>
            <a:chExt cx="3257194" cy="354265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6513989" y="1183030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5955861" y="1238095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5942658" y="1186864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5662238" y="1238095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순서도: 대체 처리 61"/>
            <p:cNvSpPr/>
            <p:nvPr/>
          </p:nvSpPr>
          <p:spPr>
            <a:xfrm>
              <a:off x="5099240" y="1238095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6819052" y="1234923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5087638" y="1187813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67" name="순서도: 대체 처리 66"/>
            <p:cNvSpPr/>
            <p:nvPr/>
          </p:nvSpPr>
          <p:spPr>
            <a:xfrm>
              <a:off x="4382455" y="1232093"/>
              <a:ext cx="679119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4372844" y="1179797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0" name="순서도: 대체 처리 69"/>
            <p:cNvSpPr/>
            <p:nvPr/>
          </p:nvSpPr>
          <p:spPr>
            <a:xfrm>
              <a:off x="6242858" y="123895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순서도: 대체 처리 70"/>
            <p:cNvSpPr/>
            <p:nvPr/>
          </p:nvSpPr>
          <p:spPr>
            <a:xfrm>
              <a:off x="7109626" y="12285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7387372" y="122814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6226209" y="1186864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4" name="TextBox 73"/>
            <p:cNvSpPr txBox="1">
              <a:spLocks noChangeArrowheads="1"/>
            </p:cNvSpPr>
            <p:nvPr/>
          </p:nvSpPr>
          <p:spPr bwMode="auto">
            <a:xfrm>
              <a:off x="7102907" y="1182858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7378488" y="1185728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6804542" y="1180004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5652419" y="1183050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pic>
        <p:nvPicPr>
          <p:cNvPr id="54" name="Picture 2">
            <a:extLst>
              <a:ext uri="{FF2B5EF4-FFF2-40B4-BE49-F238E27FC236}">
                <a16:creationId xmlns:a16="http://schemas.microsoft.com/office/drawing/2014/main" id="{9617DA71-D58D-5170-8D52-84F362DF4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708" y="2151942"/>
            <a:ext cx="457359" cy="398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CE86E344-A186-1F78-CB29-B2AFF93D3D2E}"/>
              </a:ext>
            </a:extLst>
          </p:cNvPr>
          <p:cNvGrpSpPr/>
          <p:nvPr/>
        </p:nvGrpSpPr>
        <p:grpSpPr>
          <a:xfrm>
            <a:off x="378793" y="1589509"/>
            <a:ext cx="340779" cy="399331"/>
            <a:chOff x="407001" y="1542947"/>
            <a:chExt cx="340779" cy="399331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A5EF815D-B92C-663A-BEEF-F6C2ABB687CD}"/>
                </a:ext>
              </a:extLst>
            </p:cNvPr>
            <p:cNvGrpSpPr/>
            <p:nvPr/>
          </p:nvGrpSpPr>
          <p:grpSpPr>
            <a:xfrm>
              <a:off x="407001" y="1585272"/>
              <a:ext cx="340779" cy="357006"/>
              <a:chOff x="407001" y="1585272"/>
              <a:chExt cx="340779" cy="357006"/>
            </a:xfrm>
          </p:grpSpPr>
          <p:pic>
            <p:nvPicPr>
              <p:cNvPr id="56" name="그림 55">
                <a:extLst>
                  <a:ext uri="{FF2B5EF4-FFF2-40B4-BE49-F238E27FC236}">
                    <a16:creationId xmlns:a16="http://schemas.microsoft.com/office/drawing/2014/main" id="{8CC4F886-BF99-1344-F442-0ED06B3C26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7001" y="1585272"/>
                <a:ext cx="340779" cy="357006"/>
              </a:xfrm>
              <a:prstGeom prst="rect">
                <a:avLst/>
              </a:prstGeom>
            </p:spPr>
          </p:pic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AC2FCAA9-E266-2B81-A839-247E171FDE2D}"/>
                  </a:ext>
                </a:extLst>
              </p:cNvPr>
              <p:cNvSpPr/>
              <p:nvPr/>
            </p:nvSpPr>
            <p:spPr>
              <a:xfrm>
                <a:off x="503548" y="1664804"/>
                <a:ext cx="180020" cy="216024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9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A4171A1-30CF-2B88-BFD5-3D0296EFB6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711" y="1542947"/>
              <a:ext cx="212704" cy="373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400" b="1" dirty="0">
                  <a:solidFill>
                    <a:srgbClr val="7DB765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88B73D0F-45EA-CC2C-0DB3-4D068C508B80}"/>
              </a:ext>
            </a:extLst>
          </p:cNvPr>
          <p:cNvGrpSpPr/>
          <p:nvPr/>
        </p:nvGrpSpPr>
        <p:grpSpPr>
          <a:xfrm>
            <a:off x="207825" y="3789040"/>
            <a:ext cx="6667165" cy="1404156"/>
            <a:chOff x="207825" y="3829702"/>
            <a:chExt cx="6667165" cy="1404156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F3701E6-7F4F-C400-E0A2-54FC5378B31F}"/>
                </a:ext>
              </a:extLst>
            </p:cNvPr>
            <p:cNvSpPr/>
            <p:nvPr/>
          </p:nvSpPr>
          <p:spPr>
            <a:xfrm>
              <a:off x="207825" y="3973718"/>
              <a:ext cx="6667165" cy="107209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8" name="모서리가 둥근 직사각형 29">
              <a:extLst>
                <a:ext uri="{FF2B5EF4-FFF2-40B4-BE49-F238E27FC236}">
                  <a16:creationId xmlns:a16="http://schemas.microsoft.com/office/drawing/2014/main" id="{A7494267-8DA8-2950-ABDC-174954D9D078}"/>
                </a:ext>
              </a:extLst>
            </p:cNvPr>
            <p:cNvSpPr/>
            <p:nvPr/>
          </p:nvSpPr>
          <p:spPr>
            <a:xfrm>
              <a:off x="353387" y="3829702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9" name="직각 삼각형 78">
              <a:extLst>
                <a:ext uri="{FF2B5EF4-FFF2-40B4-BE49-F238E27FC236}">
                  <a16:creationId xmlns:a16="http://schemas.microsoft.com/office/drawing/2014/main" id="{BD24A55A-6108-3BC6-26E7-ACD8865430C8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D800496-BE6B-17D9-747C-5DC25B1AF02E}"/>
                </a:ext>
              </a:extLst>
            </p:cNvPr>
            <p:cNvSpPr txBox="1"/>
            <p:nvPr/>
          </p:nvSpPr>
          <p:spPr>
            <a:xfrm>
              <a:off x="353387" y="4248587"/>
              <a:ext cx="634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+mn-ea"/>
                  <a:ea typeface="+mn-ea"/>
                </a:rPr>
                <a:t>원의 중심을 지나게 원 위의 두 점을 이어 지름을 그리고</a:t>
              </a:r>
              <a:r>
                <a:rPr lang="en-US" altLang="ko-KR" sz="1600" dirty="0">
                  <a:latin typeface="+mn-ea"/>
                  <a:ea typeface="+mn-ea"/>
                </a:rPr>
                <a:t>, </a:t>
              </a:r>
              <a:r>
                <a:rPr lang="ko-KR" altLang="en-US" sz="1600" dirty="0">
                  <a:latin typeface="+mn-ea"/>
                  <a:ea typeface="+mn-ea"/>
                </a:rPr>
                <a:t>원의 중심에서 원 위의 한 점을 이어 반지름을 그립니다</a:t>
              </a:r>
              <a:r>
                <a:rPr lang="en-US" altLang="ko-KR" sz="1600" dirty="0">
                  <a:latin typeface="+mn-ea"/>
                  <a:ea typeface="+mn-ea"/>
                </a:rPr>
                <a:t>.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</p:grpSp>
      <p:sp>
        <p:nvSpPr>
          <p:cNvPr id="83" name="TextBox 8">
            <a:extLst>
              <a:ext uri="{FF2B5EF4-FFF2-40B4-BE49-F238E27FC236}">
                <a16:creationId xmlns:a16="http://schemas.microsoft.com/office/drawing/2014/main" id="{568BE7D0-1626-6726-13B2-3068B3F6D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86" name="TextBox 9">
            <a:extLst>
              <a:ext uri="{FF2B5EF4-FFF2-40B4-BE49-F238E27FC236}">
                <a16:creationId xmlns:a16="http://schemas.microsoft.com/office/drawing/2014/main" id="{539506BB-03CD-1B8E-20E4-030BF378A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알아볼까요</a:t>
            </a:r>
          </a:p>
        </p:txBody>
      </p:sp>
    </p:spTree>
    <p:extLst>
      <p:ext uri="{BB962C8B-B14F-4D97-AF65-F5344CB8AC3E}">
        <p14:creationId xmlns:p14="http://schemas.microsoft.com/office/powerpoint/2010/main" val="147242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파란색 선으로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버튼 깜박거림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클릭하면 자 모양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첫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진입화면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중요 표시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68" name="타원 67"/>
          <p:cNvSpPr/>
          <p:nvPr/>
        </p:nvSpPr>
        <p:spPr>
          <a:xfrm>
            <a:off x="5821773" y="50952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suhi_p_0302_03_0002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4244" y="1606332"/>
            <a:ext cx="630727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지름을 나타내는 선분을 찾아 길이를 재어 보고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 수 있는 점을 써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16415" y="50245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720584" y="50877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7" name="Group 1072">
            <a:extLst>
              <a:ext uri="{FF2B5EF4-FFF2-40B4-BE49-F238E27FC236}">
                <a16:creationId xmlns:a16="http://schemas.microsoft.com/office/drawing/2014/main" id="{9A0F9483-E315-4C9D-B630-620076542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412288"/>
              </p:ext>
            </p:extLst>
          </p:nvPr>
        </p:nvGraphicFramePr>
        <p:xfrm>
          <a:off x="143508" y="6165304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bg.svg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 / answer_01.svg</a:t>
                      </a:r>
                    </a:p>
                    <a:p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3-2 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\lesson03\ops\ms_lesson03\images\ms_32_3_01_09_01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1560606" y="1041721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원을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3688474" y="1151318"/>
            <a:ext cx="3258768" cy="363488"/>
            <a:chOff x="4372844" y="1170574"/>
            <a:chExt cx="3258768" cy="363488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6513989" y="1183030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5955861" y="1238095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5942658" y="1186864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5662238" y="1238095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순서도: 대체 처리 61"/>
            <p:cNvSpPr/>
            <p:nvPr/>
          </p:nvSpPr>
          <p:spPr>
            <a:xfrm>
              <a:off x="5099240" y="1238095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7113577" y="1249204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5087638" y="1187813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67" name="순서도: 대체 처리 66"/>
            <p:cNvSpPr/>
            <p:nvPr/>
          </p:nvSpPr>
          <p:spPr>
            <a:xfrm>
              <a:off x="4382455" y="1232093"/>
              <a:ext cx="679119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4372844" y="1179797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0" name="순서도: 대체 처리 69"/>
            <p:cNvSpPr/>
            <p:nvPr/>
          </p:nvSpPr>
          <p:spPr>
            <a:xfrm>
              <a:off x="6242858" y="123895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순서도: 대체 처리 70"/>
            <p:cNvSpPr/>
            <p:nvPr/>
          </p:nvSpPr>
          <p:spPr>
            <a:xfrm>
              <a:off x="6826877" y="124267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7390355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6226209" y="1186864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4" name="TextBox 73"/>
            <p:cNvSpPr txBox="1">
              <a:spLocks noChangeArrowheads="1"/>
            </p:cNvSpPr>
            <p:nvPr/>
          </p:nvSpPr>
          <p:spPr bwMode="auto">
            <a:xfrm>
              <a:off x="7107221" y="1178905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7371835" y="1170574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6808837" y="1178594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5652419" y="1183050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CE86E344-A186-1F78-CB29-B2AFF93D3D2E}"/>
              </a:ext>
            </a:extLst>
          </p:cNvPr>
          <p:cNvGrpSpPr/>
          <p:nvPr/>
        </p:nvGrpSpPr>
        <p:grpSpPr>
          <a:xfrm>
            <a:off x="359532" y="1589509"/>
            <a:ext cx="340779" cy="399331"/>
            <a:chOff x="407001" y="1542947"/>
            <a:chExt cx="340779" cy="399331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A5EF815D-B92C-663A-BEEF-F6C2ABB687CD}"/>
                </a:ext>
              </a:extLst>
            </p:cNvPr>
            <p:cNvGrpSpPr/>
            <p:nvPr/>
          </p:nvGrpSpPr>
          <p:grpSpPr>
            <a:xfrm>
              <a:off x="407001" y="1585272"/>
              <a:ext cx="340779" cy="357006"/>
              <a:chOff x="407001" y="1585272"/>
              <a:chExt cx="340779" cy="357006"/>
            </a:xfrm>
          </p:grpSpPr>
          <p:pic>
            <p:nvPicPr>
              <p:cNvPr id="56" name="그림 55">
                <a:extLst>
                  <a:ext uri="{FF2B5EF4-FFF2-40B4-BE49-F238E27FC236}">
                    <a16:creationId xmlns:a16="http://schemas.microsoft.com/office/drawing/2014/main" id="{8CC4F886-BF99-1344-F442-0ED06B3C26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7001" y="1585272"/>
                <a:ext cx="340779" cy="357006"/>
              </a:xfrm>
              <a:prstGeom prst="rect">
                <a:avLst/>
              </a:prstGeom>
            </p:spPr>
          </p:pic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AC2FCAA9-E266-2B81-A839-247E171FDE2D}"/>
                  </a:ext>
                </a:extLst>
              </p:cNvPr>
              <p:cNvSpPr/>
              <p:nvPr/>
            </p:nvSpPr>
            <p:spPr>
              <a:xfrm>
                <a:off x="503548" y="1664804"/>
                <a:ext cx="180020" cy="216024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9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A4171A1-30CF-2B88-BFD5-3D0296EFB6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711" y="1542947"/>
              <a:ext cx="212704" cy="373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400" b="1" dirty="0">
                  <a:solidFill>
                    <a:srgbClr val="7DB765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1835A95C-3682-862C-3935-32126E04534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8847"/>
          <a:stretch/>
        </p:blipFill>
        <p:spPr>
          <a:xfrm>
            <a:off x="353708" y="2283440"/>
            <a:ext cx="2022048" cy="1836138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930BF876-27FA-D0DD-778D-7736382DE43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85" y="4427169"/>
            <a:ext cx="134112" cy="158496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3A14EFF0-74B6-C4F0-698F-FB8FD70A5BD1}"/>
              </a:ext>
            </a:extLst>
          </p:cNvPr>
          <p:cNvSpPr txBox="1"/>
          <p:nvPr/>
        </p:nvSpPr>
        <p:spPr>
          <a:xfrm>
            <a:off x="532978" y="4327398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원에서 원의 지름은 모두 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DA83035-4298-59C5-06D3-93149DB66C8C}"/>
              </a:ext>
            </a:extLst>
          </p:cNvPr>
          <p:cNvSpPr txBox="1"/>
          <p:nvPr/>
        </p:nvSpPr>
        <p:spPr>
          <a:xfrm>
            <a:off x="3671900" y="4316958"/>
            <a:ext cx="2007776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길이가 같습니다</a:t>
            </a:r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8">
            <a:extLst>
              <a:ext uri="{FF2B5EF4-FFF2-40B4-BE49-F238E27FC236}">
                <a16:creationId xmlns:a16="http://schemas.microsoft.com/office/drawing/2014/main" id="{F7B81B2D-55AD-6A66-B953-0D110435A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102" name="TextBox 9">
            <a:extLst>
              <a:ext uri="{FF2B5EF4-FFF2-40B4-BE49-F238E27FC236}">
                <a16:creationId xmlns:a16="http://schemas.microsoft.com/office/drawing/2014/main" id="{3FA1B7BE-ECAF-9A9C-109C-9BFABBAFA6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알아볼까요</a:t>
            </a:r>
          </a:p>
        </p:txBody>
      </p:sp>
      <p:grpSp>
        <p:nvGrpSpPr>
          <p:cNvPr id="84" name="그룹 83"/>
          <p:cNvGrpSpPr/>
          <p:nvPr/>
        </p:nvGrpSpPr>
        <p:grpSpPr>
          <a:xfrm>
            <a:off x="2814614" y="1938446"/>
            <a:ext cx="966258" cy="285630"/>
            <a:chOff x="3952363" y="1253627"/>
            <a:chExt cx="956208" cy="313457"/>
          </a:xfrm>
        </p:grpSpPr>
        <p:pic>
          <p:nvPicPr>
            <p:cNvPr id="85" name="Picture 3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7" name="TextBox 104"/>
            <p:cNvSpPr txBox="1"/>
            <p:nvPr/>
          </p:nvSpPr>
          <p:spPr>
            <a:xfrm>
              <a:off x="4153941" y="1268760"/>
              <a:ext cx="7546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pic>
        <p:nvPicPr>
          <p:cNvPr id="9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732" y="3597069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131645"/>
              </p:ext>
            </p:extLst>
          </p:nvPr>
        </p:nvGraphicFramePr>
        <p:xfrm>
          <a:off x="2330596" y="2561601"/>
          <a:ext cx="4624819" cy="1522098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1085275">
                  <a:extLst>
                    <a:ext uri="{9D8B030D-6E8A-4147-A177-3AD203B41FA5}">
                      <a16:colId xmlns:a16="http://schemas.microsoft.com/office/drawing/2014/main" val="351197515"/>
                    </a:ext>
                  </a:extLst>
                </a:gridCol>
                <a:gridCol w="1179848">
                  <a:extLst>
                    <a:ext uri="{9D8B030D-6E8A-4147-A177-3AD203B41FA5}">
                      <a16:colId xmlns:a16="http://schemas.microsoft.com/office/drawing/2014/main" val="2960599418"/>
                    </a:ext>
                  </a:extLst>
                </a:gridCol>
                <a:gridCol w="1179848">
                  <a:extLst>
                    <a:ext uri="{9D8B030D-6E8A-4147-A177-3AD203B41FA5}">
                      <a16:colId xmlns:a16="http://schemas.microsoft.com/office/drawing/2014/main" val="930610718"/>
                    </a:ext>
                  </a:extLst>
                </a:gridCol>
                <a:gridCol w="1179848">
                  <a:extLst>
                    <a:ext uri="{9D8B030D-6E8A-4147-A177-3AD203B41FA5}">
                      <a16:colId xmlns:a16="http://schemas.microsoft.com/office/drawing/2014/main" val="3648293519"/>
                    </a:ext>
                  </a:extLst>
                </a:gridCol>
              </a:tblGrid>
              <a:tr h="6836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지름</a:t>
                      </a:r>
                      <a:endParaRPr lang="en-US" altLang="ko-KR" sz="1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 smtClean="0">
                          <a:solidFill>
                            <a:srgbClr val="00B0F0"/>
                          </a:solidFill>
                        </a:rPr>
                        <a:t>선분 </a:t>
                      </a:r>
                      <a:r>
                        <a:rPr lang="ko-KR" altLang="en-US" sz="1900" b="1" dirty="0" err="1" smtClean="0">
                          <a:solidFill>
                            <a:srgbClr val="00B0F0"/>
                          </a:solidFill>
                        </a:rPr>
                        <a:t>ㄱㅁ</a:t>
                      </a:r>
                      <a:r>
                        <a:rPr lang="en-US" altLang="ko-KR" sz="1900" b="1" dirty="0" smtClean="0">
                          <a:solidFill>
                            <a:srgbClr val="00B0F0"/>
                          </a:solidFill>
                        </a:rPr>
                        <a:t>(</a:t>
                      </a:r>
                      <a:r>
                        <a:rPr lang="ko-KR" altLang="en-US" sz="1900" b="1" dirty="0" smtClean="0">
                          <a:solidFill>
                            <a:srgbClr val="00B0F0"/>
                          </a:solidFill>
                        </a:rPr>
                        <a:t>또는 </a:t>
                      </a:r>
                      <a:endParaRPr lang="en-US" altLang="ko-KR" sz="1900" b="1" dirty="0" smtClean="0">
                        <a:solidFill>
                          <a:srgbClr val="00B0F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900" b="1" dirty="0" smtClean="0">
                          <a:solidFill>
                            <a:srgbClr val="00B0F0"/>
                          </a:solidFill>
                        </a:rPr>
                        <a:t>선분 </a:t>
                      </a:r>
                      <a:r>
                        <a:rPr lang="ko-KR" altLang="en-US" sz="1900" b="1" dirty="0" err="1" smtClean="0">
                          <a:solidFill>
                            <a:srgbClr val="00B0F0"/>
                          </a:solidFill>
                        </a:rPr>
                        <a:t>ㅁㄱ</a:t>
                      </a:r>
                      <a:r>
                        <a:rPr lang="en-US" altLang="ko-KR" sz="1900" b="1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900" b="1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E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 smtClean="0">
                          <a:solidFill>
                            <a:srgbClr val="00B0F0"/>
                          </a:solidFill>
                        </a:rPr>
                        <a:t>선분 </a:t>
                      </a:r>
                      <a:r>
                        <a:rPr lang="ko-KR" altLang="en-US" sz="1900" b="1" dirty="0" err="1" smtClean="0">
                          <a:solidFill>
                            <a:srgbClr val="00B0F0"/>
                          </a:solidFill>
                        </a:rPr>
                        <a:t>ㄴㅂ</a:t>
                      </a:r>
                      <a:r>
                        <a:rPr lang="en-US" altLang="ko-KR" sz="1900" b="1" dirty="0" smtClean="0">
                          <a:solidFill>
                            <a:srgbClr val="00B0F0"/>
                          </a:solidFill>
                        </a:rPr>
                        <a:t>(</a:t>
                      </a:r>
                      <a:r>
                        <a:rPr lang="ko-KR" altLang="en-US" sz="1900" b="1" dirty="0" smtClean="0">
                          <a:solidFill>
                            <a:srgbClr val="00B0F0"/>
                          </a:solidFill>
                        </a:rPr>
                        <a:t>또는 </a:t>
                      </a:r>
                      <a:endParaRPr lang="en-US" altLang="ko-KR" sz="1900" b="1" dirty="0" smtClean="0">
                        <a:solidFill>
                          <a:srgbClr val="00B0F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900" b="1" dirty="0" smtClean="0">
                          <a:solidFill>
                            <a:srgbClr val="00B0F0"/>
                          </a:solidFill>
                        </a:rPr>
                        <a:t>선분 </a:t>
                      </a:r>
                      <a:r>
                        <a:rPr lang="ko-KR" altLang="en-US" sz="1900" b="1" dirty="0" err="1" smtClean="0">
                          <a:solidFill>
                            <a:srgbClr val="00B0F0"/>
                          </a:solidFill>
                        </a:rPr>
                        <a:t>ㅂㄴ</a:t>
                      </a:r>
                      <a:r>
                        <a:rPr lang="en-US" altLang="ko-KR" sz="1900" b="1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900" b="1" dirty="0" smtClean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E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 smtClean="0">
                          <a:solidFill>
                            <a:srgbClr val="00B0F0"/>
                          </a:solidFill>
                        </a:rPr>
                        <a:t>선분 </a:t>
                      </a:r>
                      <a:r>
                        <a:rPr lang="ko-KR" altLang="en-US" sz="1900" b="1" dirty="0" err="1" smtClean="0">
                          <a:solidFill>
                            <a:srgbClr val="00B0F0"/>
                          </a:solidFill>
                        </a:rPr>
                        <a:t>ㄹㅈ</a:t>
                      </a:r>
                      <a:r>
                        <a:rPr lang="en-US" altLang="ko-KR" sz="1900" b="1" dirty="0" smtClean="0">
                          <a:solidFill>
                            <a:srgbClr val="00B0F0"/>
                          </a:solidFill>
                        </a:rPr>
                        <a:t>(</a:t>
                      </a:r>
                      <a:r>
                        <a:rPr lang="ko-KR" altLang="en-US" sz="1900" b="1" dirty="0" smtClean="0">
                          <a:solidFill>
                            <a:srgbClr val="00B0F0"/>
                          </a:solidFill>
                        </a:rPr>
                        <a:t>또는 </a:t>
                      </a:r>
                      <a:endParaRPr lang="en-US" altLang="ko-KR" sz="1900" b="1" dirty="0" smtClean="0">
                        <a:solidFill>
                          <a:srgbClr val="00B0F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900" b="1" dirty="0" smtClean="0">
                          <a:solidFill>
                            <a:srgbClr val="00B0F0"/>
                          </a:solidFill>
                        </a:rPr>
                        <a:t>선분 </a:t>
                      </a:r>
                      <a:r>
                        <a:rPr lang="ko-KR" altLang="en-US" sz="1900" b="1" dirty="0" err="1" smtClean="0">
                          <a:solidFill>
                            <a:srgbClr val="00B0F0"/>
                          </a:solidFill>
                        </a:rPr>
                        <a:t>ㅈㄹ</a:t>
                      </a:r>
                      <a:r>
                        <a:rPr lang="en-US" altLang="ko-KR" sz="1900" b="1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900" b="1" dirty="0" smtClean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E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797327"/>
                  </a:ext>
                </a:extLst>
              </a:tr>
              <a:tr h="6534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길이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(cm)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B0F0"/>
                          </a:solidFill>
                        </a:rPr>
                        <a:t>4</a:t>
                      </a:r>
                      <a:endParaRPr lang="ko-KR" altLang="en-US" sz="1900" b="1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B0F0"/>
                          </a:solidFill>
                        </a:rPr>
                        <a:t>4</a:t>
                      </a:r>
                      <a:endParaRPr lang="ko-KR" altLang="en-US" sz="1900" b="1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B0F0"/>
                          </a:solidFill>
                        </a:rPr>
                        <a:t>4</a:t>
                      </a:r>
                      <a:endParaRPr lang="ko-KR" altLang="en-US" sz="1900" b="1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647412"/>
                  </a:ext>
                </a:extLst>
              </a:tr>
            </a:tbl>
          </a:graphicData>
        </a:graphic>
      </p:graphicFrame>
      <p:pic>
        <p:nvPicPr>
          <p:cNvPr id="103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003" y="2324816"/>
            <a:ext cx="283495" cy="28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700" y="2329766"/>
            <a:ext cx="283495" cy="28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920" y="2324816"/>
            <a:ext cx="283495" cy="28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896" y="3597069"/>
            <a:ext cx="283495" cy="28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836" y="3597068"/>
            <a:ext cx="283495" cy="28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776" y="3597067"/>
            <a:ext cx="283495" cy="28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9" name="그림 10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00" y="2020910"/>
            <a:ext cx="420441" cy="354056"/>
          </a:xfrm>
          <a:prstGeom prst="rect">
            <a:avLst/>
          </a:prstGeom>
        </p:spPr>
      </p:pic>
      <p:pic>
        <p:nvPicPr>
          <p:cNvPr id="110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447" y="4585665"/>
            <a:ext cx="283495" cy="28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" name="타원 110"/>
          <p:cNvSpPr/>
          <p:nvPr/>
        </p:nvSpPr>
        <p:spPr>
          <a:xfrm>
            <a:off x="1578931" y="39134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38582" y="3105401"/>
            <a:ext cx="1323975" cy="1266825"/>
          </a:xfrm>
          <a:prstGeom prst="rect">
            <a:avLst/>
          </a:prstGeom>
        </p:spPr>
      </p:pic>
      <p:pic>
        <p:nvPicPr>
          <p:cNvPr id="112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3880562"/>
            <a:ext cx="160245" cy="21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3" name="타원 112"/>
          <p:cNvSpPr/>
          <p:nvPr/>
        </p:nvSpPr>
        <p:spPr>
          <a:xfrm>
            <a:off x="171431" y="23414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6521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4" y="5342230"/>
            <a:ext cx="1412583" cy="39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901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(3-2-3)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파란색 선으로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버튼 깜박거림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클릭하면 자 모양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첫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진입화면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천재교과서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캐릭터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캐릭터나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말줄임버튼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클릭하면 캐릭터가 좌측으로 이동하고 우측에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나타나며 내레이션 나옴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suhi_p_0302_03_0002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5" y="71248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43"/>
          <p:cNvSpPr txBox="1"/>
          <p:nvPr/>
        </p:nvSpPr>
        <p:spPr>
          <a:xfrm>
            <a:off x="575556" y="1383740"/>
            <a:ext cx="635911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지름을 나타내는 선분을 찾아 길이를 재어 보고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알 수 있는 점을 써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87234" y="51533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CEE010E-92F7-3FBB-9449-2ECBD1D78DFE}"/>
              </a:ext>
            </a:extLst>
          </p:cNvPr>
          <p:cNvGrpSpPr/>
          <p:nvPr/>
        </p:nvGrpSpPr>
        <p:grpSpPr>
          <a:xfrm>
            <a:off x="287524" y="1373485"/>
            <a:ext cx="340779" cy="399331"/>
            <a:chOff x="407001" y="1542947"/>
            <a:chExt cx="340779" cy="399331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236C3A5A-3E20-9F2E-E830-9DCE882283E3}"/>
                </a:ext>
              </a:extLst>
            </p:cNvPr>
            <p:cNvGrpSpPr/>
            <p:nvPr/>
          </p:nvGrpSpPr>
          <p:grpSpPr>
            <a:xfrm>
              <a:off x="407001" y="1585272"/>
              <a:ext cx="340779" cy="357006"/>
              <a:chOff x="407001" y="1585272"/>
              <a:chExt cx="340779" cy="357006"/>
            </a:xfrm>
          </p:grpSpPr>
          <p:pic>
            <p:nvPicPr>
              <p:cNvPr id="29" name="그림 28">
                <a:extLst>
                  <a:ext uri="{FF2B5EF4-FFF2-40B4-BE49-F238E27FC236}">
                    <a16:creationId xmlns:a16="http://schemas.microsoft.com/office/drawing/2014/main" id="{1B56CD49-0E50-EF11-9C78-32236E8479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7001" y="1585272"/>
                <a:ext cx="340779" cy="357006"/>
              </a:xfrm>
              <a:prstGeom prst="rect">
                <a:avLst/>
              </a:prstGeom>
            </p:spPr>
          </p:pic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466D4C68-D99A-D040-1402-F4E8FAAEE129}"/>
                  </a:ext>
                </a:extLst>
              </p:cNvPr>
              <p:cNvSpPr/>
              <p:nvPr/>
            </p:nvSpPr>
            <p:spPr>
              <a:xfrm>
                <a:off x="503548" y="1664804"/>
                <a:ext cx="180020" cy="216024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9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C061B28-D9C5-D8DB-ACD4-C3C144E5BD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711" y="1542947"/>
              <a:ext cx="212704" cy="373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400" b="1" dirty="0">
                  <a:solidFill>
                    <a:srgbClr val="7DB765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9496964D-FE27-D136-0D15-CAA696AAC0D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68056"/>
          <a:stretch/>
        </p:blipFill>
        <p:spPr>
          <a:xfrm>
            <a:off x="179512" y="2332675"/>
            <a:ext cx="2118784" cy="1924417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BC3F29F5-FFA9-F094-B7BC-399F195E1FE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86" y="4980254"/>
            <a:ext cx="134112" cy="158496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AE2F56A6-9860-95AD-6F8A-19F1C8452EBE}"/>
              </a:ext>
            </a:extLst>
          </p:cNvPr>
          <p:cNvSpPr txBox="1"/>
          <p:nvPr/>
        </p:nvSpPr>
        <p:spPr>
          <a:xfrm>
            <a:off x="456079" y="4880483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원에서 원의 지름은 모두 </a:t>
            </a:r>
          </a:p>
        </p:txBody>
      </p:sp>
      <p:sp>
        <p:nvSpPr>
          <p:cNvPr id="56" name="TextBox 8">
            <a:extLst>
              <a:ext uri="{FF2B5EF4-FFF2-40B4-BE49-F238E27FC236}">
                <a16:creationId xmlns:a16="http://schemas.microsoft.com/office/drawing/2014/main" id="{4E7F5AE6-6229-97BC-66D6-BF26BCD36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59" name="TextBox 9">
            <a:extLst>
              <a:ext uri="{FF2B5EF4-FFF2-40B4-BE49-F238E27FC236}">
                <a16:creationId xmlns:a16="http://schemas.microsoft.com/office/drawing/2014/main" id="{58F39872-F55A-1DA2-02D9-4B47878F4F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알아볼까요</a:t>
            </a:r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254214"/>
              </p:ext>
            </p:extLst>
          </p:nvPr>
        </p:nvGraphicFramePr>
        <p:xfrm>
          <a:off x="2330596" y="3275054"/>
          <a:ext cx="4624819" cy="1522098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1085275">
                  <a:extLst>
                    <a:ext uri="{9D8B030D-6E8A-4147-A177-3AD203B41FA5}">
                      <a16:colId xmlns:a16="http://schemas.microsoft.com/office/drawing/2014/main" val="351197515"/>
                    </a:ext>
                  </a:extLst>
                </a:gridCol>
                <a:gridCol w="1179848">
                  <a:extLst>
                    <a:ext uri="{9D8B030D-6E8A-4147-A177-3AD203B41FA5}">
                      <a16:colId xmlns:a16="http://schemas.microsoft.com/office/drawing/2014/main" val="2960599418"/>
                    </a:ext>
                  </a:extLst>
                </a:gridCol>
                <a:gridCol w="1179848">
                  <a:extLst>
                    <a:ext uri="{9D8B030D-6E8A-4147-A177-3AD203B41FA5}">
                      <a16:colId xmlns:a16="http://schemas.microsoft.com/office/drawing/2014/main" val="930610718"/>
                    </a:ext>
                  </a:extLst>
                </a:gridCol>
                <a:gridCol w="1179848">
                  <a:extLst>
                    <a:ext uri="{9D8B030D-6E8A-4147-A177-3AD203B41FA5}">
                      <a16:colId xmlns:a16="http://schemas.microsoft.com/office/drawing/2014/main" val="3648293519"/>
                    </a:ext>
                  </a:extLst>
                </a:gridCol>
              </a:tblGrid>
              <a:tr h="6836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지름</a:t>
                      </a:r>
                      <a:endParaRPr lang="en-US" altLang="ko-KR" sz="1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 smtClean="0">
                          <a:solidFill>
                            <a:srgbClr val="00B0F0"/>
                          </a:solidFill>
                        </a:rPr>
                        <a:t>선분 </a:t>
                      </a:r>
                      <a:r>
                        <a:rPr lang="ko-KR" altLang="en-US" sz="1900" b="1" dirty="0" err="1" smtClean="0">
                          <a:solidFill>
                            <a:srgbClr val="00B0F0"/>
                          </a:solidFill>
                        </a:rPr>
                        <a:t>ㄱㅂ</a:t>
                      </a:r>
                      <a:r>
                        <a:rPr lang="en-US" altLang="ko-KR" sz="1900" b="1" dirty="0" smtClean="0">
                          <a:solidFill>
                            <a:srgbClr val="00B0F0"/>
                          </a:solidFill>
                        </a:rPr>
                        <a:t>(</a:t>
                      </a:r>
                      <a:r>
                        <a:rPr lang="ko-KR" altLang="en-US" sz="1900" b="1" dirty="0" smtClean="0">
                          <a:solidFill>
                            <a:srgbClr val="00B0F0"/>
                          </a:solidFill>
                        </a:rPr>
                        <a:t>또는 </a:t>
                      </a:r>
                      <a:endParaRPr lang="en-US" altLang="ko-KR" sz="1900" b="1" dirty="0" smtClean="0">
                        <a:solidFill>
                          <a:srgbClr val="00B0F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900" b="1" dirty="0" smtClean="0">
                          <a:solidFill>
                            <a:srgbClr val="00B0F0"/>
                          </a:solidFill>
                        </a:rPr>
                        <a:t>선분 </a:t>
                      </a:r>
                      <a:r>
                        <a:rPr lang="ko-KR" altLang="en-US" sz="1900" b="1" dirty="0" err="1" smtClean="0">
                          <a:solidFill>
                            <a:srgbClr val="00B0F0"/>
                          </a:solidFill>
                        </a:rPr>
                        <a:t>ㅂㄱ</a:t>
                      </a:r>
                      <a:r>
                        <a:rPr lang="en-US" altLang="ko-KR" sz="1900" b="1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900" b="1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E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 smtClean="0">
                          <a:solidFill>
                            <a:srgbClr val="00B0F0"/>
                          </a:solidFill>
                        </a:rPr>
                        <a:t>선분 </a:t>
                      </a:r>
                      <a:r>
                        <a:rPr lang="ko-KR" altLang="en-US" sz="1900" b="1" dirty="0" err="1" smtClean="0">
                          <a:solidFill>
                            <a:srgbClr val="00B0F0"/>
                          </a:solidFill>
                        </a:rPr>
                        <a:t>ㄷㅅ</a:t>
                      </a:r>
                      <a:r>
                        <a:rPr lang="en-US" altLang="ko-KR" sz="1900" b="1" dirty="0" smtClean="0">
                          <a:solidFill>
                            <a:srgbClr val="00B0F0"/>
                          </a:solidFill>
                        </a:rPr>
                        <a:t>(</a:t>
                      </a:r>
                      <a:r>
                        <a:rPr lang="ko-KR" altLang="en-US" sz="1900" b="1" dirty="0" smtClean="0">
                          <a:solidFill>
                            <a:srgbClr val="00B0F0"/>
                          </a:solidFill>
                        </a:rPr>
                        <a:t>또는 </a:t>
                      </a:r>
                      <a:endParaRPr lang="en-US" altLang="ko-KR" sz="1900" b="1" dirty="0" smtClean="0">
                        <a:solidFill>
                          <a:srgbClr val="00B0F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900" b="1" dirty="0" smtClean="0">
                          <a:solidFill>
                            <a:srgbClr val="00B0F0"/>
                          </a:solidFill>
                        </a:rPr>
                        <a:t>선분 </a:t>
                      </a:r>
                      <a:r>
                        <a:rPr lang="ko-KR" altLang="en-US" sz="1900" b="1" dirty="0" err="1" smtClean="0">
                          <a:solidFill>
                            <a:srgbClr val="00B0F0"/>
                          </a:solidFill>
                        </a:rPr>
                        <a:t>ㅅㄷ</a:t>
                      </a:r>
                      <a:r>
                        <a:rPr lang="en-US" altLang="ko-KR" sz="1900" b="1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900" b="1" dirty="0" smtClean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E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 smtClean="0">
                          <a:solidFill>
                            <a:srgbClr val="00B0F0"/>
                          </a:solidFill>
                        </a:rPr>
                        <a:t>선분 </a:t>
                      </a:r>
                      <a:r>
                        <a:rPr lang="ko-KR" altLang="en-US" sz="1900" b="1" dirty="0" err="1" smtClean="0">
                          <a:solidFill>
                            <a:srgbClr val="00B0F0"/>
                          </a:solidFill>
                        </a:rPr>
                        <a:t>ㄹㅈ</a:t>
                      </a:r>
                      <a:r>
                        <a:rPr lang="en-US" altLang="ko-KR" sz="1900" b="1" dirty="0" smtClean="0">
                          <a:solidFill>
                            <a:srgbClr val="00B0F0"/>
                          </a:solidFill>
                        </a:rPr>
                        <a:t>(</a:t>
                      </a:r>
                      <a:r>
                        <a:rPr lang="ko-KR" altLang="en-US" sz="1900" b="1" dirty="0" smtClean="0">
                          <a:solidFill>
                            <a:srgbClr val="00B0F0"/>
                          </a:solidFill>
                        </a:rPr>
                        <a:t>또는 </a:t>
                      </a:r>
                      <a:endParaRPr lang="en-US" altLang="ko-KR" sz="1900" b="1" dirty="0" smtClean="0">
                        <a:solidFill>
                          <a:srgbClr val="00B0F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900" b="1" dirty="0" smtClean="0">
                          <a:solidFill>
                            <a:srgbClr val="00B0F0"/>
                          </a:solidFill>
                        </a:rPr>
                        <a:t>선분 </a:t>
                      </a:r>
                      <a:r>
                        <a:rPr lang="ko-KR" altLang="en-US" sz="1900" b="1" dirty="0" err="1" smtClean="0">
                          <a:solidFill>
                            <a:srgbClr val="00B0F0"/>
                          </a:solidFill>
                        </a:rPr>
                        <a:t>ㅈㄹ</a:t>
                      </a:r>
                      <a:r>
                        <a:rPr lang="en-US" altLang="ko-KR" sz="1900" b="1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900" b="1" dirty="0" smtClean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E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797327"/>
                  </a:ext>
                </a:extLst>
              </a:tr>
              <a:tr h="6534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길이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(cm)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B0F0"/>
                          </a:solidFill>
                        </a:rPr>
                        <a:t>4</a:t>
                      </a:r>
                      <a:endParaRPr lang="ko-KR" altLang="en-US" sz="1900" b="1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B0F0"/>
                          </a:solidFill>
                        </a:rPr>
                        <a:t>4</a:t>
                      </a:r>
                      <a:endParaRPr lang="ko-KR" altLang="en-US" sz="1900" b="1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B0F0"/>
                          </a:solidFill>
                        </a:rPr>
                        <a:t>4</a:t>
                      </a:r>
                      <a:endParaRPr lang="ko-KR" altLang="en-US" sz="1900" b="1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647412"/>
                  </a:ext>
                </a:extLst>
              </a:tr>
            </a:tbl>
          </a:graphicData>
        </a:graphic>
      </p:graphicFrame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570" y="3003132"/>
            <a:ext cx="283495" cy="28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700" y="3043219"/>
            <a:ext cx="283495" cy="28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920" y="3038269"/>
            <a:ext cx="283495" cy="28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896" y="4310522"/>
            <a:ext cx="283495" cy="28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836" y="4310521"/>
            <a:ext cx="283495" cy="28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776" y="4310520"/>
            <a:ext cx="283495" cy="28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EDA83035-4298-59C5-06D3-93149DB66C8C}"/>
              </a:ext>
            </a:extLst>
          </p:cNvPr>
          <p:cNvSpPr txBox="1"/>
          <p:nvPr/>
        </p:nvSpPr>
        <p:spPr>
          <a:xfrm>
            <a:off x="3642102" y="4869160"/>
            <a:ext cx="2007776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길이가 같습니다</a:t>
            </a:r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8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559" y="5175496"/>
            <a:ext cx="283495" cy="28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413" y="2008868"/>
            <a:ext cx="1209738" cy="1182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327" y="1911020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732" y="3597069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타원 72"/>
          <p:cNvSpPr/>
          <p:nvPr/>
        </p:nvSpPr>
        <p:spPr>
          <a:xfrm>
            <a:off x="1578931" y="39134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5193924" y="24608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30721" y="3352847"/>
            <a:ext cx="1266825" cy="1257300"/>
          </a:xfrm>
          <a:prstGeom prst="rect">
            <a:avLst/>
          </a:prstGeom>
        </p:spPr>
      </p:pic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622" y="4205549"/>
            <a:ext cx="193896" cy="262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115616" y="2332675"/>
            <a:ext cx="180020" cy="196225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smtClean="0">
              <a:solidFill>
                <a:schemeClr val="tx1"/>
              </a:solidFill>
            </a:endParaRPr>
          </a:p>
        </p:txBody>
      </p:sp>
      <p:sp>
        <p:nvSpPr>
          <p:cNvPr id="76" name="TextBox 43"/>
          <p:cNvSpPr txBox="1"/>
          <p:nvPr/>
        </p:nvSpPr>
        <p:spPr>
          <a:xfrm>
            <a:off x="971600" y="2238426"/>
            <a:ext cx="37274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ㅊ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956376" y="3249176"/>
            <a:ext cx="272142" cy="18995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smtClean="0">
              <a:solidFill>
                <a:schemeClr val="tx1"/>
              </a:solidFill>
            </a:endParaRPr>
          </a:p>
        </p:txBody>
      </p:sp>
      <p:sp>
        <p:nvSpPr>
          <p:cNvPr id="78" name="TextBox 43"/>
          <p:cNvSpPr txBox="1"/>
          <p:nvPr/>
        </p:nvSpPr>
        <p:spPr>
          <a:xfrm>
            <a:off x="7906077" y="3190790"/>
            <a:ext cx="372740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300" spc="-150" dirty="0" err="1" smtClean="0">
                <a:latin typeface="맑은 고딕" pitchFamily="50" charset="-127"/>
                <a:ea typeface="맑은 고딕" pitchFamily="50" charset="-127"/>
              </a:rPr>
              <a:t>ㅊ</a:t>
            </a:r>
            <a:endParaRPr lang="en-US" altLang="ko-KR" sz="13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9" name="Group 1072">
            <a:extLst>
              <a:ext uri="{FF2B5EF4-FFF2-40B4-BE49-F238E27FC236}">
                <a16:creationId xmlns:a16="http://schemas.microsoft.com/office/drawing/2014/main" id="{9A0F9483-E315-4C9D-B630-620076542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908919"/>
              </p:ext>
            </p:extLst>
          </p:nvPr>
        </p:nvGraphicFramePr>
        <p:xfrm>
          <a:off x="143508" y="6165304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bg.svg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 / answer_01.svg</a:t>
                      </a:r>
                    </a:p>
                    <a:p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3-2 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\lesson03\ops\ms_lesson03\images\ms_32_3_01_09_01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63852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4" y="5342230"/>
            <a:ext cx="1412583" cy="39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suhi_p_0302_03_0002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5" y="71248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43"/>
          <p:cNvSpPr txBox="1"/>
          <p:nvPr/>
        </p:nvSpPr>
        <p:spPr>
          <a:xfrm>
            <a:off x="575556" y="1383740"/>
            <a:ext cx="635911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지름을 나타내는 선분을 찾아 길이를 재어 보고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알 수 있는 점을 써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CEE010E-92F7-3FBB-9449-2ECBD1D78DFE}"/>
              </a:ext>
            </a:extLst>
          </p:cNvPr>
          <p:cNvGrpSpPr/>
          <p:nvPr/>
        </p:nvGrpSpPr>
        <p:grpSpPr>
          <a:xfrm>
            <a:off x="287524" y="1373485"/>
            <a:ext cx="340779" cy="399331"/>
            <a:chOff x="407001" y="1542947"/>
            <a:chExt cx="340779" cy="399331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236C3A5A-3E20-9F2E-E830-9DCE882283E3}"/>
                </a:ext>
              </a:extLst>
            </p:cNvPr>
            <p:cNvGrpSpPr/>
            <p:nvPr/>
          </p:nvGrpSpPr>
          <p:grpSpPr>
            <a:xfrm>
              <a:off x="407001" y="1585272"/>
              <a:ext cx="340779" cy="357006"/>
              <a:chOff x="407001" y="1585272"/>
              <a:chExt cx="340779" cy="357006"/>
            </a:xfrm>
          </p:grpSpPr>
          <p:pic>
            <p:nvPicPr>
              <p:cNvPr id="29" name="그림 28">
                <a:extLst>
                  <a:ext uri="{FF2B5EF4-FFF2-40B4-BE49-F238E27FC236}">
                    <a16:creationId xmlns:a16="http://schemas.microsoft.com/office/drawing/2014/main" id="{1B56CD49-0E50-EF11-9C78-32236E8479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7001" y="1585272"/>
                <a:ext cx="340779" cy="357006"/>
              </a:xfrm>
              <a:prstGeom prst="rect">
                <a:avLst/>
              </a:prstGeom>
            </p:spPr>
          </p:pic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466D4C68-D99A-D040-1402-F4E8FAAEE129}"/>
                  </a:ext>
                </a:extLst>
              </p:cNvPr>
              <p:cNvSpPr/>
              <p:nvPr/>
            </p:nvSpPr>
            <p:spPr>
              <a:xfrm>
                <a:off x="503548" y="1664804"/>
                <a:ext cx="180020" cy="216024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9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C061B28-D9C5-D8DB-ACD4-C3C144E5BD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711" y="1542947"/>
              <a:ext cx="212704" cy="373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400" b="1" dirty="0">
                  <a:solidFill>
                    <a:srgbClr val="7DB765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9496964D-FE27-D136-0D15-CAA696AAC0D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68056"/>
          <a:stretch/>
        </p:blipFill>
        <p:spPr>
          <a:xfrm>
            <a:off x="179512" y="2332675"/>
            <a:ext cx="2118784" cy="1924417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BC3F29F5-FFA9-F094-B7BC-399F195E1FE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86" y="4980254"/>
            <a:ext cx="134112" cy="158496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AE2F56A6-9860-95AD-6F8A-19F1C8452EBE}"/>
              </a:ext>
            </a:extLst>
          </p:cNvPr>
          <p:cNvSpPr txBox="1"/>
          <p:nvPr/>
        </p:nvSpPr>
        <p:spPr>
          <a:xfrm>
            <a:off x="456079" y="4880483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원에서 원의 지름은 모두 </a:t>
            </a:r>
          </a:p>
        </p:txBody>
      </p:sp>
      <p:sp>
        <p:nvSpPr>
          <p:cNvPr id="56" name="TextBox 8">
            <a:extLst>
              <a:ext uri="{FF2B5EF4-FFF2-40B4-BE49-F238E27FC236}">
                <a16:creationId xmlns:a16="http://schemas.microsoft.com/office/drawing/2014/main" id="{4E7F5AE6-6229-97BC-66D6-BF26BCD36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59" name="TextBox 9">
            <a:extLst>
              <a:ext uri="{FF2B5EF4-FFF2-40B4-BE49-F238E27FC236}">
                <a16:creationId xmlns:a16="http://schemas.microsoft.com/office/drawing/2014/main" id="{58F39872-F55A-1DA2-02D9-4B47878F4F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알아볼까요</a:t>
            </a:r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254214"/>
              </p:ext>
            </p:extLst>
          </p:nvPr>
        </p:nvGraphicFramePr>
        <p:xfrm>
          <a:off x="2330596" y="3275054"/>
          <a:ext cx="4624819" cy="1522098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1085275">
                  <a:extLst>
                    <a:ext uri="{9D8B030D-6E8A-4147-A177-3AD203B41FA5}">
                      <a16:colId xmlns:a16="http://schemas.microsoft.com/office/drawing/2014/main" val="351197515"/>
                    </a:ext>
                  </a:extLst>
                </a:gridCol>
                <a:gridCol w="1179848">
                  <a:extLst>
                    <a:ext uri="{9D8B030D-6E8A-4147-A177-3AD203B41FA5}">
                      <a16:colId xmlns:a16="http://schemas.microsoft.com/office/drawing/2014/main" val="2960599418"/>
                    </a:ext>
                  </a:extLst>
                </a:gridCol>
                <a:gridCol w="1179848">
                  <a:extLst>
                    <a:ext uri="{9D8B030D-6E8A-4147-A177-3AD203B41FA5}">
                      <a16:colId xmlns:a16="http://schemas.microsoft.com/office/drawing/2014/main" val="930610718"/>
                    </a:ext>
                  </a:extLst>
                </a:gridCol>
                <a:gridCol w="1179848">
                  <a:extLst>
                    <a:ext uri="{9D8B030D-6E8A-4147-A177-3AD203B41FA5}">
                      <a16:colId xmlns:a16="http://schemas.microsoft.com/office/drawing/2014/main" val="3648293519"/>
                    </a:ext>
                  </a:extLst>
                </a:gridCol>
              </a:tblGrid>
              <a:tr h="6836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지름</a:t>
                      </a:r>
                      <a:endParaRPr lang="en-US" altLang="ko-KR" sz="1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 smtClean="0">
                          <a:solidFill>
                            <a:srgbClr val="00B0F0"/>
                          </a:solidFill>
                        </a:rPr>
                        <a:t>선분 </a:t>
                      </a:r>
                      <a:r>
                        <a:rPr lang="ko-KR" altLang="en-US" sz="1900" b="1" dirty="0" err="1" smtClean="0">
                          <a:solidFill>
                            <a:srgbClr val="00B0F0"/>
                          </a:solidFill>
                        </a:rPr>
                        <a:t>ㄱㅂ</a:t>
                      </a:r>
                      <a:r>
                        <a:rPr lang="en-US" altLang="ko-KR" sz="1900" b="1" dirty="0" smtClean="0">
                          <a:solidFill>
                            <a:srgbClr val="00B0F0"/>
                          </a:solidFill>
                        </a:rPr>
                        <a:t>(</a:t>
                      </a:r>
                      <a:r>
                        <a:rPr lang="ko-KR" altLang="en-US" sz="1900" b="1" dirty="0" smtClean="0">
                          <a:solidFill>
                            <a:srgbClr val="00B0F0"/>
                          </a:solidFill>
                        </a:rPr>
                        <a:t>또는 </a:t>
                      </a:r>
                      <a:endParaRPr lang="en-US" altLang="ko-KR" sz="1900" b="1" dirty="0" smtClean="0">
                        <a:solidFill>
                          <a:srgbClr val="00B0F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900" b="1" dirty="0" smtClean="0">
                          <a:solidFill>
                            <a:srgbClr val="00B0F0"/>
                          </a:solidFill>
                        </a:rPr>
                        <a:t>선분 </a:t>
                      </a:r>
                      <a:r>
                        <a:rPr lang="ko-KR" altLang="en-US" sz="1900" b="1" dirty="0" err="1" smtClean="0">
                          <a:solidFill>
                            <a:srgbClr val="00B0F0"/>
                          </a:solidFill>
                        </a:rPr>
                        <a:t>ㅂㄱ</a:t>
                      </a:r>
                      <a:r>
                        <a:rPr lang="en-US" altLang="ko-KR" sz="1900" b="1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900" b="1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E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 smtClean="0">
                          <a:solidFill>
                            <a:srgbClr val="00B0F0"/>
                          </a:solidFill>
                        </a:rPr>
                        <a:t>선분 </a:t>
                      </a:r>
                      <a:r>
                        <a:rPr lang="ko-KR" altLang="en-US" sz="1900" b="1" dirty="0" err="1" smtClean="0">
                          <a:solidFill>
                            <a:srgbClr val="00B0F0"/>
                          </a:solidFill>
                        </a:rPr>
                        <a:t>ㄷㅅ</a:t>
                      </a:r>
                      <a:r>
                        <a:rPr lang="en-US" altLang="ko-KR" sz="1900" b="1" dirty="0" smtClean="0">
                          <a:solidFill>
                            <a:srgbClr val="00B0F0"/>
                          </a:solidFill>
                        </a:rPr>
                        <a:t>(</a:t>
                      </a:r>
                      <a:r>
                        <a:rPr lang="ko-KR" altLang="en-US" sz="1900" b="1" dirty="0" smtClean="0">
                          <a:solidFill>
                            <a:srgbClr val="00B0F0"/>
                          </a:solidFill>
                        </a:rPr>
                        <a:t>또는 </a:t>
                      </a:r>
                      <a:endParaRPr lang="en-US" altLang="ko-KR" sz="1900" b="1" dirty="0" smtClean="0">
                        <a:solidFill>
                          <a:srgbClr val="00B0F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900" b="1" dirty="0" smtClean="0">
                          <a:solidFill>
                            <a:srgbClr val="00B0F0"/>
                          </a:solidFill>
                        </a:rPr>
                        <a:t>선분 </a:t>
                      </a:r>
                      <a:r>
                        <a:rPr lang="ko-KR" altLang="en-US" sz="1900" b="1" dirty="0" err="1" smtClean="0">
                          <a:solidFill>
                            <a:srgbClr val="00B0F0"/>
                          </a:solidFill>
                        </a:rPr>
                        <a:t>ㅅㄷ</a:t>
                      </a:r>
                      <a:r>
                        <a:rPr lang="en-US" altLang="ko-KR" sz="1900" b="1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900" b="1" dirty="0" smtClean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E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 smtClean="0">
                          <a:solidFill>
                            <a:srgbClr val="00B0F0"/>
                          </a:solidFill>
                        </a:rPr>
                        <a:t>선분 </a:t>
                      </a:r>
                      <a:r>
                        <a:rPr lang="ko-KR" altLang="en-US" sz="1900" b="1" dirty="0" err="1" smtClean="0">
                          <a:solidFill>
                            <a:srgbClr val="00B0F0"/>
                          </a:solidFill>
                        </a:rPr>
                        <a:t>ㄹㅈ</a:t>
                      </a:r>
                      <a:r>
                        <a:rPr lang="en-US" altLang="ko-KR" sz="1900" b="1" dirty="0" smtClean="0">
                          <a:solidFill>
                            <a:srgbClr val="00B0F0"/>
                          </a:solidFill>
                        </a:rPr>
                        <a:t>(</a:t>
                      </a:r>
                      <a:r>
                        <a:rPr lang="ko-KR" altLang="en-US" sz="1900" b="1" dirty="0" smtClean="0">
                          <a:solidFill>
                            <a:srgbClr val="00B0F0"/>
                          </a:solidFill>
                        </a:rPr>
                        <a:t>또는 </a:t>
                      </a:r>
                      <a:endParaRPr lang="en-US" altLang="ko-KR" sz="1900" b="1" dirty="0" smtClean="0">
                        <a:solidFill>
                          <a:srgbClr val="00B0F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900" b="1" dirty="0" smtClean="0">
                          <a:solidFill>
                            <a:srgbClr val="00B0F0"/>
                          </a:solidFill>
                        </a:rPr>
                        <a:t>선분 </a:t>
                      </a:r>
                      <a:r>
                        <a:rPr lang="ko-KR" altLang="en-US" sz="1900" b="1" dirty="0" err="1" smtClean="0">
                          <a:solidFill>
                            <a:srgbClr val="00B0F0"/>
                          </a:solidFill>
                        </a:rPr>
                        <a:t>ㅈㄹ</a:t>
                      </a:r>
                      <a:r>
                        <a:rPr lang="en-US" altLang="ko-KR" sz="1900" b="1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900" b="1" dirty="0" smtClean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E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797327"/>
                  </a:ext>
                </a:extLst>
              </a:tr>
              <a:tr h="6534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길이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(cm)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B0F0"/>
                          </a:solidFill>
                        </a:rPr>
                        <a:t>4</a:t>
                      </a:r>
                      <a:endParaRPr lang="ko-KR" altLang="en-US" sz="1900" b="1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B0F0"/>
                          </a:solidFill>
                        </a:rPr>
                        <a:t>4</a:t>
                      </a:r>
                      <a:endParaRPr lang="ko-KR" altLang="en-US" sz="1900" b="1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B0F0"/>
                          </a:solidFill>
                        </a:rPr>
                        <a:t>4</a:t>
                      </a:r>
                      <a:endParaRPr lang="ko-KR" altLang="en-US" sz="1900" b="1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647412"/>
                  </a:ext>
                </a:extLst>
              </a:tr>
            </a:tbl>
          </a:graphicData>
        </a:graphic>
      </p:graphicFrame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700" y="3043219"/>
            <a:ext cx="283495" cy="28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920" y="3038269"/>
            <a:ext cx="283495" cy="28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896" y="4310522"/>
            <a:ext cx="283495" cy="28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836" y="4310521"/>
            <a:ext cx="283495" cy="28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776" y="4310520"/>
            <a:ext cx="283495" cy="28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EDA83035-4298-59C5-06D3-93149DB66C8C}"/>
              </a:ext>
            </a:extLst>
          </p:cNvPr>
          <p:cNvSpPr txBox="1"/>
          <p:nvPr/>
        </p:nvSpPr>
        <p:spPr>
          <a:xfrm>
            <a:off x="3642102" y="4869160"/>
            <a:ext cx="2007776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길이가 같습니다</a:t>
            </a:r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8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559" y="5175496"/>
            <a:ext cx="283495" cy="28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008868"/>
            <a:ext cx="1209738" cy="1182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732" y="3597069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115616" y="2332675"/>
            <a:ext cx="180020" cy="196225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smtClean="0">
              <a:solidFill>
                <a:schemeClr val="tx1"/>
              </a:solidFill>
            </a:endParaRPr>
          </a:p>
        </p:txBody>
      </p:sp>
      <p:sp>
        <p:nvSpPr>
          <p:cNvPr id="76" name="TextBox 43"/>
          <p:cNvSpPr txBox="1"/>
          <p:nvPr/>
        </p:nvSpPr>
        <p:spPr>
          <a:xfrm>
            <a:off x="971600" y="2238426"/>
            <a:ext cx="37274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ㅊ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570" y="3003132"/>
            <a:ext cx="283495" cy="28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3347864" y="1946434"/>
            <a:ext cx="3524423" cy="1050518"/>
            <a:chOff x="3376166" y="1170580"/>
            <a:chExt cx="3684285" cy="1050518"/>
          </a:xfrm>
        </p:grpSpPr>
        <p:sp>
          <p:nvSpPr>
            <p:cNvPr id="46" name="모서리가 둥근 직사각형 45"/>
            <p:cNvSpPr/>
            <p:nvPr/>
          </p:nvSpPr>
          <p:spPr>
            <a:xfrm>
              <a:off x="3693907" y="1170580"/>
              <a:ext cx="3366544" cy="105051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원 위의 두 점을 이은 선분이</a:t>
              </a:r>
              <a:endPara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원의 중심을 지날 때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</a:p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이 선분을 원의 지름이라고 해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47" name="직각 삼각형 46"/>
            <p:cNvSpPr/>
            <p:nvPr/>
          </p:nvSpPr>
          <p:spPr>
            <a:xfrm rot="5400000" flipV="1">
              <a:off x="3434696" y="1560490"/>
              <a:ext cx="195359" cy="312420"/>
            </a:xfrm>
            <a:prstGeom prst="rtTriangl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말줄임표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009302" y="1443067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캐릭터를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캐릭터는 좌측으로 이동하고 우측에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9B7F021-5814-CF9F-25E3-0877D0C43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8283" y="3036477"/>
            <a:ext cx="1971702" cy="124649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000" b="1" dirty="0">
                <a:latin typeface="맑은 고딕" pitchFamily="50" charset="-127"/>
                <a:ea typeface="맑은 고딕" pitchFamily="50" charset="-127"/>
              </a:rPr>
              <a:t>suhi_p_0302_03_0002</a:t>
            </a:r>
            <a:endParaRPr kumimoji="0"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켄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원 위의 두 점을 이은 선분이 원의 중심을 지날 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 선분을 원의 지름이라고 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6170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suhi_p_0302_03_0002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4244" y="1606332"/>
            <a:ext cx="630727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지름을 나타내는 선분을 찾아 길이를 재어 보고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 수 있는 점을 써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60606" y="1041721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원을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3688474" y="1151318"/>
            <a:ext cx="3258768" cy="363488"/>
            <a:chOff x="4372844" y="1170574"/>
            <a:chExt cx="3258768" cy="363488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6513989" y="1183030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5955861" y="1238095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5942658" y="1186864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5662238" y="1238095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순서도: 대체 처리 61"/>
            <p:cNvSpPr/>
            <p:nvPr/>
          </p:nvSpPr>
          <p:spPr>
            <a:xfrm>
              <a:off x="5099240" y="1238095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7113577" y="1249204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5087638" y="1187813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67" name="순서도: 대체 처리 66"/>
            <p:cNvSpPr/>
            <p:nvPr/>
          </p:nvSpPr>
          <p:spPr>
            <a:xfrm>
              <a:off x="4382455" y="1232093"/>
              <a:ext cx="679119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4372844" y="1179797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0" name="순서도: 대체 처리 69"/>
            <p:cNvSpPr/>
            <p:nvPr/>
          </p:nvSpPr>
          <p:spPr>
            <a:xfrm>
              <a:off x="6242858" y="123895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순서도: 대체 처리 70"/>
            <p:cNvSpPr/>
            <p:nvPr/>
          </p:nvSpPr>
          <p:spPr>
            <a:xfrm>
              <a:off x="6826877" y="124267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7390355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6226209" y="1186864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4" name="TextBox 73"/>
            <p:cNvSpPr txBox="1">
              <a:spLocks noChangeArrowheads="1"/>
            </p:cNvSpPr>
            <p:nvPr/>
          </p:nvSpPr>
          <p:spPr bwMode="auto">
            <a:xfrm>
              <a:off x="7107221" y="1178905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7371835" y="1170574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6808837" y="1178594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5652419" y="1183050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CE86E344-A186-1F78-CB29-B2AFF93D3D2E}"/>
              </a:ext>
            </a:extLst>
          </p:cNvPr>
          <p:cNvGrpSpPr/>
          <p:nvPr/>
        </p:nvGrpSpPr>
        <p:grpSpPr>
          <a:xfrm>
            <a:off x="359532" y="1589509"/>
            <a:ext cx="340779" cy="399331"/>
            <a:chOff x="407001" y="1542947"/>
            <a:chExt cx="340779" cy="399331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A5EF815D-B92C-663A-BEEF-F6C2ABB687CD}"/>
                </a:ext>
              </a:extLst>
            </p:cNvPr>
            <p:cNvGrpSpPr/>
            <p:nvPr/>
          </p:nvGrpSpPr>
          <p:grpSpPr>
            <a:xfrm>
              <a:off x="407001" y="1585272"/>
              <a:ext cx="340779" cy="357006"/>
              <a:chOff x="407001" y="1585272"/>
              <a:chExt cx="340779" cy="357006"/>
            </a:xfrm>
          </p:grpSpPr>
          <p:pic>
            <p:nvPicPr>
              <p:cNvPr id="56" name="그림 55">
                <a:extLst>
                  <a:ext uri="{FF2B5EF4-FFF2-40B4-BE49-F238E27FC236}">
                    <a16:creationId xmlns:a16="http://schemas.microsoft.com/office/drawing/2014/main" id="{8CC4F886-BF99-1344-F442-0ED06B3C26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7001" y="1585272"/>
                <a:ext cx="340779" cy="357006"/>
              </a:xfrm>
              <a:prstGeom prst="rect">
                <a:avLst/>
              </a:prstGeom>
            </p:spPr>
          </p:pic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AC2FCAA9-E266-2B81-A839-247E171FDE2D}"/>
                  </a:ext>
                </a:extLst>
              </p:cNvPr>
              <p:cNvSpPr/>
              <p:nvPr/>
            </p:nvSpPr>
            <p:spPr>
              <a:xfrm>
                <a:off x="503548" y="1664804"/>
                <a:ext cx="180020" cy="216024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9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A4171A1-30CF-2B88-BFD5-3D0296EFB6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711" y="1542947"/>
              <a:ext cx="212704" cy="373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400" b="1" dirty="0">
                  <a:solidFill>
                    <a:srgbClr val="7DB765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1835A95C-3682-862C-3935-32126E04534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8847"/>
          <a:stretch/>
        </p:blipFill>
        <p:spPr>
          <a:xfrm>
            <a:off x="353708" y="2283440"/>
            <a:ext cx="2022048" cy="1836138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930BF876-27FA-D0DD-778D-7736382DE43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85" y="4427169"/>
            <a:ext cx="134112" cy="158496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3A14EFF0-74B6-C4F0-698F-FB8FD70A5BD1}"/>
              </a:ext>
            </a:extLst>
          </p:cNvPr>
          <p:cNvSpPr txBox="1"/>
          <p:nvPr/>
        </p:nvSpPr>
        <p:spPr>
          <a:xfrm>
            <a:off x="532978" y="4327398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원에서 원의 지름은 모두 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DA83035-4298-59C5-06D3-93149DB66C8C}"/>
              </a:ext>
            </a:extLst>
          </p:cNvPr>
          <p:cNvSpPr txBox="1"/>
          <p:nvPr/>
        </p:nvSpPr>
        <p:spPr>
          <a:xfrm>
            <a:off x="3671900" y="4316958"/>
            <a:ext cx="2007776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길이가 같습니다</a:t>
            </a:r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8">
            <a:extLst>
              <a:ext uri="{FF2B5EF4-FFF2-40B4-BE49-F238E27FC236}">
                <a16:creationId xmlns:a16="http://schemas.microsoft.com/office/drawing/2014/main" id="{F7B81B2D-55AD-6A66-B953-0D110435A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102" name="TextBox 9">
            <a:extLst>
              <a:ext uri="{FF2B5EF4-FFF2-40B4-BE49-F238E27FC236}">
                <a16:creationId xmlns:a16="http://schemas.microsoft.com/office/drawing/2014/main" id="{3FA1B7BE-ECAF-9A9C-109C-9BFABBAFA6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알아볼까요</a:t>
            </a:r>
          </a:p>
        </p:txBody>
      </p:sp>
      <p:grpSp>
        <p:nvGrpSpPr>
          <p:cNvPr id="84" name="그룹 83"/>
          <p:cNvGrpSpPr/>
          <p:nvPr/>
        </p:nvGrpSpPr>
        <p:grpSpPr>
          <a:xfrm>
            <a:off x="2814614" y="1938446"/>
            <a:ext cx="966258" cy="285630"/>
            <a:chOff x="3952363" y="1253627"/>
            <a:chExt cx="956208" cy="313457"/>
          </a:xfrm>
        </p:grpSpPr>
        <p:pic>
          <p:nvPicPr>
            <p:cNvPr id="85" name="Picture 3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7" name="TextBox 104"/>
            <p:cNvSpPr txBox="1"/>
            <p:nvPr/>
          </p:nvSpPr>
          <p:spPr>
            <a:xfrm>
              <a:off x="4153941" y="1268760"/>
              <a:ext cx="7546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pic>
        <p:nvPicPr>
          <p:cNvPr id="9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732" y="3597069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131645"/>
              </p:ext>
            </p:extLst>
          </p:nvPr>
        </p:nvGraphicFramePr>
        <p:xfrm>
          <a:off x="2330596" y="2561601"/>
          <a:ext cx="4624819" cy="1522098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1085275">
                  <a:extLst>
                    <a:ext uri="{9D8B030D-6E8A-4147-A177-3AD203B41FA5}">
                      <a16:colId xmlns:a16="http://schemas.microsoft.com/office/drawing/2014/main" val="351197515"/>
                    </a:ext>
                  </a:extLst>
                </a:gridCol>
                <a:gridCol w="1179848">
                  <a:extLst>
                    <a:ext uri="{9D8B030D-6E8A-4147-A177-3AD203B41FA5}">
                      <a16:colId xmlns:a16="http://schemas.microsoft.com/office/drawing/2014/main" val="2960599418"/>
                    </a:ext>
                  </a:extLst>
                </a:gridCol>
                <a:gridCol w="1179848">
                  <a:extLst>
                    <a:ext uri="{9D8B030D-6E8A-4147-A177-3AD203B41FA5}">
                      <a16:colId xmlns:a16="http://schemas.microsoft.com/office/drawing/2014/main" val="930610718"/>
                    </a:ext>
                  </a:extLst>
                </a:gridCol>
                <a:gridCol w="1179848">
                  <a:extLst>
                    <a:ext uri="{9D8B030D-6E8A-4147-A177-3AD203B41FA5}">
                      <a16:colId xmlns:a16="http://schemas.microsoft.com/office/drawing/2014/main" val="3648293519"/>
                    </a:ext>
                  </a:extLst>
                </a:gridCol>
              </a:tblGrid>
              <a:tr h="6836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지름</a:t>
                      </a:r>
                      <a:endParaRPr lang="en-US" altLang="ko-KR" sz="1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 smtClean="0">
                          <a:solidFill>
                            <a:srgbClr val="00B0F0"/>
                          </a:solidFill>
                        </a:rPr>
                        <a:t>선분 </a:t>
                      </a:r>
                      <a:r>
                        <a:rPr lang="ko-KR" altLang="en-US" sz="1900" b="1" dirty="0" err="1" smtClean="0">
                          <a:solidFill>
                            <a:srgbClr val="00B0F0"/>
                          </a:solidFill>
                        </a:rPr>
                        <a:t>ㄱㅁ</a:t>
                      </a:r>
                      <a:r>
                        <a:rPr lang="en-US" altLang="ko-KR" sz="1900" b="1" dirty="0" smtClean="0">
                          <a:solidFill>
                            <a:srgbClr val="00B0F0"/>
                          </a:solidFill>
                        </a:rPr>
                        <a:t>(</a:t>
                      </a:r>
                      <a:r>
                        <a:rPr lang="ko-KR" altLang="en-US" sz="1900" b="1" dirty="0" smtClean="0">
                          <a:solidFill>
                            <a:srgbClr val="00B0F0"/>
                          </a:solidFill>
                        </a:rPr>
                        <a:t>또는 </a:t>
                      </a:r>
                      <a:endParaRPr lang="en-US" altLang="ko-KR" sz="1900" b="1" dirty="0" smtClean="0">
                        <a:solidFill>
                          <a:srgbClr val="00B0F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900" b="1" dirty="0" smtClean="0">
                          <a:solidFill>
                            <a:srgbClr val="00B0F0"/>
                          </a:solidFill>
                        </a:rPr>
                        <a:t>선분 </a:t>
                      </a:r>
                      <a:r>
                        <a:rPr lang="ko-KR" altLang="en-US" sz="1900" b="1" dirty="0" err="1" smtClean="0">
                          <a:solidFill>
                            <a:srgbClr val="00B0F0"/>
                          </a:solidFill>
                        </a:rPr>
                        <a:t>ㅁㄱ</a:t>
                      </a:r>
                      <a:r>
                        <a:rPr lang="en-US" altLang="ko-KR" sz="1900" b="1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900" b="1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E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 smtClean="0">
                          <a:solidFill>
                            <a:srgbClr val="00B0F0"/>
                          </a:solidFill>
                        </a:rPr>
                        <a:t>선분 </a:t>
                      </a:r>
                      <a:r>
                        <a:rPr lang="ko-KR" altLang="en-US" sz="1900" b="1" dirty="0" err="1" smtClean="0">
                          <a:solidFill>
                            <a:srgbClr val="00B0F0"/>
                          </a:solidFill>
                        </a:rPr>
                        <a:t>ㄴㅂ</a:t>
                      </a:r>
                      <a:r>
                        <a:rPr lang="en-US" altLang="ko-KR" sz="1900" b="1" dirty="0" smtClean="0">
                          <a:solidFill>
                            <a:srgbClr val="00B0F0"/>
                          </a:solidFill>
                        </a:rPr>
                        <a:t>(</a:t>
                      </a:r>
                      <a:r>
                        <a:rPr lang="ko-KR" altLang="en-US" sz="1900" b="1" dirty="0" smtClean="0">
                          <a:solidFill>
                            <a:srgbClr val="00B0F0"/>
                          </a:solidFill>
                        </a:rPr>
                        <a:t>또는 </a:t>
                      </a:r>
                      <a:endParaRPr lang="en-US" altLang="ko-KR" sz="1900" b="1" dirty="0" smtClean="0">
                        <a:solidFill>
                          <a:srgbClr val="00B0F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900" b="1" dirty="0" smtClean="0">
                          <a:solidFill>
                            <a:srgbClr val="00B0F0"/>
                          </a:solidFill>
                        </a:rPr>
                        <a:t>선분 </a:t>
                      </a:r>
                      <a:r>
                        <a:rPr lang="ko-KR" altLang="en-US" sz="1900" b="1" dirty="0" err="1" smtClean="0">
                          <a:solidFill>
                            <a:srgbClr val="00B0F0"/>
                          </a:solidFill>
                        </a:rPr>
                        <a:t>ㅂㄴ</a:t>
                      </a:r>
                      <a:r>
                        <a:rPr lang="en-US" altLang="ko-KR" sz="1900" b="1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900" b="1" dirty="0" smtClean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E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 smtClean="0">
                          <a:solidFill>
                            <a:srgbClr val="00B0F0"/>
                          </a:solidFill>
                        </a:rPr>
                        <a:t>선분 </a:t>
                      </a:r>
                      <a:r>
                        <a:rPr lang="ko-KR" altLang="en-US" sz="1900" b="1" dirty="0" err="1" smtClean="0">
                          <a:solidFill>
                            <a:srgbClr val="00B0F0"/>
                          </a:solidFill>
                        </a:rPr>
                        <a:t>ㄹㅈ</a:t>
                      </a:r>
                      <a:r>
                        <a:rPr lang="en-US" altLang="ko-KR" sz="1900" b="1" dirty="0" smtClean="0">
                          <a:solidFill>
                            <a:srgbClr val="00B0F0"/>
                          </a:solidFill>
                        </a:rPr>
                        <a:t>(</a:t>
                      </a:r>
                      <a:r>
                        <a:rPr lang="ko-KR" altLang="en-US" sz="1900" b="1" dirty="0" smtClean="0">
                          <a:solidFill>
                            <a:srgbClr val="00B0F0"/>
                          </a:solidFill>
                        </a:rPr>
                        <a:t>또는 </a:t>
                      </a:r>
                      <a:endParaRPr lang="en-US" altLang="ko-KR" sz="1900" b="1" dirty="0" smtClean="0">
                        <a:solidFill>
                          <a:srgbClr val="00B0F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900" b="1" dirty="0" smtClean="0">
                          <a:solidFill>
                            <a:srgbClr val="00B0F0"/>
                          </a:solidFill>
                        </a:rPr>
                        <a:t>선분 </a:t>
                      </a:r>
                      <a:r>
                        <a:rPr lang="ko-KR" altLang="en-US" sz="1900" b="1" dirty="0" err="1" smtClean="0">
                          <a:solidFill>
                            <a:srgbClr val="00B0F0"/>
                          </a:solidFill>
                        </a:rPr>
                        <a:t>ㅈㄹ</a:t>
                      </a:r>
                      <a:r>
                        <a:rPr lang="en-US" altLang="ko-KR" sz="1900" b="1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900" b="1" dirty="0" smtClean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E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797327"/>
                  </a:ext>
                </a:extLst>
              </a:tr>
              <a:tr h="6534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길이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(cm)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B0F0"/>
                          </a:solidFill>
                        </a:rPr>
                        <a:t>4</a:t>
                      </a:r>
                      <a:endParaRPr lang="ko-KR" altLang="en-US" sz="1900" b="1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B0F0"/>
                          </a:solidFill>
                        </a:rPr>
                        <a:t>4</a:t>
                      </a:r>
                      <a:endParaRPr lang="ko-KR" altLang="en-US" sz="1900" b="1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B0F0"/>
                          </a:solidFill>
                        </a:rPr>
                        <a:t>4</a:t>
                      </a:r>
                      <a:endParaRPr lang="ko-KR" altLang="en-US" sz="1900" b="1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647412"/>
                  </a:ext>
                </a:extLst>
              </a:tr>
            </a:tbl>
          </a:graphicData>
        </a:graphic>
      </p:graphicFrame>
      <p:pic>
        <p:nvPicPr>
          <p:cNvPr id="103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003" y="2324816"/>
            <a:ext cx="283495" cy="28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700" y="2329766"/>
            <a:ext cx="283495" cy="28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920" y="2324816"/>
            <a:ext cx="283495" cy="28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896" y="3597069"/>
            <a:ext cx="283495" cy="28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836" y="3597068"/>
            <a:ext cx="283495" cy="28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776" y="3597067"/>
            <a:ext cx="283495" cy="28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9" name="그림 10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00" y="2020910"/>
            <a:ext cx="420441" cy="354056"/>
          </a:xfrm>
          <a:prstGeom prst="rect">
            <a:avLst/>
          </a:prstGeom>
        </p:spPr>
      </p:pic>
      <p:pic>
        <p:nvPicPr>
          <p:cNvPr id="110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447" y="4585665"/>
            <a:ext cx="283495" cy="28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TextBox 87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EB92F2F7-A9B8-C0C0-2D75-BE08201A861B}"/>
              </a:ext>
            </a:extLst>
          </p:cNvPr>
          <p:cNvGrpSpPr/>
          <p:nvPr/>
        </p:nvGrpSpPr>
        <p:grpSpPr>
          <a:xfrm>
            <a:off x="207825" y="3285855"/>
            <a:ext cx="6667165" cy="1904161"/>
            <a:chOff x="207825" y="3829702"/>
            <a:chExt cx="6667165" cy="1424916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78671F40-5B9E-FDF9-3A1A-029FDFF06DD9}"/>
                </a:ext>
              </a:extLst>
            </p:cNvPr>
            <p:cNvSpPr/>
            <p:nvPr/>
          </p:nvSpPr>
          <p:spPr>
            <a:xfrm>
              <a:off x="207825" y="3973718"/>
              <a:ext cx="6667165" cy="107209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1" name="모서리가 둥근 직사각형 29">
              <a:extLst>
                <a:ext uri="{FF2B5EF4-FFF2-40B4-BE49-F238E27FC236}">
                  <a16:creationId xmlns:a16="http://schemas.microsoft.com/office/drawing/2014/main" id="{EC26DEEC-663C-FECA-8D82-68C73EA996C6}"/>
                </a:ext>
              </a:extLst>
            </p:cNvPr>
            <p:cNvSpPr/>
            <p:nvPr/>
          </p:nvSpPr>
          <p:spPr>
            <a:xfrm>
              <a:off x="353387" y="3829702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92" name="직각 삼각형 91">
              <a:extLst>
                <a:ext uri="{FF2B5EF4-FFF2-40B4-BE49-F238E27FC236}">
                  <a16:creationId xmlns:a16="http://schemas.microsoft.com/office/drawing/2014/main" id="{EA39D9CF-9861-9097-2DE2-CC1C4368BC37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508D633-8C5A-9BD3-2B26-108E9CD0B0BE}"/>
                </a:ext>
              </a:extLst>
            </p:cNvPr>
            <p:cNvSpPr txBox="1"/>
            <p:nvPr/>
          </p:nvSpPr>
          <p:spPr>
            <a:xfrm>
              <a:off x="360954" y="4177400"/>
              <a:ext cx="634461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+mn-ea"/>
                  <a:ea typeface="+mn-ea"/>
                </a:rPr>
                <a:t>지름은 원의 중심을 지나게 원 위의 두 점을 이은 선분입니다</a:t>
              </a:r>
              <a:r>
                <a:rPr lang="en-US" altLang="ko-KR" sz="1600" dirty="0">
                  <a:latin typeface="+mn-ea"/>
                  <a:ea typeface="+mn-ea"/>
                </a:rPr>
                <a:t>.</a:t>
              </a:r>
            </a:p>
            <a:p>
              <a:r>
                <a:rPr lang="ko-KR" altLang="en-US" sz="1600" dirty="0">
                  <a:latin typeface="+mn-ea"/>
                  <a:ea typeface="+mn-ea"/>
                </a:rPr>
                <a:t>따라서 주어진 원에서 지름은 선분 </a:t>
              </a:r>
              <a:r>
                <a:rPr lang="ko-KR" altLang="en-US" sz="1600" dirty="0" err="1">
                  <a:latin typeface="+mn-ea"/>
                  <a:ea typeface="+mn-ea"/>
                </a:rPr>
                <a:t>ㄱㅁ</a:t>
              </a:r>
              <a:r>
                <a:rPr lang="en-US" altLang="ko-KR" sz="1600" dirty="0">
                  <a:latin typeface="+mn-ea"/>
                  <a:ea typeface="+mn-ea"/>
                </a:rPr>
                <a:t>, </a:t>
              </a:r>
              <a:r>
                <a:rPr lang="ko-KR" altLang="en-US" sz="1600" dirty="0">
                  <a:latin typeface="+mn-ea"/>
                  <a:ea typeface="+mn-ea"/>
                </a:rPr>
                <a:t>선분 </a:t>
              </a:r>
              <a:r>
                <a:rPr lang="ko-KR" altLang="en-US" sz="1600" dirty="0" err="1">
                  <a:latin typeface="+mn-ea"/>
                  <a:ea typeface="+mn-ea"/>
                </a:rPr>
                <a:t>ㄴㅂ</a:t>
              </a:r>
              <a:r>
                <a:rPr lang="en-US" altLang="ko-KR" sz="1600" dirty="0">
                  <a:latin typeface="+mn-ea"/>
                  <a:ea typeface="+mn-ea"/>
                </a:rPr>
                <a:t>, </a:t>
              </a:r>
              <a:r>
                <a:rPr lang="ko-KR" altLang="en-US" sz="1600" dirty="0">
                  <a:latin typeface="+mn-ea"/>
                  <a:ea typeface="+mn-ea"/>
                </a:rPr>
                <a:t>선분 </a:t>
              </a:r>
              <a:r>
                <a:rPr lang="ko-KR" altLang="en-US" sz="1600" dirty="0" err="1">
                  <a:latin typeface="+mn-ea"/>
                  <a:ea typeface="+mn-ea"/>
                </a:rPr>
                <a:t>ㄹㅈ이고</a:t>
              </a:r>
              <a:r>
                <a:rPr lang="en-US" altLang="ko-KR" sz="1600" dirty="0">
                  <a:latin typeface="+mn-ea"/>
                  <a:ea typeface="+mn-ea"/>
                </a:rPr>
                <a:t>, </a:t>
              </a:r>
              <a:r>
                <a:rPr lang="ko-KR" altLang="en-US" sz="1600" dirty="0">
                  <a:latin typeface="+mn-ea"/>
                  <a:ea typeface="+mn-ea"/>
                </a:rPr>
                <a:t>자로 지름을 재면 모두 </a:t>
              </a:r>
              <a:r>
                <a:rPr lang="en-US" altLang="ko-KR" sz="1600" dirty="0">
                  <a:latin typeface="+mn-ea"/>
                  <a:ea typeface="+mn-ea"/>
                </a:rPr>
                <a:t>4 cm</a:t>
              </a:r>
              <a:r>
                <a:rPr lang="ko-KR" altLang="en-US" sz="1600" dirty="0">
                  <a:latin typeface="+mn-ea"/>
                  <a:ea typeface="+mn-ea"/>
                </a:rPr>
                <a:t>이므로 한 원에서 지름은 모두 길이가 같습니다</a:t>
              </a:r>
              <a:r>
                <a:rPr lang="en-US" altLang="ko-KR" sz="1600" dirty="0">
                  <a:latin typeface="+mn-ea"/>
                  <a:ea typeface="+mn-ea"/>
                </a:rPr>
                <a:t>.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8177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하단 </a:t>
            </a:r>
            <a:r>
              <a:rPr kumimoji="1" lang="ko-KR" alt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이너탭</a:t>
            </a:r>
            <a:endParaRPr lang="en-US" altLang="ko-KR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3-2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	</a:t>
            </a: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suhi_p_0302_03_0002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4244" y="1606332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도연이가 친구에게 보낼 답장을 써 보세요</a:t>
            </a:r>
            <a:r>
              <a:rPr kumimoji="1" lang="en-US" altLang="ko-KR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endParaRPr kumimoji="1" lang="ko-KR" altLang="en-US" sz="1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2292096" y="52923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#1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60606" y="1041721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원을 알아볼까요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44~47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3688474" y="1152537"/>
            <a:ext cx="3251700" cy="362269"/>
            <a:chOff x="4372844" y="1171793"/>
            <a:chExt cx="3251700" cy="362269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6513989" y="1183030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6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5955861" y="1238095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5942658" y="1186864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4</a:t>
              </a: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5662238" y="1238095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62" name="순서도: 대체 처리 61"/>
            <p:cNvSpPr/>
            <p:nvPr/>
          </p:nvSpPr>
          <p:spPr>
            <a:xfrm>
              <a:off x="5099240" y="1238095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2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7383287" y="1234923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5087638" y="1187813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1</a:t>
              </a:r>
            </a:p>
          </p:txBody>
        </p:sp>
        <p:sp>
          <p:nvSpPr>
            <p:cNvPr id="67" name="순서도: 대체 처리 66"/>
            <p:cNvSpPr/>
            <p:nvPr/>
          </p:nvSpPr>
          <p:spPr>
            <a:xfrm>
              <a:off x="4382455" y="1232093"/>
              <a:ext cx="679119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4372844" y="1179797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100" b="1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개념 정리</a:t>
              </a:r>
              <a:endParaRPr kumimoji="1" lang="en-US" altLang="ko-KR" sz="11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70" name="순서도: 대체 처리 69"/>
            <p:cNvSpPr/>
            <p:nvPr/>
          </p:nvSpPr>
          <p:spPr>
            <a:xfrm>
              <a:off x="6242858" y="123895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1" name="순서도: 대체 처리 70"/>
            <p:cNvSpPr/>
            <p:nvPr/>
          </p:nvSpPr>
          <p:spPr>
            <a:xfrm>
              <a:off x="7109626" y="12285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6824384" y="124016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6226209" y="1186864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5</a:t>
              </a:r>
            </a:p>
          </p:txBody>
        </p:sp>
        <p:sp>
          <p:nvSpPr>
            <p:cNvPr id="74" name="TextBox 73"/>
            <p:cNvSpPr txBox="1">
              <a:spLocks noChangeArrowheads="1"/>
            </p:cNvSpPr>
            <p:nvPr/>
          </p:nvSpPr>
          <p:spPr bwMode="auto">
            <a:xfrm>
              <a:off x="7102907" y="1182858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8</a:t>
              </a:r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7370443" y="1171793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9</a:t>
              </a:r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6808837" y="1179796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7</a:t>
              </a:r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5652419" y="1183050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3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CE86E344-A186-1F78-CB29-B2AFF93D3D2E}"/>
              </a:ext>
            </a:extLst>
          </p:cNvPr>
          <p:cNvGrpSpPr/>
          <p:nvPr/>
        </p:nvGrpSpPr>
        <p:grpSpPr>
          <a:xfrm>
            <a:off x="359532" y="1589509"/>
            <a:ext cx="340779" cy="399331"/>
            <a:chOff x="407001" y="1542947"/>
            <a:chExt cx="340779" cy="399331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A5EF815D-B92C-663A-BEEF-F6C2ABB687CD}"/>
                </a:ext>
              </a:extLst>
            </p:cNvPr>
            <p:cNvGrpSpPr/>
            <p:nvPr/>
          </p:nvGrpSpPr>
          <p:grpSpPr>
            <a:xfrm>
              <a:off x="407001" y="1585272"/>
              <a:ext cx="340779" cy="357006"/>
              <a:chOff x="407001" y="1585272"/>
              <a:chExt cx="340779" cy="357006"/>
            </a:xfrm>
          </p:grpSpPr>
          <p:pic>
            <p:nvPicPr>
              <p:cNvPr id="56" name="그림 55">
                <a:extLst>
                  <a:ext uri="{FF2B5EF4-FFF2-40B4-BE49-F238E27FC236}">
                    <a16:creationId xmlns:a16="http://schemas.microsoft.com/office/drawing/2014/main" id="{8CC4F886-BF99-1344-F442-0ED06B3C26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7001" y="1585272"/>
                <a:ext cx="340779" cy="357006"/>
              </a:xfrm>
              <a:prstGeom prst="rect">
                <a:avLst/>
              </a:prstGeom>
            </p:spPr>
          </p:pic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AC2FCAA9-E266-2B81-A839-247E171FDE2D}"/>
                  </a:ext>
                </a:extLst>
              </p:cNvPr>
              <p:cNvSpPr/>
              <p:nvPr/>
            </p:nvSpPr>
            <p:spPr>
              <a:xfrm>
                <a:off x="503548" y="1664804"/>
                <a:ext cx="180020" cy="216024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9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A4171A1-30CF-2B88-BFD5-3D0296EFB6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711" y="1542947"/>
              <a:ext cx="212704" cy="373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7DB765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9</a:t>
              </a: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1CEEF6F7-C9D4-5535-012A-ED88ED3347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7792"/>
          <a:stretch/>
        </p:blipFill>
        <p:spPr>
          <a:xfrm>
            <a:off x="676042" y="2210190"/>
            <a:ext cx="6200214" cy="219091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DEE4327-3D99-3897-9E20-E9C247185327}"/>
              </a:ext>
            </a:extLst>
          </p:cNvPr>
          <p:cNvSpPr/>
          <p:nvPr/>
        </p:nvSpPr>
        <p:spPr>
          <a:xfrm>
            <a:off x="1792112" y="2854224"/>
            <a:ext cx="2913192" cy="426792"/>
          </a:xfrm>
          <a:prstGeom prst="rect">
            <a:avLst/>
          </a:prstGeom>
          <a:solidFill>
            <a:srgbClr val="D3E49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1A1CDE0E-C937-9277-DA8D-FF24E97679DC}"/>
              </a:ext>
            </a:extLst>
          </p:cNvPr>
          <p:cNvSpPr/>
          <p:nvPr/>
        </p:nvSpPr>
        <p:spPr>
          <a:xfrm>
            <a:off x="1838685" y="3700833"/>
            <a:ext cx="3849439" cy="486464"/>
          </a:xfrm>
          <a:prstGeom prst="rect">
            <a:avLst/>
          </a:prstGeom>
          <a:solidFill>
            <a:srgbClr val="D1EDF8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96" name="TextBox 8">
            <a:extLst>
              <a:ext uri="{FF2B5EF4-FFF2-40B4-BE49-F238E27FC236}">
                <a16:creationId xmlns:a16="http://schemas.microsoft.com/office/drawing/2014/main" id="{B6882CEB-A2E5-DF15-8680-8B6F21370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원</a:t>
            </a:r>
          </a:p>
        </p:txBody>
      </p:sp>
      <p:sp>
        <p:nvSpPr>
          <p:cNvPr id="97" name="TextBox 9">
            <a:extLst>
              <a:ext uri="{FF2B5EF4-FFF2-40B4-BE49-F238E27FC236}">
                <a16:creationId xmlns:a16="http://schemas.microsoft.com/office/drawing/2014/main" id="{8615AC96-A3BF-9ECC-93A7-30244892E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02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원을 알아볼까요</a:t>
            </a:r>
          </a:p>
        </p:txBody>
      </p:sp>
      <p:grpSp>
        <p:nvGrpSpPr>
          <p:cNvPr id="85" name="그룹 84"/>
          <p:cNvGrpSpPr/>
          <p:nvPr/>
        </p:nvGrpSpPr>
        <p:grpSpPr>
          <a:xfrm>
            <a:off x="2721972" y="5279701"/>
            <a:ext cx="1637116" cy="263186"/>
            <a:chOff x="319554" y="1245924"/>
            <a:chExt cx="2636592" cy="423864"/>
          </a:xfrm>
        </p:grpSpPr>
        <p:pic>
          <p:nvPicPr>
            <p:cNvPr id="98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9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0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1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E23D3668-824F-C694-4EE6-E455486A47D1}"/>
              </a:ext>
            </a:extLst>
          </p:cNvPr>
          <p:cNvSpPr txBox="1"/>
          <p:nvPr/>
        </p:nvSpPr>
        <p:spPr>
          <a:xfrm>
            <a:off x="1826528" y="2787896"/>
            <a:ext cx="364557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도연아</a:t>
            </a:r>
            <a:r>
              <a:rPr kumimoji="1" lang="en-US" altLang="ko-KR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1" lang="ko-KR" alt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주변에서 원은 어디서 </a:t>
            </a:r>
            <a:endParaRPr kumimoji="1" lang="en-US" altLang="ko-KR" sz="19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찾을 </a:t>
            </a:r>
            <a:r>
              <a:rPr kumimoji="1" lang="ko-KR" alt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수 있을까</a:t>
            </a:r>
            <a:r>
              <a:rPr kumimoji="1" lang="en-US" altLang="ko-KR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?</a:t>
            </a:r>
            <a:endParaRPr kumimoji="1" lang="ko-KR" altLang="en-US" sz="1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9A40337-CF97-7DF5-4190-1249081D3C81}"/>
              </a:ext>
            </a:extLst>
          </p:cNvPr>
          <p:cNvSpPr txBox="1"/>
          <p:nvPr/>
        </p:nvSpPr>
        <p:spPr>
          <a:xfrm>
            <a:off x="1718267" y="3651992"/>
            <a:ext cx="374809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오늘 내가 학교까지 타고 온 자전거 바퀴에서 원을 찾을 수 있어</a:t>
            </a:r>
            <a:r>
              <a:rPr kumimoji="1" lang="en-US" altLang="ko-KR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endParaRPr kumimoji="1" lang="ko-KR" altLang="en-US" sz="1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00" y="2020910"/>
            <a:ext cx="420441" cy="354056"/>
          </a:xfrm>
          <a:prstGeom prst="rect">
            <a:avLst/>
          </a:prstGeom>
        </p:spPr>
      </p:pic>
      <p:graphicFrame>
        <p:nvGraphicFramePr>
          <p:cNvPr id="50" name="Group 1072">
            <a:extLst>
              <a:ext uri="{FF2B5EF4-FFF2-40B4-BE49-F238E27FC236}">
                <a16:creationId xmlns:a16="http://schemas.microsoft.com/office/drawing/2014/main" id="{9A0F9483-E315-4C9D-B630-620076542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196155"/>
              </p:ext>
            </p:extLst>
          </p:nvPr>
        </p:nvGraphicFramePr>
        <p:xfrm>
          <a:off x="143508" y="6165304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img_01.png (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텍스트 지우고 새로 써 주세요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.)</a:t>
                      </a:r>
                    </a:p>
                    <a:p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3-2 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\lesson03\ops\ms_lesson03\images\ms_32_3_01_10_01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873D94E8-EA6B-411D-8EAC-2972D3416F42}"/>
              </a:ext>
            </a:extLst>
          </p:cNvPr>
          <p:cNvSpPr txBox="1"/>
          <p:nvPr/>
        </p:nvSpPr>
        <p:spPr>
          <a:xfrm>
            <a:off x="5868144" y="4257092"/>
            <a:ext cx="684076" cy="42564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도연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219199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suhi_p_0302_03_0002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52" y="1531380"/>
            <a:ext cx="1424098" cy="458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88"/>
          <p:cNvSpPr txBox="1"/>
          <p:nvPr/>
        </p:nvSpPr>
        <p:spPr>
          <a:xfrm>
            <a:off x="1560606" y="1041721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원을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5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알아볼까요</a:t>
            </a:r>
          </a:p>
        </p:txBody>
      </p:sp>
      <p:grpSp>
        <p:nvGrpSpPr>
          <p:cNvPr id="56" name="그룹 55"/>
          <p:cNvGrpSpPr/>
          <p:nvPr/>
        </p:nvGrpSpPr>
        <p:grpSpPr>
          <a:xfrm>
            <a:off x="3698085" y="1157157"/>
            <a:ext cx="3247583" cy="354967"/>
            <a:chOff x="4382455" y="1176413"/>
            <a:chExt cx="3247583" cy="354967"/>
          </a:xfrm>
        </p:grpSpPr>
        <p:sp>
          <p:nvSpPr>
            <p:cNvPr id="57" name="순서도: 대체 처리 56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6513989" y="1183030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6241765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6229434" y="118308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67" name="순서도: 대체 처리 6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69" name="순서도: 대체 처리 68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1" name="순서도: 대체 처리 70"/>
            <p:cNvSpPr/>
            <p:nvPr/>
          </p:nvSpPr>
          <p:spPr>
            <a:xfrm>
              <a:off x="4382455" y="1232093"/>
              <a:ext cx="679119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>
              <a:spLocks noChangeArrowheads="1"/>
            </p:cNvSpPr>
            <p:nvPr/>
          </p:nvSpPr>
          <p:spPr bwMode="auto">
            <a:xfrm>
              <a:off x="4382455" y="1176413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순서도: 대체 처리 40"/>
            <p:cNvSpPr/>
            <p:nvPr/>
          </p:nvSpPr>
          <p:spPr>
            <a:xfrm>
              <a:off x="6817883" y="123132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7109626" y="12285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순서도: 대체 처리 44"/>
            <p:cNvSpPr/>
            <p:nvPr/>
          </p:nvSpPr>
          <p:spPr>
            <a:xfrm>
              <a:off x="7387372" y="122814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6803837" y="1182858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7" name="TextBox 46"/>
            <p:cNvSpPr txBox="1">
              <a:spLocks noChangeArrowheads="1"/>
            </p:cNvSpPr>
            <p:nvPr/>
          </p:nvSpPr>
          <p:spPr bwMode="auto">
            <a:xfrm>
              <a:off x="7102907" y="1182858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7378488" y="1185728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</p:grpSp>
      <p:graphicFrame>
        <p:nvGraphicFramePr>
          <p:cNvPr id="31" name="Group 1072">
            <a:extLst>
              <a:ext uri="{FF2B5EF4-FFF2-40B4-BE49-F238E27FC236}">
                <a16:creationId xmlns:a16="http://schemas.microsoft.com/office/drawing/2014/main" id="{EC9868F8-B066-40D7-ADA1-161DB47827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447866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content.png 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텍스트 지우고 새로 써 주세요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.)</a:t>
                      </a:r>
                    </a:p>
                    <a:p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3-2 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\lesson03\ops\ms_lesson03\images\ms_32_3_01_01_01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87" y="2248399"/>
            <a:ext cx="6731373" cy="266877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67544" y="3284984"/>
            <a:ext cx="1584176" cy="79208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627672" y="2727844"/>
            <a:ext cx="1888544" cy="792088"/>
          </a:xfrm>
          <a:prstGeom prst="rect">
            <a:avLst/>
          </a:prstGeom>
          <a:solidFill>
            <a:srgbClr val="EFF9F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483466" y="4185084"/>
            <a:ext cx="2177244" cy="556497"/>
          </a:xfrm>
          <a:prstGeom prst="rect">
            <a:avLst/>
          </a:prstGeom>
          <a:solidFill>
            <a:srgbClr val="F7F7D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91579" y="2888432"/>
            <a:ext cx="889971" cy="21653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321877" y="2346201"/>
            <a:ext cx="444069" cy="21653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300423" y="3839044"/>
            <a:ext cx="567721" cy="21653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7564" y="2828255"/>
            <a:ext cx="133037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원의 중심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227664" y="2266563"/>
            <a:ext cx="107656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지름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136354" y="3760281"/>
            <a:ext cx="107656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반지름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98997" y="3175506"/>
            <a:ext cx="212127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원을 그릴 때에 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누름 못이 꽂혔던 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점이야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483466" y="2669448"/>
            <a:ext cx="229965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원의 중심을 지나게 원 위의 두 점을 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이은 선분이지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67472" y="4114743"/>
            <a:ext cx="273163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원의 중심과 원 위의 한 점을 이은 </a:t>
            </a:r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선분이란다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풀이 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확인 </a:t>
            </a:r>
            <a:r>
              <a:rPr kumimoji="1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팝업창</a:t>
            </a:r>
            <a:r>
              <a:rPr kumimoji="1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(#</a:t>
            </a:r>
            <a:r>
              <a:rPr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ko-KR" altLang="en-US" sz="10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다음 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슬라이드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답 칸 클릭하면 파란색 선으로 답 나타남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정답 확인 버튼은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정답 가리기로 </a:t>
            </a:r>
            <a:r>
              <a:rPr kumimoji="1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토글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됨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3-2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	</a:t>
            </a:r>
          </a:p>
        </p:txBody>
      </p:sp>
      <p:sp>
        <p:nvSpPr>
          <p:cNvPr id="68" name="타원 67"/>
          <p:cNvSpPr/>
          <p:nvPr/>
        </p:nvSpPr>
        <p:spPr>
          <a:xfrm>
            <a:off x="5780593" y="52184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#3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suhi_p_0302_03_0002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4244" y="1606332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도연이가 친구에게 보낼 답장을 써 보세요</a:t>
            </a:r>
            <a:r>
              <a:rPr kumimoji="1" lang="en-US" altLang="ko-KR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endParaRPr kumimoji="1" lang="ko-KR" altLang="en-US" sz="1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17874" y="52590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#2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60606" y="1041721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원을 알아볼까요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44~47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3688474" y="1152537"/>
            <a:ext cx="3251700" cy="362269"/>
            <a:chOff x="4372844" y="1171793"/>
            <a:chExt cx="3251700" cy="362269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6513989" y="1183030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6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5955861" y="1238095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5942658" y="1186864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4</a:t>
              </a: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5662238" y="1238095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62" name="순서도: 대체 처리 61"/>
            <p:cNvSpPr/>
            <p:nvPr/>
          </p:nvSpPr>
          <p:spPr>
            <a:xfrm>
              <a:off x="5099240" y="1238095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2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7383287" y="1234923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5087638" y="1187813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1</a:t>
              </a:r>
            </a:p>
          </p:txBody>
        </p:sp>
        <p:sp>
          <p:nvSpPr>
            <p:cNvPr id="67" name="순서도: 대체 처리 66"/>
            <p:cNvSpPr/>
            <p:nvPr/>
          </p:nvSpPr>
          <p:spPr>
            <a:xfrm>
              <a:off x="4382455" y="1232093"/>
              <a:ext cx="679119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4372844" y="1179797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100" b="1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개념 정리</a:t>
              </a:r>
              <a:endParaRPr kumimoji="1" lang="en-US" altLang="ko-KR" sz="11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70" name="순서도: 대체 처리 69"/>
            <p:cNvSpPr/>
            <p:nvPr/>
          </p:nvSpPr>
          <p:spPr>
            <a:xfrm>
              <a:off x="6242858" y="123895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1" name="순서도: 대체 처리 70"/>
            <p:cNvSpPr/>
            <p:nvPr/>
          </p:nvSpPr>
          <p:spPr>
            <a:xfrm>
              <a:off x="7109626" y="12285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6824384" y="124016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6226209" y="1186864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5</a:t>
              </a:r>
            </a:p>
          </p:txBody>
        </p:sp>
        <p:sp>
          <p:nvSpPr>
            <p:cNvPr id="74" name="TextBox 73"/>
            <p:cNvSpPr txBox="1">
              <a:spLocks noChangeArrowheads="1"/>
            </p:cNvSpPr>
            <p:nvPr/>
          </p:nvSpPr>
          <p:spPr bwMode="auto">
            <a:xfrm>
              <a:off x="7102907" y="1182858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8</a:t>
              </a:r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7370443" y="1171793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9</a:t>
              </a:r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6808837" y="1179796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7</a:t>
              </a:r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5652419" y="1183050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3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CE86E344-A186-1F78-CB29-B2AFF93D3D2E}"/>
              </a:ext>
            </a:extLst>
          </p:cNvPr>
          <p:cNvGrpSpPr/>
          <p:nvPr/>
        </p:nvGrpSpPr>
        <p:grpSpPr>
          <a:xfrm>
            <a:off x="359532" y="1589509"/>
            <a:ext cx="340779" cy="399331"/>
            <a:chOff x="407001" y="1542947"/>
            <a:chExt cx="340779" cy="399331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A5EF815D-B92C-663A-BEEF-F6C2ABB687CD}"/>
                </a:ext>
              </a:extLst>
            </p:cNvPr>
            <p:cNvGrpSpPr/>
            <p:nvPr/>
          </p:nvGrpSpPr>
          <p:grpSpPr>
            <a:xfrm>
              <a:off x="407001" y="1585272"/>
              <a:ext cx="340779" cy="357006"/>
              <a:chOff x="407001" y="1585272"/>
              <a:chExt cx="340779" cy="357006"/>
            </a:xfrm>
          </p:grpSpPr>
          <p:pic>
            <p:nvPicPr>
              <p:cNvPr id="56" name="그림 55">
                <a:extLst>
                  <a:ext uri="{FF2B5EF4-FFF2-40B4-BE49-F238E27FC236}">
                    <a16:creationId xmlns:a16="http://schemas.microsoft.com/office/drawing/2014/main" id="{8CC4F886-BF99-1344-F442-0ED06B3C26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7001" y="1585272"/>
                <a:ext cx="340779" cy="357006"/>
              </a:xfrm>
              <a:prstGeom prst="rect">
                <a:avLst/>
              </a:prstGeom>
            </p:spPr>
          </p:pic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AC2FCAA9-E266-2B81-A839-247E171FDE2D}"/>
                  </a:ext>
                </a:extLst>
              </p:cNvPr>
              <p:cNvSpPr/>
              <p:nvPr/>
            </p:nvSpPr>
            <p:spPr>
              <a:xfrm>
                <a:off x="503548" y="1664804"/>
                <a:ext cx="180020" cy="216024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9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A4171A1-30CF-2B88-BFD5-3D0296EFB6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711" y="1542947"/>
              <a:ext cx="212704" cy="373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7DB765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9</a:t>
              </a: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1CEEF6F7-C9D4-5535-012A-ED88ED33472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40" t="44494" r="-1040" b="119"/>
          <a:stretch/>
        </p:blipFill>
        <p:spPr>
          <a:xfrm>
            <a:off x="676042" y="2210190"/>
            <a:ext cx="6200214" cy="287499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DEE4327-3D99-3897-9E20-E9C247185327}"/>
              </a:ext>
            </a:extLst>
          </p:cNvPr>
          <p:cNvSpPr/>
          <p:nvPr/>
        </p:nvSpPr>
        <p:spPr>
          <a:xfrm>
            <a:off x="1772339" y="2613470"/>
            <a:ext cx="3769499" cy="650540"/>
          </a:xfrm>
          <a:prstGeom prst="rect">
            <a:avLst/>
          </a:prstGeom>
          <a:solidFill>
            <a:srgbClr val="D3E49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1A1CDE0E-C937-9277-DA8D-FF24E97679DC}"/>
              </a:ext>
            </a:extLst>
          </p:cNvPr>
          <p:cNvSpPr/>
          <p:nvPr/>
        </p:nvSpPr>
        <p:spPr>
          <a:xfrm>
            <a:off x="1808909" y="3726834"/>
            <a:ext cx="3749579" cy="1070318"/>
          </a:xfrm>
          <a:prstGeom prst="rect">
            <a:avLst/>
          </a:prstGeom>
          <a:solidFill>
            <a:srgbClr val="D1EDF8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96" name="TextBox 8">
            <a:extLst>
              <a:ext uri="{FF2B5EF4-FFF2-40B4-BE49-F238E27FC236}">
                <a16:creationId xmlns:a16="http://schemas.microsoft.com/office/drawing/2014/main" id="{B6882CEB-A2E5-DF15-8680-8B6F21370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원</a:t>
            </a:r>
          </a:p>
        </p:txBody>
      </p:sp>
      <p:sp>
        <p:nvSpPr>
          <p:cNvPr id="97" name="TextBox 9">
            <a:extLst>
              <a:ext uri="{FF2B5EF4-FFF2-40B4-BE49-F238E27FC236}">
                <a16:creationId xmlns:a16="http://schemas.microsoft.com/office/drawing/2014/main" id="{8615AC96-A3BF-9ECC-93A7-30244892E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02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원을 알아볼까요</a:t>
            </a:r>
          </a:p>
        </p:txBody>
      </p:sp>
      <p:grpSp>
        <p:nvGrpSpPr>
          <p:cNvPr id="85" name="그룹 84"/>
          <p:cNvGrpSpPr/>
          <p:nvPr/>
        </p:nvGrpSpPr>
        <p:grpSpPr>
          <a:xfrm>
            <a:off x="2721972" y="5279701"/>
            <a:ext cx="1637116" cy="263186"/>
            <a:chOff x="319554" y="1245924"/>
            <a:chExt cx="2636592" cy="423864"/>
          </a:xfrm>
        </p:grpSpPr>
        <p:pic>
          <p:nvPicPr>
            <p:cNvPr id="98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9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8220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0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384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1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33D8B36E-9E98-72CD-6B85-E3E347893AEE}"/>
              </a:ext>
            </a:extLst>
          </p:cNvPr>
          <p:cNvSpPr txBox="1"/>
          <p:nvPr/>
        </p:nvSpPr>
        <p:spPr>
          <a:xfrm>
            <a:off x="1688621" y="2259933"/>
            <a:ext cx="39635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맞아</a:t>
            </a:r>
            <a:r>
              <a:rPr kumimoji="1" lang="en-US" altLang="ko-KR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! </a:t>
            </a:r>
            <a:r>
              <a:rPr kumimoji="1" lang="ko-KR" alt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그럼 바퀴의 중심에서 바퀴 위의 한 점까지의 길이가 반지름이겠다</a:t>
            </a:r>
            <a:r>
              <a:rPr kumimoji="1" lang="en-US" altLang="ko-KR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  <a:r>
              <a:rPr kumimoji="1" lang="ko-KR" alt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그런데 바퀴에서 지름은 어떻게 찾을 수 </a:t>
            </a:r>
            <a:r>
              <a:rPr kumimoji="1" lang="ko-KR" alt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있지</a:t>
            </a:r>
            <a:r>
              <a:rPr lang="en-US" altLang="ko-KR" sz="1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kumimoji="1" lang="en-US" altLang="ko-KR" sz="19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AB4B874-3C20-3DEC-3F64-5C5113D2A2F0}"/>
              </a:ext>
            </a:extLst>
          </p:cNvPr>
          <p:cNvSpPr txBox="1"/>
          <p:nvPr/>
        </p:nvSpPr>
        <p:spPr>
          <a:xfrm>
            <a:off x="1367644" y="3647687"/>
            <a:ext cx="463339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그건 내가 설명해 줄게</a:t>
            </a:r>
            <a:r>
              <a:rPr kumimoji="1" lang="en-US" altLang="ko-KR" sz="1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!</a:t>
            </a:r>
            <a:r>
              <a:rPr kumimoji="1" lang="en-US" altLang="ko-KR" sz="19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바퀴에서 </a:t>
            </a:r>
            <a:r>
              <a:rPr kumimoji="1" lang="ko-KR" alt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지름은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727200" y="4020171"/>
            <a:ext cx="3831288" cy="9694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 algn="just">
              <a:defRPr/>
            </a:pP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바퀴의 중심을 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지나면서 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바퀴 한쪽 끝에서 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한쪽 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끝을 연결한 </a:t>
            </a:r>
            <a:r>
              <a:rPr lang="ko-KR" altLang="en-US" sz="19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선분이야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8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234" y="4703458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909" y="4054331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타원 83"/>
          <p:cNvSpPr/>
          <p:nvPr/>
        </p:nvSpPr>
        <p:spPr>
          <a:xfrm>
            <a:off x="116415" y="50245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#1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73D94E8-EA6B-411D-8EAC-2972D3416F42}"/>
              </a:ext>
            </a:extLst>
          </p:cNvPr>
          <p:cNvSpPr txBox="1"/>
          <p:nvPr/>
        </p:nvSpPr>
        <p:spPr>
          <a:xfrm>
            <a:off x="5846749" y="4292095"/>
            <a:ext cx="684076" cy="42564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도연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24066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4" y="5342230"/>
            <a:ext cx="1412583" cy="39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(3-2-3)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suhi_p_0302_03_0002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5" y="71248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43"/>
          <p:cNvSpPr txBox="1"/>
          <p:nvPr/>
        </p:nvSpPr>
        <p:spPr>
          <a:xfrm>
            <a:off x="575556" y="1383740"/>
            <a:ext cx="63591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민우의 물음에 답해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0454B9F-818B-7DF4-C18C-9A9E2E2874AA}"/>
              </a:ext>
            </a:extLst>
          </p:cNvPr>
          <p:cNvGrpSpPr/>
          <p:nvPr/>
        </p:nvGrpSpPr>
        <p:grpSpPr>
          <a:xfrm>
            <a:off x="287524" y="1366535"/>
            <a:ext cx="340779" cy="399331"/>
            <a:chOff x="407001" y="1542947"/>
            <a:chExt cx="340779" cy="399331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B7158B17-A124-6712-5034-A09F36F999A9}"/>
                </a:ext>
              </a:extLst>
            </p:cNvPr>
            <p:cNvGrpSpPr/>
            <p:nvPr/>
          </p:nvGrpSpPr>
          <p:grpSpPr>
            <a:xfrm>
              <a:off x="407001" y="1585272"/>
              <a:ext cx="340779" cy="357006"/>
              <a:chOff x="407001" y="1585272"/>
              <a:chExt cx="340779" cy="357006"/>
            </a:xfrm>
          </p:grpSpPr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0FBDA444-8327-42A4-6569-C877074F58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7001" y="1585272"/>
                <a:ext cx="340779" cy="357006"/>
              </a:xfrm>
              <a:prstGeom prst="rect">
                <a:avLst/>
              </a:prstGeom>
            </p:spPr>
          </p:pic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EA124F0B-866F-559F-29D2-81EFD9EB41B8}"/>
                  </a:ext>
                </a:extLst>
              </p:cNvPr>
              <p:cNvSpPr/>
              <p:nvPr/>
            </p:nvSpPr>
            <p:spPr>
              <a:xfrm>
                <a:off x="503548" y="1664804"/>
                <a:ext cx="180020" cy="216024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9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5023B1D-5C95-F740-FCCA-D4684883A4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711" y="1542947"/>
              <a:ext cx="212704" cy="373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400" b="1" dirty="0">
                  <a:solidFill>
                    <a:srgbClr val="7DB765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39C9B643-B386-0CD9-E9E9-E402DCD6D5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144" y="1850468"/>
            <a:ext cx="6856268" cy="3359616"/>
          </a:xfrm>
          <a:prstGeom prst="rect">
            <a:avLst/>
          </a:prstGeom>
        </p:spPr>
      </p:pic>
      <p:sp>
        <p:nvSpPr>
          <p:cNvPr id="36" name="타원 35"/>
          <p:cNvSpPr/>
          <p:nvPr/>
        </p:nvSpPr>
        <p:spPr>
          <a:xfrm>
            <a:off x="47450" y="51636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6A08B1-C8EF-81BE-A8F6-B49F345DEFA3}"/>
              </a:ext>
            </a:extLst>
          </p:cNvPr>
          <p:cNvSpPr/>
          <p:nvPr/>
        </p:nvSpPr>
        <p:spPr>
          <a:xfrm>
            <a:off x="1079612" y="2204864"/>
            <a:ext cx="5534542" cy="133214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A73823C-6833-CFE4-E585-9B35A7B601E4}"/>
              </a:ext>
            </a:extLst>
          </p:cNvPr>
          <p:cNvSpPr/>
          <p:nvPr/>
        </p:nvSpPr>
        <p:spPr>
          <a:xfrm>
            <a:off x="988921" y="2202717"/>
            <a:ext cx="5534542" cy="173542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D959478-8A6C-B2B9-6BA2-B9CA98CB5770}"/>
              </a:ext>
            </a:extLst>
          </p:cNvPr>
          <p:cNvSpPr/>
          <p:nvPr/>
        </p:nvSpPr>
        <p:spPr>
          <a:xfrm>
            <a:off x="1260586" y="4346802"/>
            <a:ext cx="5534542" cy="39817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solidFill>
                <a:schemeClr val="tx1"/>
              </a:solidFill>
            </a:endParaRPr>
          </a:p>
        </p:txBody>
      </p:sp>
      <p:sp>
        <p:nvSpPr>
          <p:cNvPr id="38" name="TextBox 43">
            <a:extLst>
              <a:ext uri="{FF2B5EF4-FFF2-40B4-BE49-F238E27FC236}">
                <a16:creationId xmlns:a16="http://schemas.microsoft.com/office/drawing/2014/main" id="{7DE8A06C-9F43-50BC-3CE0-E7F3FB47CC35}"/>
              </a:ext>
            </a:extLst>
          </p:cNvPr>
          <p:cNvSpPr txBox="1"/>
          <p:nvPr/>
        </p:nvSpPr>
        <p:spPr>
          <a:xfrm>
            <a:off x="980925" y="2210392"/>
            <a:ext cx="559396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우리집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시계가 원 모양이야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시계의 중심에서 시계 위의 한 점까지의 길이가 반지름이야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그럼 시계에서 지름은 어떻게 찾을 수 있을까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FC9E7E4-2AD0-8452-E750-4C756677E83F}"/>
              </a:ext>
            </a:extLst>
          </p:cNvPr>
          <p:cNvSpPr/>
          <p:nvPr/>
        </p:nvSpPr>
        <p:spPr>
          <a:xfrm>
            <a:off x="2917518" y="3837992"/>
            <a:ext cx="3778718" cy="106717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2929E0C-D4B6-0138-5E46-F38C9EAB037C}"/>
              </a:ext>
            </a:extLst>
          </p:cNvPr>
          <p:cNvSpPr/>
          <p:nvPr/>
        </p:nvSpPr>
        <p:spPr>
          <a:xfrm>
            <a:off x="980925" y="3896936"/>
            <a:ext cx="3588022" cy="384721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solidFill>
                <a:schemeClr val="tx1"/>
              </a:solidFill>
            </a:endParaRPr>
          </a:p>
        </p:txBody>
      </p:sp>
      <p:sp>
        <p:nvSpPr>
          <p:cNvPr id="45" name="TextBox 43">
            <a:extLst>
              <a:ext uri="{FF2B5EF4-FFF2-40B4-BE49-F238E27FC236}">
                <a16:creationId xmlns:a16="http://schemas.microsoft.com/office/drawing/2014/main" id="{6AF3AEED-3D49-F6C7-685E-BEE38B859FCE}"/>
              </a:ext>
            </a:extLst>
          </p:cNvPr>
          <p:cNvSpPr txBox="1"/>
          <p:nvPr/>
        </p:nvSpPr>
        <p:spPr>
          <a:xfrm>
            <a:off x="958131" y="3867464"/>
            <a:ext cx="559396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시계에서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지름은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8">
            <a:extLst>
              <a:ext uri="{FF2B5EF4-FFF2-40B4-BE49-F238E27FC236}">
                <a16:creationId xmlns:a16="http://schemas.microsoft.com/office/drawing/2014/main" id="{5928AC76-B5BC-548F-C361-B4131A4741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50" name="TextBox 9">
            <a:extLst>
              <a:ext uri="{FF2B5EF4-FFF2-40B4-BE49-F238E27FC236}">
                <a16:creationId xmlns:a16="http://schemas.microsoft.com/office/drawing/2014/main" id="{266CC7B6-AC13-7904-5271-1680E4D69F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알아볼까요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19E8A9-9932-4664-BE0E-D4C6450E5323}"/>
              </a:ext>
            </a:extLst>
          </p:cNvPr>
          <p:cNvSpPr txBox="1"/>
          <p:nvPr/>
        </p:nvSpPr>
        <p:spPr>
          <a:xfrm>
            <a:off x="357150" y="3894426"/>
            <a:ext cx="684076" cy="42564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</a:t>
            </a:r>
            <a:endParaRPr lang="ko-KR" altLang="en-US" sz="19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73D94E8-EA6B-411D-8EAC-2972D3416F42}"/>
              </a:ext>
            </a:extLst>
          </p:cNvPr>
          <p:cNvSpPr txBox="1"/>
          <p:nvPr/>
        </p:nvSpPr>
        <p:spPr>
          <a:xfrm>
            <a:off x="334333" y="2246835"/>
            <a:ext cx="684076" cy="42564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민우</a:t>
            </a:r>
            <a:endParaRPr lang="ko-KR" altLang="en-US" sz="1900" dirty="0"/>
          </a:p>
        </p:txBody>
      </p:sp>
      <p:sp>
        <p:nvSpPr>
          <p:cNvPr id="40" name="직사각형 39"/>
          <p:cNvSpPr/>
          <p:nvPr/>
        </p:nvSpPr>
        <p:spPr>
          <a:xfrm>
            <a:off x="2751594" y="3921995"/>
            <a:ext cx="3831288" cy="677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 algn="just">
              <a:defRPr/>
            </a:pP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중심을 지나도록 시계의 끝과 끝을 연결한 </a:t>
            </a:r>
            <a:r>
              <a:rPr lang="ko-KR" altLang="en-US" sz="19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선분이야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336" y="4408535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303" y="3956155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91021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3-2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	</a:t>
            </a: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suhi_p_0302_03_0002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4244" y="1606332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도연이가 친구에게 보낼 답장을 써 보세요</a:t>
            </a:r>
            <a:r>
              <a:rPr kumimoji="1" lang="en-US" altLang="ko-KR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endParaRPr kumimoji="1" lang="ko-KR" altLang="en-US" sz="1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60606" y="1041721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원을 알아볼까요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44~47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3688474" y="1152537"/>
            <a:ext cx="3251700" cy="362269"/>
            <a:chOff x="4372844" y="1171793"/>
            <a:chExt cx="3251700" cy="362269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6513989" y="1183030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6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5955861" y="1238095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5942658" y="1186864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4</a:t>
              </a: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5662238" y="1238095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62" name="순서도: 대체 처리 61"/>
            <p:cNvSpPr/>
            <p:nvPr/>
          </p:nvSpPr>
          <p:spPr>
            <a:xfrm>
              <a:off x="5099240" y="1238095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2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7383287" y="1234923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5087638" y="1187813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1</a:t>
              </a:r>
            </a:p>
          </p:txBody>
        </p:sp>
        <p:sp>
          <p:nvSpPr>
            <p:cNvPr id="67" name="순서도: 대체 처리 66"/>
            <p:cNvSpPr/>
            <p:nvPr/>
          </p:nvSpPr>
          <p:spPr>
            <a:xfrm>
              <a:off x="4382455" y="1232093"/>
              <a:ext cx="679119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4372844" y="1179797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100" b="1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개념 정리</a:t>
              </a:r>
              <a:endParaRPr kumimoji="1" lang="en-US" altLang="ko-KR" sz="11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70" name="순서도: 대체 처리 69"/>
            <p:cNvSpPr/>
            <p:nvPr/>
          </p:nvSpPr>
          <p:spPr>
            <a:xfrm>
              <a:off x="6242858" y="123895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1" name="순서도: 대체 처리 70"/>
            <p:cNvSpPr/>
            <p:nvPr/>
          </p:nvSpPr>
          <p:spPr>
            <a:xfrm>
              <a:off x="7109626" y="12285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6824384" y="124016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6226209" y="1186864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5</a:t>
              </a:r>
            </a:p>
          </p:txBody>
        </p:sp>
        <p:sp>
          <p:nvSpPr>
            <p:cNvPr id="74" name="TextBox 73"/>
            <p:cNvSpPr txBox="1">
              <a:spLocks noChangeArrowheads="1"/>
            </p:cNvSpPr>
            <p:nvPr/>
          </p:nvSpPr>
          <p:spPr bwMode="auto">
            <a:xfrm>
              <a:off x="7102907" y="1182858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8</a:t>
              </a:r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7370443" y="1171793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9</a:t>
              </a:r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6808837" y="1179796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7</a:t>
              </a:r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5652419" y="1183050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3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CE86E344-A186-1F78-CB29-B2AFF93D3D2E}"/>
              </a:ext>
            </a:extLst>
          </p:cNvPr>
          <p:cNvGrpSpPr/>
          <p:nvPr/>
        </p:nvGrpSpPr>
        <p:grpSpPr>
          <a:xfrm>
            <a:off x="359532" y="1589509"/>
            <a:ext cx="340779" cy="399331"/>
            <a:chOff x="407001" y="1542947"/>
            <a:chExt cx="340779" cy="399331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A5EF815D-B92C-663A-BEEF-F6C2ABB687CD}"/>
                </a:ext>
              </a:extLst>
            </p:cNvPr>
            <p:cNvGrpSpPr/>
            <p:nvPr/>
          </p:nvGrpSpPr>
          <p:grpSpPr>
            <a:xfrm>
              <a:off x="407001" y="1585272"/>
              <a:ext cx="340779" cy="357006"/>
              <a:chOff x="407001" y="1585272"/>
              <a:chExt cx="340779" cy="357006"/>
            </a:xfrm>
          </p:grpSpPr>
          <p:pic>
            <p:nvPicPr>
              <p:cNvPr id="56" name="그림 55">
                <a:extLst>
                  <a:ext uri="{FF2B5EF4-FFF2-40B4-BE49-F238E27FC236}">
                    <a16:creationId xmlns:a16="http://schemas.microsoft.com/office/drawing/2014/main" id="{8CC4F886-BF99-1344-F442-0ED06B3C26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7001" y="1585272"/>
                <a:ext cx="340779" cy="357006"/>
              </a:xfrm>
              <a:prstGeom prst="rect">
                <a:avLst/>
              </a:prstGeom>
            </p:spPr>
          </p:pic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AC2FCAA9-E266-2B81-A839-247E171FDE2D}"/>
                  </a:ext>
                </a:extLst>
              </p:cNvPr>
              <p:cNvSpPr/>
              <p:nvPr/>
            </p:nvSpPr>
            <p:spPr>
              <a:xfrm>
                <a:off x="503548" y="1664804"/>
                <a:ext cx="180020" cy="216024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9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A4171A1-30CF-2B88-BFD5-3D0296EFB6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711" y="1542947"/>
              <a:ext cx="212704" cy="373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7DB765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9</a:t>
              </a: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1CEEF6F7-C9D4-5535-012A-ED88ED33472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40" t="44494" r="-1040" b="119"/>
          <a:stretch/>
        </p:blipFill>
        <p:spPr>
          <a:xfrm>
            <a:off x="676042" y="2210190"/>
            <a:ext cx="6200214" cy="287499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DEE4327-3D99-3897-9E20-E9C247185327}"/>
              </a:ext>
            </a:extLst>
          </p:cNvPr>
          <p:cNvSpPr/>
          <p:nvPr/>
        </p:nvSpPr>
        <p:spPr>
          <a:xfrm>
            <a:off x="1772339" y="2613470"/>
            <a:ext cx="3769499" cy="650540"/>
          </a:xfrm>
          <a:prstGeom prst="rect">
            <a:avLst/>
          </a:prstGeom>
          <a:solidFill>
            <a:srgbClr val="D3E49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1A1CDE0E-C937-9277-DA8D-FF24E97679DC}"/>
              </a:ext>
            </a:extLst>
          </p:cNvPr>
          <p:cNvSpPr/>
          <p:nvPr/>
        </p:nvSpPr>
        <p:spPr>
          <a:xfrm>
            <a:off x="1808909" y="3726834"/>
            <a:ext cx="3749579" cy="1070318"/>
          </a:xfrm>
          <a:prstGeom prst="rect">
            <a:avLst/>
          </a:prstGeom>
          <a:solidFill>
            <a:srgbClr val="D1EDF8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96" name="TextBox 8">
            <a:extLst>
              <a:ext uri="{FF2B5EF4-FFF2-40B4-BE49-F238E27FC236}">
                <a16:creationId xmlns:a16="http://schemas.microsoft.com/office/drawing/2014/main" id="{B6882CEB-A2E5-DF15-8680-8B6F21370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원</a:t>
            </a:r>
          </a:p>
        </p:txBody>
      </p:sp>
      <p:sp>
        <p:nvSpPr>
          <p:cNvPr id="97" name="TextBox 9">
            <a:extLst>
              <a:ext uri="{FF2B5EF4-FFF2-40B4-BE49-F238E27FC236}">
                <a16:creationId xmlns:a16="http://schemas.microsoft.com/office/drawing/2014/main" id="{8615AC96-A3BF-9ECC-93A7-30244892E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02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원을 알아볼까요</a:t>
            </a:r>
          </a:p>
        </p:txBody>
      </p:sp>
      <p:grpSp>
        <p:nvGrpSpPr>
          <p:cNvPr id="85" name="그룹 84"/>
          <p:cNvGrpSpPr/>
          <p:nvPr/>
        </p:nvGrpSpPr>
        <p:grpSpPr>
          <a:xfrm>
            <a:off x="2721972" y="5279701"/>
            <a:ext cx="1637116" cy="263186"/>
            <a:chOff x="319554" y="1245924"/>
            <a:chExt cx="2636592" cy="423864"/>
          </a:xfrm>
        </p:grpSpPr>
        <p:pic>
          <p:nvPicPr>
            <p:cNvPr id="98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9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8220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0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384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1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33D8B36E-9E98-72CD-6B85-E3E347893AEE}"/>
              </a:ext>
            </a:extLst>
          </p:cNvPr>
          <p:cNvSpPr txBox="1"/>
          <p:nvPr/>
        </p:nvSpPr>
        <p:spPr>
          <a:xfrm>
            <a:off x="1688621" y="2259933"/>
            <a:ext cx="39635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맞아</a:t>
            </a:r>
            <a:r>
              <a:rPr kumimoji="1" lang="en-US" altLang="ko-KR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! </a:t>
            </a:r>
            <a:r>
              <a:rPr kumimoji="1" lang="ko-KR" alt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그럼 바퀴의 중심에서 바퀴 위의 한 점까지의 길이가 반지름이겠다</a:t>
            </a:r>
            <a:r>
              <a:rPr kumimoji="1" lang="en-US" altLang="ko-KR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  <a:r>
              <a:rPr kumimoji="1" lang="ko-KR" alt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그런데 바퀴에서 지름은 어떻게 찾을 수 </a:t>
            </a:r>
            <a:r>
              <a:rPr kumimoji="1" lang="ko-KR" alt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있지</a:t>
            </a:r>
            <a:r>
              <a:rPr lang="en-US" altLang="ko-KR" sz="1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kumimoji="1" lang="en-US" altLang="ko-KR" sz="19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AB4B874-3C20-3DEC-3F64-5C5113D2A2F0}"/>
              </a:ext>
            </a:extLst>
          </p:cNvPr>
          <p:cNvSpPr txBox="1"/>
          <p:nvPr/>
        </p:nvSpPr>
        <p:spPr>
          <a:xfrm>
            <a:off x="1367644" y="3647687"/>
            <a:ext cx="463339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그건 내가 설명해 줄게</a:t>
            </a:r>
            <a:r>
              <a:rPr kumimoji="1" lang="en-US" altLang="ko-KR" sz="1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!</a:t>
            </a:r>
            <a:r>
              <a:rPr kumimoji="1" lang="en-US" altLang="ko-KR" sz="19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바퀴에서 </a:t>
            </a:r>
            <a:r>
              <a:rPr kumimoji="1" lang="ko-KR" alt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지름은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727200" y="4020171"/>
            <a:ext cx="3831288" cy="9694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 algn="just">
              <a:defRPr/>
            </a:pP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바퀴의 중심을 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지나면서 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바퀴 한쪽 끝에서 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한쪽 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끝을 연결한 </a:t>
            </a:r>
            <a:r>
              <a:rPr lang="ko-KR" altLang="en-US" sz="19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선분이야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8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234" y="4703458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909" y="4054331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1A690342-6B4C-671C-9B4E-DF7036633C6B}"/>
              </a:ext>
            </a:extLst>
          </p:cNvPr>
          <p:cNvGrpSpPr/>
          <p:nvPr/>
        </p:nvGrpSpPr>
        <p:grpSpPr>
          <a:xfrm>
            <a:off x="207825" y="3285856"/>
            <a:ext cx="6667165" cy="1876419"/>
            <a:chOff x="207825" y="3829702"/>
            <a:chExt cx="6667165" cy="1404156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1F3637BB-D910-029A-F367-A9C0FE4CFBC6}"/>
                </a:ext>
              </a:extLst>
            </p:cNvPr>
            <p:cNvSpPr/>
            <p:nvPr/>
          </p:nvSpPr>
          <p:spPr>
            <a:xfrm>
              <a:off x="207825" y="3973718"/>
              <a:ext cx="6667165" cy="107209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8" name="모서리가 둥근 직사각형 29">
              <a:extLst>
                <a:ext uri="{FF2B5EF4-FFF2-40B4-BE49-F238E27FC236}">
                  <a16:creationId xmlns:a16="http://schemas.microsoft.com/office/drawing/2014/main" id="{EFD14486-5240-58CA-BF12-327185B2D2FD}"/>
                </a:ext>
              </a:extLst>
            </p:cNvPr>
            <p:cNvSpPr/>
            <p:nvPr/>
          </p:nvSpPr>
          <p:spPr>
            <a:xfrm>
              <a:off x="353387" y="3829702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89" name="직각 삼각형 88">
              <a:extLst>
                <a:ext uri="{FF2B5EF4-FFF2-40B4-BE49-F238E27FC236}">
                  <a16:creationId xmlns:a16="http://schemas.microsoft.com/office/drawing/2014/main" id="{ED429955-3D0A-F7B0-027B-5E6524E92A38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A44DE1FD-2644-1546-437E-5D6EA136B0D4}"/>
                </a:ext>
              </a:extLst>
            </p:cNvPr>
            <p:cNvSpPr txBox="1"/>
            <p:nvPr/>
          </p:nvSpPr>
          <p:spPr>
            <a:xfrm>
              <a:off x="360954" y="4421782"/>
              <a:ext cx="6344612" cy="253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+mn-ea"/>
                  <a:ea typeface="+mn-ea"/>
                </a:rPr>
                <a:t>원의 지름은 원의 중심을 </a:t>
              </a:r>
              <a:r>
                <a:rPr lang="ko-KR" altLang="en-US" sz="1600" dirty="0" smtClean="0">
                  <a:latin typeface="+mn-ea"/>
                  <a:ea typeface="+mn-ea"/>
                </a:rPr>
                <a:t>지나는 </a:t>
              </a:r>
              <a:r>
                <a:rPr lang="ko-KR" altLang="en-US" sz="1600" dirty="0">
                  <a:latin typeface="+mn-ea"/>
                  <a:ea typeface="+mn-ea"/>
                </a:rPr>
                <a:t>원 위의 두 점을 이은 선분입니다</a:t>
              </a:r>
              <a:r>
                <a:rPr lang="en-US" altLang="ko-KR" sz="1600" dirty="0">
                  <a:latin typeface="+mn-ea"/>
                  <a:ea typeface="+mn-ea"/>
                </a:rPr>
                <a:t>.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1623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약물은 처음에는 안 보이다가 정답 확인 클릭할 때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그리기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경로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b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\lesson03\ops\ms_lesson03\ms_32_3_01_02_01.html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파란색 선으로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첫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진입화면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참고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suhi_p_0302_03_0002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4986" y="1628800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본을 뜨지 않고 </a:t>
            </a:r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연필만을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이용하여 원을 그려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sp>
        <p:nvSpPr>
          <p:cNvPr id="75" name="타원 74"/>
          <p:cNvSpPr/>
          <p:nvPr/>
        </p:nvSpPr>
        <p:spPr>
          <a:xfrm>
            <a:off x="179512" y="513223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9" name="Group 1072">
            <a:extLst>
              <a:ext uri="{FF2B5EF4-FFF2-40B4-BE49-F238E27FC236}">
                <a16:creationId xmlns:a16="http://schemas.microsoft.com/office/drawing/2014/main" id="{9A0F9483-E315-4C9D-B630-620076542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664128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base_01.svg / answer_01.svg (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파란색 선 색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#00a0ff)</a:t>
                      </a:r>
                    </a:p>
                    <a:p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3-2 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\lesson03\ops\ms_lesson03\images\ms_32_3_01_02_01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1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1560606" y="1041721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원을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3688474" y="1160541"/>
            <a:ext cx="3257194" cy="347224"/>
            <a:chOff x="4372844" y="1179797"/>
            <a:chExt cx="3257194" cy="347224"/>
          </a:xfrm>
        </p:grpSpPr>
        <p:sp>
          <p:nvSpPr>
            <p:cNvPr id="45" name="순서도: 대체 처리 44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6513989" y="1183030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6241765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6229434" y="118308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55" name="순서도: 대체 처리 5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7" name="순서도: 대체 처리 5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>
              <a:spLocks noChangeArrowheads="1"/>
            </p:cNvSpPr>
            <p:nvPr/>
          </p:nvSpPr>
          <p:spPr bwMode="auto">
            <a:xfrm>
              <a:off x="5075917" y="1180772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62" name="순서도: 대체 처리 61"/>
            <p:cNvSpPr/>
            <p:nvPr/>
          </p:nvSpPr>
          <p:spPr>
            <a:xfrm>
              <a:off x="4382455" y="1232093"/>
              <a:ext cx="679119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>
              <a:spLocks noChangeArrowheads="1"/>
            </p:cNvSpPr>
            <p:nvPr/>
          </p:nvSpPr>
          <p:spPr bwMode="auto">
            <a:xfrm>
              <a:off x="4372844" y="1179797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순서도: 대체 처리 63"/>
            <p:cNvSpPr/>
            <p:nvPr/>
          </p:nvSpPr>
          <p:spPr>
            <a:xfrm>
              <a:off x="6817883" y="123132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7109626" y="12285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순서도: 대체 처리 65"/>
            <p:cNvSpPr/>
            <p:nvPr/>
          </p:nvSpPr>
          <p:spPr>
            <a:xfrm>
              <a:off x="7387372" y="122814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6803837" y="1182858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7102907" y="1182858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7378488" y="1185728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3325" y="2459981"/>
            <a:ext cx="2832261" cy="2528233"/>
          </a:xfrm>
          <a:prstGeom prst="rect">
            <a:avLst/>
          </a:prstGeom>
        </p:spPr>
      </p:pic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476" y="2679925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타원 71"/>
          <p:cNvSpPr/>
          <p:nvPr/>
        </p:nvSpPr>
        <p:spPr>
          <a:xfrm>
            <a:off x="1841803" y="2661287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5151439" y="2064956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4759404" y="5118396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5828941" y="5126689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8">
            <a:extLst>
              <a:ext uri="{FF2B5EF4-FFF2-40B4-BE49-F238E27FC236}">
                <a16:creationId xmlns:a16="http://schemas.microsoft.com/office/drawing/2014/main" id="{42B03B3F-040B-9F06-C47F-1171F7E6F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77" name="TextBox 9">
            <a:extLst>
              <a:ext uri="{FF2B5EF4-FFF2-40B4-BE49-F238E27FC236}">
                <a16:creationId xmlns:a16="http://schemas.microsoft.com/office/drawing/2014/main" id="{0838A093-71AA-DD87-3D88-955D2BD59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알아볼까요</a:t>
            </a:r>
          </a:p>
        </p:txBody>
      </p:sp>
      <p:pic>
        <p:nvPicPr>
          <p:cNvPr id="7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746" y="2049454"/>
            <a:ext cx="1471236" cy="1148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55149" y="5065999"/>
            <a:ext cx="1730516" cy="120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980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4" y="5342230"/>
            <a:ext cx="1412583" cy="39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439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(3-2-3)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추가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약물은 처음에는 안 보이다가 정답 확인 클릭할 때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그리기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경로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b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\lesson03\ops\ms_lesson03\ms_32_3_01_02_01.html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파란색 선으로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첫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진입화면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suhi_p_0302_03_0002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44485" y="51900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5" y="71248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Box 78"/>
          <p:cNvSpPr txBox="1"/>
          <p:nvPr/>
        </p:nvSpPr>
        <p:spPr>
          <a:xfrm>
            <a:off x="604986" y="1340768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본을 뜨지 않고 원을 그려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362320"/>
            <a:ext cx="348893" cy="357006"/>
          </a:xfrm>
          <a:prstGeom prst="rect">
            <a:avLst/>
          </a:prstGeom>
        </p:spPr>
      </p:pic>
      <p:graphicFrame>
        <p:nvGraphicFramePr>
          <p:cNvPr id="82" name="Group 1072">
            <a:extLst>
              <a:ext uri="{FF2B5EF4-FFF2-40B4-BE49-F238E27FC236}">
                <a16:creationId xmlns:a16="http://schemas.microsoft.com/office/drawing/2014/main" id="{9A0F9483-E315-4C9D-B630-620076542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163300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pop01_base_01.svg  /  pop01_answer_01.svg 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파란색 선 색 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#00a0ff)</a:t>
                      </a:r>
                    </a:p>
                    <a:p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3-2 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\lesson03\ops\ms_lesson03\images\ms_32_3_01_02_01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01215" y="2121533"/>
            <a:ext cx="3241980" cy="2962415"/>
          </a:xfrm>
          <a:prstGeom prst="rect">
            <a:avLst/>
          </a:prstGeom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853" y="2230319"/>
            <a:ext cx="446685" cy="3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타원 30"/>
          <p:cNvSpPr/>
          <p:nvPr/>
        </p:nvSpPr>
        <p:spPr>
          <a:xfrm>
            <a:off x="1613524" y="21899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052765" y="19963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8">
            <a:extLst>
              <a:ext uri="{FF2B5EF4-FFF2-40B4-BE49-F238E27FC236}">
                <a16:creationId xmlns:a16="http://schemas.microsoft.com/office/drawing/2014/main" id="{0C3BC8E6-AABC-C1BA-9885-C26ADAE67D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24" name="TextBox 9">
            <a:extLst>
              <a:ext uri="{FF2B5EF4-FFF2-40B4-BE49-F238E27FC236}">
                <a16:creationId xmlns:a16="http://schemas.microsoft.com/office/drawing/2014/main" id="{5C576ADD-148C-A74C-D671-FA3CF32E2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알아볼까요</a:t>
            </a:r>
          </a:p>
        </p:txBody>
      </p:sp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691" y="1752783"/>
            <a:ext cx="1471236" cy="1148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77804" y="5263354"/>
            <a:ext cx="1730516" cy="120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651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suhi_p_0302_03_0002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4986" y="1628800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본을 뜨지 않고 </a:t>
            </a:r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연필만을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이용하여 원을 그려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pic>
        <p:nvPicPr>
          <p:cNvPr id="11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1560606" y="1041721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원을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3688474" y="1160541"/>
            <a:ext cx="3257194" cy="347224"/>
            <a:chOff x="4372844" y="1179797"/>
            <a:chExt cx="3257194" cy="347224"/>
          </a:xfrm>
        </p:grpSpPr>
        <p:sp>
          <p:nvSpPr>
            <p:cNvPr id="45" name="순서도: 대체 처리 44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6513989" y="1183030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6241765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6229434" y="118308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55" name="순서도: 대체 처리 5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7" name="순서도: 대체 처리 5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>
              <a:spLocks noChangeArrowheads="1"/>
            </p:cNvSpPr>
            <p:nvPr/>
          </p:nvSpPr>
          <p:spPr bwMode="auto">
            <a:xfrm>
              <a:off x="5075917" y="1180772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62" name="순서도: 대체 처리 61"/>
            <p:cNvSpPr/>
            <p:nvPr/>
          </p:nvSpPr>
          <p:spPr>
            <a:xfrm>
              <a:off x="4382455" y="1232093"/>
              <a:ext cx="679119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>
              <a:spLocks noChangeArrowheads="1"/>
            </p:cNvSpPr>
            <p:nvPr/>
          </p:nvSpPr>
          <p:spPr bwMode="auto">
            <a:xfrm>
              <a:off x="4372844" y="1179797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순서도: 대체 처리 63"/>
            <p:cNvSpPr/>
            <p:nvPr/>
          </p:nvSpPr>
          <p:spPr>
            <a:xfrm>
              <a:off x="6817883" y="123132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7109626" y="12285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순서도: 대체 처리 65"/>
            <p:cNvSpPr/>
            <p:nvPr/>
          </p:nvSpPr>
          <p:spPr>
            <a:xfrm>
              <a:off x="7387372" y="122814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6803837" y="1182858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7102907" y="1182858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7378488" y="1185728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3325" y="2459981"/>
            <a:ext cx="2832261" cy="2528233"/>
          </a:xfrm>
          <a:prstGeom prst="rect">
            <a:avLst/>
          </a:prstGeom>
        </p:spPr>
      </p:pic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476" y="2679925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8" name="그룹 77"/>
          <p:cNvGrpSpPr/>
          <p:nvPr/>
        </p:nvGrpSpPr>
        <p:grpSpPr>
          <a:xfrm>
            <a:off x="207825" y="3789040"/>
            <a:ext cx="6667165" cy="1404156"/>
            <a:chOff x="207825" y="3829702"/>
            <a:chExt cx="6667165" cy="1404156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3973718"/>
              <a:ext cx="6667165" cy="107209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0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3829702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81" name="직각 삼각형 80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67544" y="4369762"/>
              <a:ext cx="61206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+mn-ea"/>
                  <a:ea typeface="+mn-ea"/>
                </a:rPr>
                <a:t>본을 뜨지 않고 원을 그립니다</a:t>
              </a:r>
              <a:r>
                <a:rPr lang="en-US" altLang="ko-KR" sz="1600" dirty="0">
                  <a:latin typeface="+mn-ea"/>
                  <a:ea typeface="+mn-ea"/>
                </a:rPr>
                <a:t>.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</p:grpSp>
      <p:sp>
        <p:nvSpPr>
          <p:cNvPr id="72" name="TextBox 8">
            <a:extLst>
              <a:ext uri="{FF2B5EF4-FFF2-40B4-BE49-F238E27FC236}">
                <a16:creationId xmlns:a16="http://schemas.microsoft.com/office/drawing/2014/main" id="{0BE9C9B9-A334-07A3-23DD-F44DFDADAF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73" name="TextBox 9">
            <a:extLst>
              <a:ext uri="{FF2B5EF4-FFF2-40B4-BE49-F238E27FC236}">
                <a16:creationId xmlns:a16="http://schemas.microsoft.com/office/drawing/2014/main" id="{852D00A6-E5F9-AC5A-9D9C-03D56252C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알아볼까요</a:t>
            </a:r>
          </a:p>
        </p:txBody>
      </p:sp>
      <p:pic>
        <p:nvPicPr>
          <p:cNvPr id="75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746" y="2049454"/>
            <a:ext cx="1471236" cy="1148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8996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00" y="2257271"/>
            <a:ext cx="3338784" cy="2886764"/>
          </a:xfrm>
          <a:prstGeom prst="rect">
            <a:avLst/>
          </a:prstGeom>
        </p:spPr>
      </p:pic>
      <p:sp>
        <p:nvSpPr>
          <p:cNvPr id="92" name="순서도: 대체 처리 91"/>
          <p:cNvSpPr/>
          <p:nvPr/>
        </p:nvSpPr>
        <p:spPr>
          <a:xfrm>
            <a:off x="4687840" y="1212410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추가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약물은 처음에는 안 보이다가 정답 확인 클릭할 때 함께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그리기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경로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b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\lesson03\ops\ms_lesson03\ms_32_3_01_03_01.html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파란색 선으로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첫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진입화면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참고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약물추가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suhi_p_0302_03_0002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04986" y="1639974"/>
            <a:ext cx="630727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자를 이용하여 원의 중심에서부터 같은 거리에 점을 찍어 원을 그려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sp>
        <p:nvSpPr>
          <p:cNvPr id="79" name="타원 78"/>
          <p:cNvSpPr/>
          <p:nvPr/>
        </p:nvSpPr>
        <p:spPr>
          <a:xfrm>
            <a:off x="4731146" y="5138916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829619" y="5148775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140719" y="5118396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60606" y="1041721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원을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3688474" y="1153810"/>
            <a:ext cx="3257194" cy="350079"/>
            <a:chOff x="4372844" y="1173066"/>
            <a:chExt cx="3257194" cy="350079"/>
          </a:xfrm>
        </p:grpSpPr>
        <p:sp>
          <p:nvSpPr>
            <p:cNvPr id="48" name="순서도: 대체 처리 47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6513989" y="1183030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6241765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6229434" y="118308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5070154" y="1176896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67" name="순서도: 대체 처리 66"/>
            <p:cNvSpPr/>
            <p:nvPr/>
          </p:nvSpPr>
          <p:spPr>
            <a:xfrm>
              <a:off x="4382455" y="1232093"/>
              <a:ext cx="679119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4372844" y="1179797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6817883" y="123132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순서도: 대체 처리 73"/>
            <p:cNvSpPr/>
            <p:nvPr/>
          </p:nvSpPr>
          <p:spPr>
            <a:xfrm>
              <a:off x="7109626" y="12285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7387372" y="122814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6803837" y="1182858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7102907" y="1182858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7378488" y="1185728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5353265" y="1173066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pic>
        <p:nvPicPr>
          <p:cNvPr id="9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237" y="2430524"/>
            <a:ext cx="446685" cy="3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타원 97"/>
          <p:cNvSpPr/>
          <p:nvPr/>
        </p:nvSpPr>
        <p:spPr>
          <a:xfrm>
            <a:off x="5031559" y="21715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1624990" y="2384719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0" name="그룹 99"/>
          <p:cNvGrpSpPr/>
          <p:nvPr/>
        </p:nvGrpSpPr>
        <p:grpSpPr>
          <a:xfrm>
            <a:off x="3007580" y="1978528"/>
            <a:ext cx="966258" cy="285630"/>
            <a:chOff x="3952363" y="1253627"/>
            <a:chExt cx="956208" cy="313457"/>
          </a:xfrm>
        </p:grpSpPr>
        <p:pic>
          <p:nvPicPr>
            <p:cNvPr id="101" name="Picture 3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2" name="TextBox 104"/>
            <p:cNvSpPr txBox="1"/>
            <p:nvPr/>
          </p:nvSpPr>
          <p:spPr>
            <a:xfrm>
              <a:off x="4153941" y="1268760"/>
              <a:ext cx="7546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103" name="타원 102"/>
          <p:cNvSpPr/>
          <p:nvPr/>
        </p:nvSpPr>
        <p:spPr>
          <a:xfrm>
            <a:off x="3957627" y="1987159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8">
            <a:extLst>
              <a:ext uri="{FF2B5EF4-FFF2-40B4-BE49-F238E27FC236}">
                <a16:creationId xmlns:a16="http://schemas.microsoft.com/office/drawing/2014/main" id="{15D65CF3-6334-DFD3-F87D-E15A7589C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63" name="TextBox 9">
            <a:extLst>
              <a:ext uri="{FF2B5EF4-FFF2-40B4-BE49-F238E27FC236}">
                <a16:creationId xmlns:a16="http://schemas.microsoft.com/office/drawing/2014/main" id="{CC399ABD-208B-234D-C780-0403AECED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알아볼까요</a:t>
            </a:r>
          </a:p>
        </p:txBody>
      </p:sp>
      <p:pic>
        <p:nvPicPr>
          <p:cNvPr id="64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746" y="2049454"/>
            <a:ext cx="1471236" cy="1148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007580" y="4041068"/>
            <a:ext cx="920371" cy="25202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smtClean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841022" y="4016387"/>
            <a:ext cx="129893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원의 중심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1" name="Group 1072">
            <a:extLst>
              <a:ext uri="{FF2B5EF4-FFF2-40B4-BE49-F238E27FC236}">
                <a16:creationId xmlns:a16="http://schemas.microsoft.com/office/drawing/2014/main" id="{9A0F9483-E315-4C9D-B630-620076542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479357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base_01.svg (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텍스트 새로 써 주세요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) / answer_01.svg (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파란색 선 색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#00a0ff)</a:t>
                      </a:r>
                    </a:p>
                    <a:p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3-2 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\lesson03\ops\ms_lesson03\images\ms_32_3_01_03_01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03936" y="5183656"/>
            <a:ext cx="1248889" cy="86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883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868" y="2196452"/>
            <a:ext cx="3282396" cy="2888509"/>
          </a:xfrm>
          <a:prstGeom prst="rect">
            <a:avLst/>
          </a:prstGeom>
        </p:spPr>
      </p:pic>
      <p:pic>
        <p:nvPicPr>
          <p:cNvPr id="92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4" y="5342230"/>
            <a:ext cx="1412583" cy="39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593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(3-2-3)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추가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약물은 처음에는 안 보이다가 정답 확인 클릭할 때 함께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그리기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경로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b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\lesson03\ops\ms_lesson03\ms_32_3_01_03_01.html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파란색 선으로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첫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진입화면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참고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suhi_p_0302_03_0002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44485" y="51900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5" y="71248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Box 78"/>
          <p:cNvSpPr txBox="1"/>
          <p:nvPr/>
        </p:nvSpPr>
        <p:spPr>
          <a:xfrm>
            <a:off x="604986" y="1340768"/>
            <a:ext cx="630727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자를 이용하여 주어진 점에서 일정한 거리에 떨어져 있는 곳에 점을 찍어 원을 그려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548" y="2260345"/>
            <a:ext cx="446685" cy="3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039" y="2056639"/>
            <a:ext cx="1515227" cy="11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타원 30"/>
          <p:cNvSpPr/>
          <p:nvPr/>
        </p:nvSpPr>
        <p:spPr>
          <a:xfrm>
            <a:off x="1613524" y="21899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052765" y="19963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62" y="1361532"/>
            <a:ext cx="357006" cy="340779"/>
          </a:xfrm>
          <a:prstGeom prst="rect">
            <a:avLst/>
          </a:prstGeom>
        </p:spPr>
      </p:pic>
      <p:sp>
        <p:nvSpPr>
          <p:cNvPr id="23" name="TextBox 8">
            <a:extLst>
              <a:ext uri="{FF2B5EF4-FFF2-40B4-BE49-F238E27FC236}">
                <a16:creationId xmlns:a16="http://schemas.microsoft.com/office/drawing/2014/main" id="{52FBDADB-D914-F8C5-6CB5-AF591D4D0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25" name="TextBox 9">
            <a:extLst>
              <a:ext uri="{FF2B5EF4-FFF2-40B4-BE49-F238E27FC236}">
                <a16:creationId xmlns:a16="http://schemas.microsoft.com/office/drawing/2014/main" id="{E41E4EC5-9E9E-5214-7D72-337EF53839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알아볼까요</a:t>
            </a:r>
          </a:p>
        </p:txBody>
      </p:sp>
      <p:graphicFrame>
        <p:nvGraphicFramePr>
          <p:cNvPr id="27" name="Group 1072">
            <a:extLst>
              <a:ext uri="{FF2B5EF4-FFF2-40B4-BE49-F238E27FC236}">
                <a16:creationId xmlns:a16="http://schemas.microsoft.com/office/drawing/2014/main" id="{9A0F9483-E315-4C9D-B630-620076542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87193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pop01_base_01.svg  /  pop01_answer_01.svg 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파란색 선 색 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#00a0ff)</a:t>
                      </a:r>
                    </a:p>
                    <a:p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3-2 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\lesson03\ops\ms_lesson03\images\ms_32_3_01_03_01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00922" y="5722282"/>
            <a:ext cx="1126423" cy="81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099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00" y="2257271"/>
            <a:ext cx="3338784" cy="2886764"/>
          </a:xfrm>
          <a:prstGeom prst="rect">
            <a:avLst/>
          </a:prstGeom>
        </p:spPr>
      </p:pic>
      <p:sp>
        <p:nvSpPr>
          <p:cNvPr id="92" name="순서도: 대체 처리 91"/>
          <p:cNvSpPr/>
          <p:nvPr/>
        </p:nvSpPr>
        <p:spPr>
          <a:xfrm>
            <a:off x="4687840" y="1212410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suhi_p_0302_03_0002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04986" y="1639974"/>
            <a:ext cx="630727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자를 이용하여 원의 중심에서부터 같은 거리에 점을 찍어 원을 그려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560606" y="1041721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원을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3688474" y="1153810"/>
            <a:ext cx="3257194" cy="350079"/>
            <a:chOff x="4372844" y="1173066"/>
            <a:chExt cx="3257194" cy="350079"/>
          </a:xfrm>
        </p:grpSpPr>
        <p:sp>
          <p:nvSpPr>
            <p:cNvPr id="48" name="순서도: 대체 처리 47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6513989" y="1183030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6241765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6229434" y="118308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5070154" y="1176896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67" name="순서도: 대체 처리 66"/>
            <p:cNvSpPr/>
            <p:nvPr/>
          </p:nvSpPr>
          <p:spPr>
            <a:xfrm>
              <a:off x="4382455" y="1232093"/>
              <a:ext cx="679119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4372844" y="1179797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6817883" y="123132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순서도: 대체 처리 73"/>
            <p:cNvSpPr/>
            <p:nvPr/>
          </p:nvSpPr>
          <p:spPr>
            <a:xfrm>
              <a:off x="7109626" y="12285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7387372" y="122814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6803837" y="1182858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7102907" y="1182858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7378488" y="1185728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5353265" y="1173066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pic>
        <p:nvPicPr>
          <p:cNvPr id="9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237" y="2430524"/>
            <a:ext cx="446685" cy="3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833" y="2231804"/>
            <a:ext cx="1515227" cy="11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3" name="그룹 42"/>
          <p:cNvGrpSpPr/>
          <p:nvPr/>
        </p:nvGrpSpPr>
        <p:grpSpPr>
          <a:xfrm>
            <a:off x="207825" y="3789040"/>
            <a:ext cx="6700943" cy="1404156"/>
            <a:chOff x="207825" y="3829702"/>
            <a:chExt cx="6700943" cy="1404156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3973718"/>
              <a:ext cx="6667165" cy="107209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3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3829702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3" name="직각 삼각형 62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76124" y="4365574"/>
              <a:ext cx="66326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+mn-ea"/>
                  <a:ea typeface="+mn-ea"/>
                </a:rPr>
                <a:t>자를 이용하여 일정한 거리만큼 떨어진 곳에 점을 찍어 원을 그립니다</a:t>
              </a:r>
              <a:r>
                <a:rPr lang="en-US" altLang="ko-KR" sz="1600" dirty="0">
                  <a:latin typeface="+mn-ea"/>
                  <a:ea typeface="+mn-ea"/>
                </a:rPr>
                <a:t>.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</p:grpSp>
      <p:sp>
        <p:nvSpPr>
          <p:cNvPr id="45" name="TextBox 8">
            <a:extLst>
              <a:ext uri="{FF2B5EF4-FFF2-40B4-BE49-F238E27FC236}">
                <a16:creationId xmlns:a16="http://schemas.microsoft.com/office/drawing/2014/main" id="{25A38B3D-66E9-E57C-91B1-7FC1B4A28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73" name="TextBox 9">
            <a:extLst>
              <a:ext uri="{FF2B5EF4-FFF2-40B4-BE49-F238E27FC236}">
                <a16:creationId xmlns:a16="http://schemas.microsoft.com/office/drawing/2014/main" id="{4DFA2FAA-ACBC-05C6-2F33-A58B6C826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알아볼까요</a:t>
            </a:r>
          </a:p>
        </p:txBody>
      </p:sp>
      <p:grpSp>
        <p:nvGrpSpPr>
          <p:cNvPr id="69" name="그룹 68"/>
          <p:cNvGrpSpPr/>
          <p:nvPr/>
        </p:nvGrpSpPr>
        <p:grpSpPr>
          <a:xfrm>
            <a:off x="3007580" y="1978528"/>
            <a:ext cx="966258" cy="285630"/>
            <a:chOff x="3952363" y="1253627"/>
            <a:chExt cx="956208" cy="313457"/>
          </a:xfrm>
        </p:grpSpPr>
        <p:pic>
          <p:nvPicPr>
            <p:cNvPr id="71" name="Picture 38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5" name="TextBox 104"/>
            <p:cNvSpPr txBox="1"/>
            <p:nvPr/>
          </p:nvSpPr>
          <p:spPr>
            <a:xfrm>
              <a:off x="4153941" y="1268760"/>
              <a:ext cx="7546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1556478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>
          <a:solidFill>
            <a:schemeClr val="accent5">
              <a:lumMod val="40000"/>
              <a:lumOff val="60000"/>
            </a:schemeClr>
          </a:solidFill>
        </a:ln>
      </a:spPr>
      <a:bodyPr rtlCol="0" anchor="ctr"/>
      <a:lstStyle>
        <a:defPPr algn="ctr">
          <a:defRPr sz="19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41828</TotalTime>
  <Words>3181</Words>
  <Application>Microsoft Office PowerPoint</Application>
  <PresentationFormat>화면 슬라이드 쇼(4:3)</PresentationFormat>
  <Paragraphs>1026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0" baseType="lpstr">
      <vt:lpstr>굴림</vt:lpstr>
      <vt:lpstr>나눔고딕</vt:lpstr>
      <vt:lpstr>돋움</vt:lpstr>
      <vt:lpstr>맑은 고딕</vt:lpstr>
      <vt:lpstr>여기어때 잘난체</vt:lpstr>
      <vt:lpstr>Arial</vt:lpstr>
      <vt:lpstr>Wingdings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DB400TDA</cp:lastModifiedBy>
  <cp:revision>7313</cp:revision>
  <dcterms:created xsi:type="dcterms:W3CDTF">2008-07-15T12:19:11Z</dcterms:created>
  <dcterms:modified xsi:type="dcterms:W3CDTF">2022-06-27T07:59:22Z</dcterms:modified>
</cp:coreProperties>
</file>