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097" r:id="rId8"/>
    <p:sldId id="1289" r:id="rId9"/>
    <p:sldId id="1381" r:id="rId10"/>
    <p:sldId id="1382" r:id="rId11"/>
    <p:sldId id="1375" r:id="rId12"/>
    <p:sldId id="1349" r:id="rId13"/>
    <p:sldId id="1376" r:id="rId14"/>
    <p:sldId id="1365" r:id="rId15"/>
    <p:sldId id="1377" r:id="rId16"/>
    <p:sldId id="1378" r:id="rId17"/>
    <p:sldId id="1379" r:id="rId18"/>
    <p:sldId id="1310" r:id="rId19"/>
    <p:sldId id="1297" r:id="rId20"/>
    <p:sldId id="1315" r:id="rId21"/>
    <p:sldId id="1316" r:id="rId22"/>
    <p:sldId id="1322" r:id="rId23"/>
    <p:sldId id="1383" r:id="rId24"/>
    <p:sldId id="1323" r:id="rId25"/>
    <p:sldId id="1384" r:id="rId26"/>
    <p:sldId id="1324" r:id="rId27"/>
    <p:sldId id="1385" r:id="rId28"/>
    <p:sldId id="1342" r:id="rId29"/>
    <p:sldId id="1386" r:id="rId30"/>
    <p:sldId id="1317" r:id="rId31"/>
    <p:sldId id="1388" r:id="rId32"/>
    <p:sldId id="1358" r:id="rId33"/>
    <p:sldId id="1391" r:id="rId34"/>
    <p:sldId id="1366" r:id="rId35"/>
    <p:sldId id="1390" r:id="rId36"/>
    <p:sldId id="1320" r:id="rId37"/>
    <p:sldId id="1392" r:id="rId38"/>
    <p:sldId id="1321" r:id="rId39"/>
    <p:sldId id="1394" r:id="rId40"/>
    <p:sldId id="1343" r:id="rId41"/>
    <p:sldId id="1395" r:id="rId42"/>
    <p:sldId id="1363" r:id="rId43"/>
    <p:sldId id="1380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336600"/>
    <a:srgbClr val="D7DF5F"/>
    <a:srgbClr val="AED7F3"/>
    <a:srgbClr val="FF5A00"/>
    <a:srgbClr val="0096E0"/>
    <a:srgbClr val="FF9999"/>
    <a:srgbClr val="00A0FF"/>
    <a:srgbClr val="C1E8E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17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12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8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8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14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data2.tsherpa.co.kr/tsherpa/MultiMedia/Flash/2020/curri/MM_42_04/suh_0402_02_0002/images/suh_0402_02_0002_101_1/suh_0402_02_0002_101_1_1_2.png" TargetMode="Externa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MM_42_04/suh_0402_02_0002/images/suh_0402_02_0002_401_1/suh_0402_02_0002_401_1_1_1.pn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0.jpe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jpe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589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747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더 알아보기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-111797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">
            <a:extLst>
              <a:ext uri="{FF2B5EF4-FFF2-40B4-BE49-F238E27FC236}">
                <a16:creationId xmlns:a16="http://schemas.microsoft.com/office/drawing/2014/main" id="{1C448F83-F0AB-CF30-ED4E-965A5FC1D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5233116"/>
            <a:ext cx="1507692" cy="38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2987824" y="1027311"/>
            <a:ext cx="956208" cy="313457"/>
            <a:chOff x="3952363" y="1253627"/>
            <a:chExt cx="956208" cy="313457"/>
          </a:xfrm>
        </p:grpSpPr>
        <p:pic>
          <p:nvPicPr>
            <p:cNvPr id="40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89970" y="1369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50778" y="136595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6317523" y="13595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7544" y="4257092"/>
            <a:ext cx="6183827" cy="677108"/>
            <a:chOff x="191850" y="3789040"/>
            <a:chExt cx="6120680" cy="677108"/>
          </a:xfrm>
        </p:grpSpPr>
        <p:sp>
          <p:nvSpPr>
            <p:cNvPr id="77" name="TextBox 76"/>
            <p:cNvSpPr txBox="1"/>
            <p:nvPr/>
          </p:nvSpPr>
          <p:spPr>
            <a:xfrm>
              <a:off x="191850" y="3789040"/>
              <a:ext cx="612068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두 변의 길이가 같은 삼각형 가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바와 변의 길이가 모두 다른 삼각형 나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마로 분류했습니다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D76BCA77-38D3-3637-2D78-80CB7A382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57" y="2127365"/>
            <a:ext cx="6183872" cy="1816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43608" y="2672916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80430" y="2988227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9156" y="2785224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9844" y="2922161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4711" y="2994036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95181" y="2933570"/>
            <a:ext cx="196385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916247" y="265062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595577" y="294949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665400" y="267957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514178" y="286732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079026" y="292216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970181" y="286457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733035" y="5279663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65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3811" y="45614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9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CB3283-B1BB-42DD-6329-72A3DCD54E50}"/>
              </a:ext>
            </a:extLst>
          </p:cNvPr>
          <p:cNvSpPr/>
          <p:nvPr/>
        </p:nvSpPr>
        <p:spPr>
          <a:xfrm>
            <a:off x="72008" y="692696"/>
            <a:ext cx="6912260" cy="493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785B1B6-3058-95E3-2089-2CB64877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1854932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F320374-15ED-D5C5-DBDD-4BD7537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83" y="71315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465845E5-5FEA-A2E6-76F8-D12F0430F20E}"/>
              </a:ext>
            </a:extLst>
          </p:cNvPr>
          <p:cNvSpPr txBox="1"/>
          <p:nvPr/>
        </p:nvSpPr>
        <p:spPr>
          <a:xfrm>
            <a:off x="431721" y="12477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두 변의 길이가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071AFEC9-02AF-C846-4DF2-5F5CC1E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13875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C06A2360-B15B-C303-92B5-5D938CF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B75D35A-A266-1C4C-BE07-3B0C1CCAADCC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F72F6922-6689-79FC-554B-F95B596ECE96}"/>
              </a:ext>
            </a:extLst>
          </p:cNvPr>
          <p:cNvSpPr txBox="1"/>
          <p:nvPr/>
        </p:nvSpPr>
        <p:spPr>
          <a:xfrm>
            <a:off x="431721" y="284879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방법으로 삼각형의 두 변의 길이를 비교하는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A4C39D7B-0931-15F7-522A-7470198D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29886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95536" y="1628800"/>
            <a:ext cx="6183827" cy="384721"/>
            <a:chOff x="191850" y="3789040"/>
            <a:chExt cx="6120680" cy="384721"/>
          </a:xfrm>
        </p:grpSpPr>
        <p:sp>
          <p:nvSpPr>
            <p:cNvPr id="27" name="TextBox 26"/>
            <p:cNvSpPr txBox="1"/>
            <p:nvPr/>
          </p:nvSpPr>
          <p:spPr>
            <a:xfrm>
              <a:off x="191850" y="3789040"/>
              <a:ext cx="612068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자로 길이를 재어 봅니다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395536" y="2072171"/>
            <a:ext cx="6183827" cy="677108"/>
            <a:chOff x="191850" y="3789040"/>
            <a:chExt cx="6120680" cy="677108"/>
          </a:xfrm>
        </p:grpSpPr>
        <p:sp>
          <p:nvSpPr>
            <p:cNvPr id="30" name="TextBox 29"/>
            <p:cNvSpPr txBox="1"/>
            <p:nvPr/>
          </p:nvSpPr>
          <p:spPr>
            <a:xfrm>
              <a:off x="191850" y="3789040"/>
              <a:ext cx="612068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모눈 눈금의 간격으로도 변의 길이가 같은지 알 수 있습니다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436" y="1630543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758" y="2394586"/>
            <a:ext cx="360000" cy="3550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95536" y="3294140"/>
            <a:ext cx="6183827" cy="677108"/>
            <a:chOff x="191850" y="3789040"/>
            <a:chExt cx="6120680" cy="677108"/>
          </a:xfrm>
        </p:grpSpPr>
        <p:sp>
          <p:nvSpPr>
            <p:cNvPr id="38" name="TextBox 37"/>
            <p:cNvSpPr txBox="1"/>
            <p:nvPr/>
          </p:nvSpPr>
          <p:spPr>
            <a:xfrm>
              <a:off x="191850" y="3789040"/>
              <a:ext cx="612068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눈이나 모눈 눈금의 간격으로 삼각형의 두 변의 길이를 비교하면 빨리 비교할 수 있어 편리합니다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758" y="3616555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395535" y="4042489"/>
            <a:ext cx="6183827" cy="384721"/>
            <a:chOff x="191850" y="3789040"/>
            <a:chExt cx="6120680" cy="384721"/>
          </a:xfrm>
        </p:grpSpPr>
        <p:sp>
          <p:nvSpPr>
            <p:cNvPr id="45" name="TextBox 44"/>
            <p:cNvSpPr txBox="1"/>
            <p:nvPr/>
          </p:nvSpPr>
          <p:spPr>
            <a:xfrm>
              <a:off x="191850" y="3789040"/>
              <a:ext cx="612068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자로 재는 것이 정확합니다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024" y="4071509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395535" y="4512278"/>
            <a:ext cx="6183827" cy="677108"/>
            <a:chOff x="191850" y="3789040"/>
            <a:chExt cx="6120680" cy="677108"/>
          </a:xfrm>
        </p:grpSpPr>
        <p:sp>
          <p:nvSpPr>
            <p:cNvPr id="58" name="TextBox 57"/>
            <p:cNvSpPr txBox="1"/>
            <p:nvPr/>
          </p:nvSpPr>
          <p:spPr>
            <a:xfrm>
              <a:off x="191850" y="3789040"/>
              <a:ext cx="612068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눈이나 모눈 눈금의 간격으로 쉽게 비교하고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정확하지 않을 때는 자로 재어 비교하는 것이 좋을 것 같습니다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362" y="48524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같은 삼각형을 무엇이라고 부르면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40394" y="2498289"/>
            <a:ext cx="6327849" cy="7268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똑같이 생기면 쌍둥이라고 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똑같으니까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쌍둥이삼각형이라고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부르고 싶습니다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3" y="2880635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0C981DF-66F8-C6C3-9EA5-AA401001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52890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987824" y="1027311"/>
            <a:ext cx="956208" cy="313457"/>
            <a:chOff x="3952363" y="1253627"/>
            <a:chExt cx="956208" cy="313457"/>
          </a:xfrm>
        </p:grpSpPr>
        <p:pic>
          <p:nvPicPr>
            <p:cNvPr id="26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989970" y="1369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0778" y="136595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35952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727440"/>
            <a:ext cx="6791523" cy="3825268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192745" y="190758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 변의 길이가 같은 삼각형을                              이라고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3283917" y="1905206"/>
            <a:ext cx="182814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45" y="1698465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80F454-69D2-0F21-3422-ED0B96407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09" y="2564904"/>
            <a:ext cx="5863968" cy="2552984"/>
          </a:xfrm>
          <a:prstGeom prst="rect">
            <a:avLst/>
          </a:prstGeom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8441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\app\resource\contents\lesson02\ops\lesson02\images\mm_42_2_01_03_03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76120" y="1535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64278" y="1659389"/>
            <a:ext cx="71167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568277" y="5230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이등변삼각형을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전체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조각 중 이등변삼각형을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AEA29-C0D0-9826-9B2B-097B8DCF3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75" y="2175607"/>
            <a:ext cx="3034492" cy="3013122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A22204D9-C92D-BE96-E325-DA251C5B7920}"/>
              </a:ext>
            </a:extLst>
          </p:cNvPr>
          <p:cNvSpPr/>
          <p:nvPr/>
        </p:nvSpPr>
        <p:spPr>
          <a:xfrm>
            <a:off x="5539075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798883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6356477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55335" y="1030058"/>
            <a:ext cx="956208" cy="313457"/>
            <a:chOff x="3952363" y="1253627"/>
            <a:chExt cx="956208" cy="313457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41" y="262772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50813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41" y="3908226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1" y="436510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9" y="278941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95" y="3489636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2" y="4570590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3297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이등변삼각형을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예 약물과 함께 각각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버튼을 클릭하면 전체 그림과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조각을 이용하여 이등변삼각형을 만들고 친구들이 만든 것과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1DE172-B0E9-2B59-1A5A-DD0FC28F2AE5}"/>
              </a:ext>
            </a:extLst>
          </p:cNvPr>
          <p:cNvGrpSpPr/>
          <p:nvPr/>
        </p:nvGrpSpPr>
        <p:grpSpPr>
          <a:xfrm>
            <a:off x="5787503" y="1305292"/>
            <a:ext cx="620721" cy="313547"/>
            <a:chOff x="2349675" y="4210757"/>
            <a:chExt cx="620721" cy="3135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5B1063-5C47-2F2B-A1E0-B84ADB40AE7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9C649-35F7-A957-3A4C-F043A6E39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67CD38-CB90-A1A5-CDC6-7E54399F14AD}"/>
              </a:ext>
            </a:extLst>
          </p:cNvPr>
          <p:cNvGrpSpPr/>
          <p:nvPr/>
        </p:nvGrpSpPr>
        <p:grpSpPr>
          <a:xfrm>
            <a:off x="6345097" y="1305292"/>
            <a:ext cx="620721" cy="313547"/>
            <a:chOff x="2349675" y="4210757"/>
            <a:chExt cx="620721" cy="31354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ADDF18C-760A-102B-6636-9F74B3B9FC4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3034AF-7584-1382-35B4-106011BC0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F19B08-3FA4-AEC6-4014-2A8251E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31" y="2403042"/>
            <a:ext cx="6646720" cy="1695355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DA89897E-4DAC-B1B9-B756-BE91DABE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5" y="25533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E88BCB43-EE13-08FE-E639-3110335BB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43" y="25533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669901D7-61FA-2DA8-AF66-02CB233D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43111"/>
            <a:ext cx="1559218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D9166091-799A-913A-0789-E4719933CF06}"/>
              </a:ext>
            </a:extLst>
          </p:cNvPr>
          <p:cNvSpPr/>
          <p:nvPr/>
        </p:nvSpPr>
        <p:spPr>
          <a:xfrm>
            <a:off x="1761548" y="5195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55335" y="1030058"/>
            <a:ext cx="956208" cy="313457"/>
            <a:chOff x="3952363" y="1253627"/>
            <a:chExt cx="956208" cy="313457"/>
          </a:xfrm>
        </p:grpSpPr>
        <p:pic>
          <p:nvPicPr>
            <p:cNvPr id="48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01" y="34073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91" y="34056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1896331" y="3763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5348816" y="3763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2208" y="3790063"/>
            <a:ext cx="2376372" cy="867998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94" y="4293095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293096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54294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img01.png / img02.png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\app\resource\contents\lesson02\ops\lesson02\images\mm_42_2_01_04_02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755576" y="4411112"/>
            <a:ext cx="5638903" cy="384721"/>
            <a:chOff x="191850" y="3789040"/>
            <a:chExt cx="5581321" cy="384721"/>
          </a:xfrm>
        </p:grpSpPr>
        <p:sp>
          <p:nvSpPr>
            <p:cNvPr id="68" name="TextBox 67"/>
            <p:cNvSpPr txBox="1"/>
            <p:nvPr/>
          </p:nvSpPr>
          <p:spPr>
            <a:xfrm>
              <a:off x="191850" y="3789040"/>
              <a:ext cx="558132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친구들이 만든 이등변삼각형의 모양이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다양합니다</a:t>
              </a: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2905E67-5EB7-D54B-FA50-C542249428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8069" y="42454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CB3283-B1BB-42DD-6329-72A3DCD54E50}"/>
              </a:ext>
            </a:extLst>
          </p:cNvPr>
          <p:cNvSpPr/>
          <p:nvPr/>
        </p:nvSpPr>
        <p:spPr>
          <a:xfrm>
            <a:off x="72008" y="692696"/>
            <a:ext cx="6912260" cy="493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예 약물과 함께 각각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전체 그림과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785B1B6-3058-95E3-2089-2CB64877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818741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F320374-15ED-D5C5-DBDD-4BD7537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83" y="71315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465845E5-5FEA-A2E6-76F8-D12F0430F20E}"/>
              </a:ext>
            </a:extLst>
          </p:cNvPr>
          <p:cNvSpPr txBox="1"/>
          <p:nvPr/>
        </p:nvSpPr>
        <p:spPr>
          <a:xfrm>
            <a:off x="431721" y="1486728"/>
            <a:ext cx="65610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이용하여 이등변삼각형을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071AFEC9-02AF-C846-4DF2-5F5CC1E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16265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B75D35A-A266-1C4C-BE07-3B0C1CCAADCC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F7C573-CDA4-9C0C-8F48-C1A478370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00" y="2636388"/>
            <a:ext cx="6510781" cy="1692712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E75E54E-3D75-1540-8A90-F87AEE6D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1" y="2820957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0494183-72E0-3BB6-92E4-3F8D7BC6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1440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63CC19-4FDF-9A08-4F99-16CB980CE9B4}"/>
              </a:ext>
            </a:extLst>
          </p:cNvPr>
          <p:cNvGrpSpPr/>
          <p:nvPr/>
        </p:nvGrpSpPr>
        <p:grpSpPr>
          <a:xfrm>
            <a:off x="2885587" y="5203721"/>
            <a:ext cx="1637116" cy="263186"/>
            <a:chOff x="319554" y="1245924"/>
            <a:chExt cx="2636592" cy="423864"/>
          </a:xfrm>
        </p:grpSpPr>
        <p:pic>
          <p:nvPicPr>
            <p:cNvPr id="34" name="Picture 11">
              <a:extLst>
                <a:ext uri="{FF2B5EF4-FFF2-40B4-BE49-F238E27FC236}">
                  <a16:creationId xmlns:a16="http://schemas.microsoft.com/office/drawing/2014/main" id="{75C70B6F-A3FC-BFC2-A8DB-1119A5C6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062900D6-64CF-55EB-6323-8AD0EDBFB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1D395698-0BBE-4070-2600-7FDDEE60E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id="{713516D5-4A03-33C0-2A51-404C2DBA4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B37D0FF0-1CC9-B2EC-F45A-7E27DFA8F180}"/>
              </a:ext>
            </a:extLst>
          </p:cNvPr>
          <p:cNvSpPr/>
          <p:nvPr/>
        </p:nvSpPr>
        <p:spPr>
          <a:xfrm>
            <a:off x="2587722" y="5066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1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60" y="382049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1957826" y="3928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5410311" y="3928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03953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img03.png / img04.png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\app\resource\contents\lesson02\ops\lesson02\images\mm_42_2_01_04_02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7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CB3283-B1BB-42DD-6329-72A3DCD54E50}"/>
              </a:ext>
            </a:extLst>
          </p:cNvPr>
          <p:cNvSpPr/>
          <p:nvPr/>
        </p:nvSpPr>
        <p:spPr>
          <a:xfrm>
            <a:off x="72008" y="692696"/>
            <a:ext cx="6912260" cy="4932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5946D-7C78-F161-0B7C-A7E407E6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5" y="2721309"/>
            <a:ext cx="6537783" cy="160779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785B1B6-3058-95E3-2089-2CB64877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818741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F320374-15ED-D5C5-DBDD-4BD7537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83" y="71315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465845E5-5FEA-A2E6-76F8-D12F0430F20E}"/>
              </a:ext>
            </a:extLst>
          </p:cNvPr>
          <p:cNvSpPr txBox="1"/>
          <p:nvPr/>
        </p:nvSpPr>
        <p:spPr>
          <a:xfrm>
            <a:off x="431721" y="1486728"/>
            <a:ext cx="65610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칠교판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이용하여 이등변삼각형을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071AFEC9-02AF-C846-4DF2-5F5CC1E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16265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B75D35A-A266-1C4C-BE07-3B0C1CCAADCC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BE75E54E-3D75-1540-8A90-F87AEE6D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8" y="291308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0494183-72E0-3BB6-92E4-3F8D7BC6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63" y="289802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34B89E0-F983-AA94-467E-AA417F647BA3}"/>
              </a:ext>
            </a:extLst>
          </p:cNvPr>
          <p:cNvGrpSpPr/>
          <p:nvPr/>
        </p:nvGrpSpPr>
        <p:grpSpPr>
          <a:xfrm>
            <a:off x="2830008" y="5268615"/>
            <a:ext cx="1654859" cy="269100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id="{DA2C83E5-7C7E-2636-667C-4F60411F0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CFB0A047-ECE7-F987-5DAC-131F453FD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id="{0A101A4B-E6B0-0A70-DB04-1C060C541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id="{3328E6B3-A49C-4E89-53FD-592CE0582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2">
            <a:extLst>
              <a:ext uri="{FF2B5EF4-FFF2-40B4-BE49-F238E27FC236}">
                <a16:creationId xmlns:a16="http://schemas.microsoft.com/office/drawing/2014/main" id="{A25C8374-ACFC-01CE-63CA-68428B55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42" y="289802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20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1445050" y="3928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37" y="35795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3645467" y="3935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54" y="35861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9402C27-3865-94E9-DD66-7A43BD2C1A5D}"/>
              </a:ext>
            </a:extLst>
          </p:cNvPr>
          <p:cNvSpPr/>
          <p:nvPr/>
        </p:nvSpPr>
        <p:spPr>
          <a:xfrm>
            <a:off x="5845884" y="3941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51887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img05.png / img06.png / img07.png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\app\resource\contents\lesson02\ops\lesson02\images\mm_42_2_01_04_02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예 약물과 함께 각각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전체 그림과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1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F76925-F5A6-BC8C-0224-E5CC156B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4" t="-1014" b="1"/>
          <a:stretch/>
        </p:blipFill>
        <p:spPr>
          <a:xfrm>
            <a:off x="71500" y="1664804"/>
            <a:ext cx="6034945" cy="38742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mm_42_2_01_05_01.html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된 여우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6579041" y="2547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여우 그림에서 이등변삼각형을 찾아 색칠해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4DCC2A12-10DA-BA6F-7EFE-CDCCFD6F1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188" y="1633881"/>
            <a:ext cx="1170093" cy="91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0BADC7-B47E-8138-29C7-4010F2503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999" y="3897052"/>
            <a:ext cx="2967679" cy="1958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7AD8A24-86A2-8FB6-8776-4F4D01804644}"/>
              </a:ext>
            </a:extLst>
          </p:cNvPr>
          <p:cNvSpPr/>
          <p:nvPr/>
        </p:nvSpPr>
        <p:spPr>
          <a:xfrm>
            <a:off x="3079983" y="2363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3544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이등변삼각형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2840" y="2215578"/>
            <a:ext cx="63974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같은 삼각형을                             이라고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612237" y="2233283"/>
            <a:ext cx="17158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84" y="2060848"/>
            <a:ext cx="360000" cy="355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0" y="23194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80F454-69D2-0F21-3422-ED0B9640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2" y="2930426"/>
            <a:ext cx="4846255" cy="2109905"/>
          </a:xfrm>
          <a:prstGeom prst="rect">
            <a:avLst/>
          </a:prstGeom>
        </p:spPr>
      </p:pic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81750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\app\resource\contents\lesson02\ops\lesson02\images\mm_42_2_01_03_03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21825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모양 건물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건물에서 삼각형을 찾아 삼각형의 특징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변의 길이에 따라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변의 길이에 따라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02283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조각으로 이등변 삼각형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이등변삼각형을 찾아 색칠하기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알지오매스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 그리기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16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997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46680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 / </a:t>
                      </a: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\app\resource\contents\lesson02\ops\lesson02\images\mm_42_2_01_06_02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87AA4-B5CA-9E48-B2C8-A1CCD165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28" y="2178783"/>
            <a:ext cx="5950592" cy="1653941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3255403" y="4264831"/>
            <a:ext cx="931987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526" y="419778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098961" y="3030565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280589" y="3011002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34242" y="3060673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83504" y="2639689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11721" y="3176839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971600" y="300827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195736" y="297227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320486" y="2955019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237838" y="2584853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896036" y="3104964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738362" y="2620902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622677" y="254902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기호를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87AA4-B5CA-9E48-B2C8-A1CCD165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28" y="2178783"/>
            <a:ext cx="5950592" cy="1653941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44069B-66A4-C77A-2B27-6A51F7448284}"/>
              </a:ext>
            </a:extLst>
          </p:cNvPr>
          <p:cNvSpPr/>
          <p:nvPr/>
        </p:nvSpPr>
        <p:spPr bwMode="auto">
          <a:xfrm>
            <a:off x="3255403" y="4264831"/>
            <a:ext cx="931987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ED4CCD-E252-DBE3-F8C8-198587AA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526" y="419778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098961" y="3030565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280589" y="3011002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34242" y="3060673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83504" y="2639689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11721" y="3176839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971600" y="300827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195736" y="297227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320486" y="2955019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237838" y="2584853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896036" y="3104964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738362" y="2620902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622677" y="2549027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4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4B91BF-1931-6D0B-CA78-960570BC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97" y="2315013"/>
            <a:ext cx="3440206" cy="244009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465720" y="2559020"/>
            <a:ext cx="468438" cy="437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6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6488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\app\resource\contents\lesson02\ops\lesson02\images\mm_42_2_01_06_03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07612" y="4185084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38630" y="2595935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58" y="2356968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934158" y="2583594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416659" y="4178841"/>
            <a:ext cx="758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4B91BF-1931-6D0B-CA78-960570BC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97" y="2315013"/>
            <a:ext cx="3440206" cy="244009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26676-5588-B04B-DCAE-79BD23943073}"/>
              </a:ext>
            </a:extLst>
          </p:cNvPr>
          <p:cNvSpPr/>
          <p:nvPr/>
        </p:nvSpPr>
        <p:spPr bwMode="auto">
          <a:xfrm>
            <a:off x="3465720" y="2559020"/>
            <a:ext cx="468438" cy="437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6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07612" y="4185084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38630" y="2595935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76BCF9-F894-E5F3-6E4A-370845C0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58" y="2356968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934158" y="2583594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416659" y="4178841"/>
            <a:ext cx="758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변이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49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5183ED-D789-38A6-C09F-6F37AA9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6" y="2280124"/>
            <a:ext cx="2062486" cy="26798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E03409-47D0-31AD-E5CF-401B1AB19482}"/>
              </a:ext>
            </a:extLst>
          </p:cNvPr>
          <p:cNvSpPr/>
          <p:nvPr/>
        </p:nvSpPr>
        <p:spPr bwMode="auto">
          <a:xfrm>
            <a:off x="3815916" y="3032956"/>
            <a:ext cx="468438" cy="437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15841" y="3058724"/>
            <a:ext cx="626530" cy="412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169" y="2827480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311369" y="3046383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2793" y="4581506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131840" y="4575263"/>
            <a:ext cx="758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22" y="193005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65115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\app\resource\contents\lesson02\ops\lesson02\images\mm_42_2_01_06_04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5183ED-D789-38A6-C09F-6F37AA9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6" y="2280124"/>
            <a:ext cx="2062486" cy="26798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E03409-47D0-31AD-E5CF-401B1AB19482}"/>
              </a:ext>
            </a:extLst>
          </p:cNvPr>
          <p:cNvSpPr/>
          <p:nvPr/>
        </p:nvSpPr>
        <p:spPr bwMode="auto">
          <a:xfrm>
            <a:off x="3815916" y="3032956"/>
            <a:ext cx="468438" cy="437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15841" y="3058724"/>
            <a:ext cx="626530" cy="412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169" y="2827480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4311369" y="3046383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2793" y="4581506"/>
            <a:ext cx="626530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131840" y="4575263"/>
            <a:ext cx="758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22" y="193005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470888"/>
            <a:ext cx="6667165" cy="1766477"/>
            <a:chOff x="192745" y="3506813"/>
            <a:chExt cx="6667165" cy="176647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655136"/>
              <a:ext cx="6667165" cy="1430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506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337539" y="3861048"/>
            <a:ext cx="6307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이등변삼각형의 세 변의 길이의 합이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길이의 합은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두 변의 길이가 같으므로 한 변의 길이는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4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에서 이등변삼각형을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38EA8359-09CB-93CB-54CC-203A2880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1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C423116-9211-8B3E-B3B7-F054DC124C36}"/>
              </a:ext>
            </a:extLst>
          </p:cNvPr>
          <p:cNvSpPr/>
          <p:nvPr/>
        </p:nvSpPr>
        <p:spPr>
          <a:xfrm>
            <a:off x="986606" y="2223280"/>
            <a:ext cx="5205574" cy="2048840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DE2C6CA-5762-0717-80BB-DA9CD600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44" y="2196212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BF652-2BE3-549D-DA7D-B8A161F9C52D}"/>
              </a:ext>
            </a:extLst>
          </p:cNvPr>
          <p:cNvSpPr txBox="1"/>
          <p:nvPr/>
        </p:nvSpPr>
        <p:spPr>
          <a:xfrm>
            <a:off x="1441014" y="2522800"/>
            <a:ext cx="464315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모두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각각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길이의 합이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각각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454F2-F0F8-D9BC-5549-52A3B56C0D2A}"/>
              </a:ext>
            </a:extLst>
          </p:cNvPr>
          <p:cNvSpPr/>
          <p:nvPr/>
        </p:nvSpPr>
        <p:spPr bwMode="auto">
          <a:xfrm>
            <a:off x="2994000" y="4596828"/>
            <a:ext cx="1127705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31590D2-9AB1-5835-E062-636E550C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816" y="4416044"/>
            <a:ext cx="360000" cy="355000"/>
          </a:xfrm>
          <a:prstGeom prst="rect">
            <a:avLst/>
          </a:prstGeom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47" y="251770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14" y="283974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4" y="34096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0" y="460840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15" y="460544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에서 이등변삼각형을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38EA8359-09CB-93CB-54CC-203A2880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1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C423116-9211-8B3E-B3B7-F054DC124C36}"/>
              </a:ext>
            </a:extLst>
          </p:cNvPr>
          <p:cNvSpPr/>
          <p:nvPr/>
        </p:nvSpPr>
        <p:spPr>
          <a:xfrm>
            <a:off x="986606" y="2223280"/>
            <a:ext cx="5205574" cy="2048840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DE2C6CA-5762-0717-80BB-DA9CD600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44" y="2196212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BF652-2BE3-549D-DA7D-B8A161F9C52D}"/>
              </a:ext>
            </a:extLst>
          </p:cNvPr>
          <p:cNvSpPr txBox="1"/>
          <p:nvPr/>
        </p:nvSpPr>
        <p:spPr>
          <a:xfrm>
            <a:off x="1441014" y="2522800"/>
            <a:ext cx="464315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모두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각각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길이의 합이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각각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삼각형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454F2-F0F8-D9BC-5549-52A3B56C0D2A}"/>
              </a:ext>
            </a:extLst>
          </p:cNvPr>
          <p:cNvSpPr/>
          <p:nvPr/>
        </p:nvSpPr>
        <p:spPr bwMode="auto">
          <a:xfrm>
            <a:off x="2994000" y="4596828"/>
            <a:ext cx="1127705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31590D2-9AB1-5835-E062-636E550C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816" y="4416044"/>
            <a:ext cx="360000" cy="355000"/>
          </a:xfrm>
          <a:prstGeom prst="rect">
            <a:avLst/>
          </a:prstGeom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47" y="251770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14" y="283974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4" y="340961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0" y="460840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15" y="460544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104964"/>
            <a:ext cx="6667165" cy="2132401"/>
            <a:chOff x="192745" y="3140889"/>
            <a:chExt cx="6667165" cy="21324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295510"/>
              <a:ext cx="6667165" cy="17896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14088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7" y="36197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8" y="3550814"/>
            <a:ext cx="244393" cy="2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661751" y="3518260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모두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9480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663176" y="3846530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모두 다르므로 이등변삼각형이 아닙니다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3" y="3887017"/>
            <a:ext cx="239948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8" y="4272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671802" y="4170566"/>
            <a:ext cx="621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나머지 한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 변의 길이가 같으므로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0" y="4215989"/>
            <a:ext cx="248835" cy="24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6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E3CC30-4871-E883-A29F-04BC103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" y="872716"/>
            <a:ext cx="6917783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8222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 모양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건물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30C4C1-FAB2-2F61-D945-632BC410C02E}"/>
              </a:ext>
            </a:extLst>
          </p:cNvPr>
          <p:cNvSpPr/>
          <p:nvPr/>
        </p:nvSpPr>
        <p:spPr bwMode="auto">
          <a:xfrm>
            <a:off x="3239573" y="4596828"/>
            <a:ext cx="6365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7BE7459-E946-3733-FE55-34C39C39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23" y="4726403"/>
            <a:ext cx="360000" cy="355000"/>
          </a:xfrm>
          <a:prstGeom prst="rect">
            <a:avLst/>
          </a:prstGeom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id="{70093CBD-1954-C230-6A54-2CE91894EC6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이등변삼각형의 세 변의 길이의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4030" y="2087352"/>
            <a:ext cx="1574018" cy="24649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2435992" y="2890918"/>
            <a:ext cx="8398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25153" y="4226678"/>
            <a:ext cx="664785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524030" y="2856523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203848" y="4196407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898364" y="4585550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3878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CC42205.jpg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30C4C1-FAB2-2F61-D945-632BC410C02E}"/>
              </a:ext>
            </a:extLst>
          </p:cNvPr>
          <p:cNvSpPr/>
          <p:nvPr/>
        </p:nvSpPr>
        <p:spPr bwMode="auto">
          <a:xfrm>
            <a:off x="3239573" y="4596828"/>
            <a:ext cx="6365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7BE7459-E946-3733-FE55-34C39C39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23" y="4726403"/>
            <a:ext cx="360000" cy="355000"/>
          </a:xfrm>
          <a:prstGeom prst="rect">
            <a:avLst/>
          </a:prstGeom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id="{70093CBD-1954-C230-6A54-2CE91894EC6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이등변삼각형의 세 변의 길이의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24030" y="2087352"/>
            <a:ext cx="1574018" cy="24649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2435992" y="2890918"/>
            <a:ext cx="8398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25153" y="4226678"/>
            <a:ext cx="664785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524030" y="2856523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203848" y="4196407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898364" y="4585550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470888"/>
            <a:ext cx="6667165" cy="1766477"/>
            <a:chOff x="192745" y="3506813"/>
            <a:chExt cx="6667165" cy="17664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655136"/>
              <a:ext cx="6667165" cy="1430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506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337539" y="3861048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삼각형이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이등변삼각형이므로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나머지 한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세 변의 길이의 합은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30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이등변삼각형의 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 가장 긴 변의 길이를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17148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CC42209.jpg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6039" y="2693947"/>
            <a:ext cx="3766304" cy="1106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직사각형 43"/>
          <p:cNvSpPr/>
          <p:nvPr/>
        </p:nvSpPr>
        <p:spPr>
          <a:xfrm>
            <a:off x="1887593" y="2763227"/>
            <a:ext cx="8398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975631" y="2728832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30C4C1-FAB2-2F61-D945-632BC410C02E}"/>
              </a:ext>
            </a:extLst>
          </p:cNvPr>
          <p:cNvSpPr/>
          <p:nvPr/>
        </p:nvSpPr>
        <p:spPr bwMode="auto">
          <a:xfrm>
            <a:off x="3239573" y="4596828"/>
            <a:ext cx="6365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7BE7459-E946-3733-FE55-34C39C39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23" y="472640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898364" y="4585550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이등변삼각형의 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 가장 긴 변의 길이를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6039" y="2693947"/>
            <a:ext cx="3766304" cy="1106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직사각형 43"/>
          <p:cNvSpPr/>
          <p:nvPr/>
        </p:nvSpPr>
        <p:spPr>
          <a:xfrm>
            <a:off x="1887593" y="2763227"/>
            <a:ext cx="83986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975631" y="2728832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30C4C1-FAB2-2F61-D945-632BC410C02E}"/>
              </a:ext>
            </a:extLst>
          </p:cNvPr>
          <p:cNvSpPr/>
          <p:nvPr/>
        </p:nvSpPr>
        <p:spPr bwMode="auto">
          <a:xfrm>
            <a:off x="3239573" y="4596828"/>
            <a:ext cx="6365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7BE7459-E946-3733-FE55-34C39C39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23" y="4726403"/>
            <a:ext cx="360000" cy="355000"/>
          </a:xfrm>
          <a:prstGeom prst="rect">
            <a:avLst/>
          </a:prstGeom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898364" y="4585550"/>
            <a:ext cx="91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212976"/>
            <a:ext cx="6667165" cy="2024389"/>
            <a:chOff x="192745" y="3248901"/>
            <a:chExt cx="6667165" cy="202438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392090"/>
              <a:ext cx="6667165" cy="1693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24890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337539" y="3609020"/>
            <a:ext cx="630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삼각형이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길이가 같은 변이 하나 더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길이의 합이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나머지 한 변의 길이는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가장 긴 변의 길이는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97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길이만 같은 삼각형을 모두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A4DED6A-85C2-1108-9203-3C7B1FD7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5" y="2027443"/>
            <a:ext cx="4167264" cy="284649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4C7E99-A8D8-8C12-6C8A-A09C676213F4}"/>
              </a:ext>
            </a:extLst>
          </p:cNvPr>
          <p:cNvSpPr/>
          <p:nvPr/>
        </p:nvSpPr>
        <p:spPr bwMode="auto">
          <a:xfrm>
            <a:off x="5111974" y="3259584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C5DA117-2A41-3889-1B56-4EEAAADE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176" y="3078800"/>
            <a:ext cx="360000" cy="355000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1871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5"/>
                        </a:rPr>
                        <a:t>https://cdata2.tsherpa.co.kr/tsherpa/MultiMedia/Flash/2020/curri/MM_42_04/suh_0402_02_0002/images/suh_0402_02_0002_101_1/suh_0402_02_0002_101_1_1_2.png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40px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로 다시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길이만 같은 삼각형을 모두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A4DED6A-85C2-1108-9203-3C7B1FD7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5" y="2027443"/>
            <a:ext cx="4167264" cy="284649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4C7E99-A8D8-8C12-6C8A-A09C676213F4}"/>
              </a:ext>
            </a:extLst>
          </p:cNvPr>
          <p:cNvSpPr/>
          <p:nvPr/>
        </p:nvSpPr>
        <p:spPr bwMode="auto">
          <a:xfrm>
            <a:off x="5111974" y="3259584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5DA117-2A41-3889-1B56-4EEAAADE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176" y="3078800"/>
            <a:ext cx="360000" cy="355000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470888"/>
            <a:ext cx="6667165" cy="1766477"/>
            <a:chOff x="192745" y="3506813"/>
            <a:chExt cx="6667165" cy="176647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655136"/>
              <a:ext cx="6667165" cy="1430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506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337539" y="4077072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길이만 같은 삼각형은 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바는 세 변의 길이가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073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8EC557-5DBF-8156-67AE-FA164C690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77"/>
          <a:stretch/>
        </p:blipFill>
        <p:spPr>
          <a:xfrm>
            <a:off x="1940496" y="2567050"/>
            <a:ext cx="3351584" cy="207834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6115A1-F0B4-B433-BFAF-FAFFA74C03EC}"/>
              </a:ext>
            </a:extLst>
          </p:cNvPr>
          <p:cNvSpPr/>
          <p:nvPr/>
        </p:nvSpPr>
        <p:spPr bwMode="auto">
          <a:xfrm>
            <a:off x="3635490" y="4106629"/>
            <a:ext cx="360000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00AA4D-CEE5-3E33-6783-3926CF9F2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490" y="3894046"/>
            <a:ext cx="360000" cy="355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D55849-EDCA-D198-75FD-E5C829A46637}"/>
              </a:ext>
            </a:extLst>
          </p:cNvPr>
          <p:cNvSpPr/>
          <p:nvPr/>
        </p:nvSpPr>
        <p:spPr>
          <a:xfrm>
            <a:off x="2735795" y="2132856"/>
            <a:ext cx="1704830" cy="434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이등변삼각형</a:t>
            </a: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555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6"/>
                        </a:rPr>
                        <a:t>https://cdata2.tsherpa.co.kr/tsherpa/MultiMedia/Flash/2020/curri/MM_42_04/suh_0402_02_0002/images/suh_0402_02_0002_401_1/suh_0402_02_0002_401_1_1_1.png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40px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로 다시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8EC557-5DBF-8156-67AE-FA164C690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77"/>
          <a:stretch/>
        </p:blipFill>
        <p:spPr>
          <a:xfrm>
            <a:off x="1940496" y="2567050"/>
            <a:ext cx="3351584" cy="207834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6115A1-F0B4-B433-BFAF-FAFFA74C03EC}"/>
              </a:ext>
            </a:extLst>
          </p:cNvPr>
          <p:cNvSpPr/>
          <p:nvPr/>
        </p:nvSpPr>
        <p:spPr bwMode="auto">
          <a:xfrm>
            <a:off x="3635490" y="4106629"/>
            <a:ext cx="360000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00AA4D-CEE5-3E33-6783-3926CF9F2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490" y="3894046"/>
            <a:ext cx="360000" cy="355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D55849-EDCA-D198-75FD-E5C829A46637}"/>
              </a:ext>
            </a:extLst>
          </p:cNvPr>
          <p:cNvSpPr/>
          <p:nvPr/>
        </p:nvSpPr>
        <p:spPr>
          <a:xfrm>
            <a:off x="2735795" y="2132856"/>
            <a:ext cx="1704830" cy="4341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이등변삼각형</a:t>
            </a: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변이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870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읽고        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80" y="16690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사각형: 둥근 모서리 43">
            <a:extLst>
              <a:ext uri="{FF2B5EF4-FFF2-40B4-BE49-F238E27FC236}">
                <a16:creationId xmlns:a16="http://schemas.microsoft.com/office/drawing/2014/main" id="{999337D9-B1F2-F720-AA89-740DF6D4565B}"/>
              </a:ext>
            </a:extLst>
          </p:cNvPr>
          <p:cNvSpPr/>
          <p:nvPr/>
        </p:nvSpPr>
        <p:spPr>
          <a:xfrm>
            <a:off x="621277" y="2228560"/>
            <a:ext cx="5763074" cy="2581576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1475656" y="2420888"/>
            <a:ext cx="5034324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가지고 있는 빨대는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가지고 있는 빨대는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도영이와 똑같은 빨대를 가지고 있어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가진 빨대를 세 변으로 하는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1583668" y="4252002"/>
            <a:ext cx="198126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sp>
        <p:nvSpPr>
          <p:cNvPr id="63" name="사각형: 둥근 모서리 71">
            <a:extLst>
              <a:ext uri="{FF2B5EF4-FFF2-40B4-BE49-F238E27FC236}">
                <a16:creationId xmlns:a16="http://schemas.microsoft.com/office/drawing/2014/main" id="{312DA421-581F-AD3A-1AED-6EBAD7ED7FE8}"/>
              </a:ext>
            </a:extLst>
          </p:cNvPr>
          <p:cNvSpPr/>
          <p:nvPr/>
        </p:nvSpPr>
        <p:spPr>
          <a:xfrm>
            <a:off x="784116" y="2528900"/>
            <a:ext cx="767178" cy="31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슬기</a:t>
            </a:r>
          </a:p>
        </p:txBody>
      </p:sp>
      <p:sp>
        <p:nvSpPr>
          <p:cNvPr id="64" name="사각형: 둥근 모서리 72">
            <a:extLst>
              <a:ext uri="{FF2B5EF4-FFF2-40B4-BE49-F238E27FC236}">
                <a16:creationId xmlns:a16="http://schemas.microsoft.com/office/drawing/2014/main" id="{27A70E45-86B9-1F89-D73E-F93E78EB3E34}"/>
              </a:ext>
            </a:extLst>
          </p:cNvPr>
          <p:cNvSpPr/>
          <p:nvPr/>
        </p:nvSpPr>
        <p:spPr>
          <a:xfrm>
            <a:off x="774282" y="2960948"/>
            <a:ext cx="767178" cy="31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도영</a:t>
            </a:r>
          </a:p>
        </p:txBody>
      </p:sp>
      <p:sp>
        <p:nvSpPr>
          <p:cNvPr id="65" name="사각형: 둥근 모서리 74">
            <a:extLst>
              <a:ext uri="{FF2B5EF4-FFF2-40B4-BE49-F238E27FC236}">
                <a16:creationId xmlns:a16="http://schemas.microsoft.com/office/drawing/2014/main" id="{CEA44829-E5AB-9478-87F1-773B29B52BDD}"/>
              </a:ext>
            </a:extLst>
          </p:cNvPr>
          <p:cNvSpPr/>
          <p:nvPr/>
        </p:nvSpPr>
        <p:spPr>
          <a:xfrm>
            <a:off x="774282" y="3392996"/>
            <a:ext cx="767178" cy="318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</a:rPr>
              <a:t>지혜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75">
            <a:extLst>
              <a:ext uri="{FF2B5EF4-FFF2-40B4-BE49-F238E27FC236}">
                <a16:creationId xmlns:a16="http://schemas.microsoft.com/office/drawing/2014/main" id="{A9772752-E290-A06A-738B-05A73CBA7C08}"/>
              </a:ext>
            </a:extLst>
          </p:cNvPr>
          <p:cNvSpPr/>
          <p:nvPr/>
        </p:nvSpPr>
        <p:spPr>
          <a:xfrm>
            <a:off x="774282" y="3834292"/>
            <a:ext cx="767178" cy="3507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슬기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45" y="4552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대화를 읽고        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80" y="16690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사각형: 둥근 모서리 43">
            <a:extLst>
              <a:ext uri="{FF2B5EF4-FFF2-40B4-BE49-F238E27FC236}">
                <a16:creationId xmlns:a16="http://schemas.microsoft.com/office/drawing/2014/main" id="{999337D9-B1F2-F720-AA89-740DF6D4565B}"/>
              </a:ext>
            </a:extLst>
          </p:cNvPr>
          <p:cNvSpPr/>
          <p:nvPr/>
        </p:nvSpPr>
        <p:spPr>
          <a:xfrm>
            <a:off x="621277" y="2228560"/>
            <a:ext cx="5763074" cy="2581576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1475656" y="2420888"/>
            <a:ext cx="5034324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가지고 있는 빨대는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가지고 있는 빨대는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도영이와 똑같은 빨대를 가지고 있어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가진 빨대를 세 변으로 하는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1583668" y="4252002"/>
            <a:ext cx="198126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sp>
        <p:nvSpPr>
          <p:cNvPr id="63" name="사각형: 둥근 모서리 71">
            <a:extLst>
              <a:ext uri="{FF2B5EF4-FFF2-40B4-BE49-F238E27FC236}">
                <a16:creationId xmlns:a16="http://schemas.microsoft.com/office/drawing/2014/main" id="{312DA421-581F-AD3A-1AED-6EBAD7ED7FE8}"/>
              </a:ext>
            </a:extLst>
          </p:cNvPr>
          <p:cNvSpPr/>
          <p:nvPr/>
        </p:nvSpPr>
        <p:spPr>
          <a:xfrm>
            <a:off x="784116" y="2528900"/>
            <a:ext cx="767178" cy="3189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슬기</a:t>
            </a:r>
          </a:p>
        </p:txBody>
      </p:sp>
      <p:sp>
        <p:nvSpPr>
          <p:cNvPr id="64" name="사각형: 둥근 모서리 72">
            <a:extLst>
              <a:ext uri="{FF2B5EF4-FFF2-40B4-BE49-F238E27FC236}">
                <a16:creationId xmlns:a16="http://schemas.microsoft.com/office/drawing/2014/main" id="{27A70E45-86B9-1F89-D73E-F93E78EB3E34}"/>
              </a:ext>
            </a:extLst>
          </p:cNvPr>
          <p:cNvSpPr/>
          <p:nvPr/>
        </p:nvSpPr>
        <p:spPr>
          <a:xfrm>
            <a:off x="774282" y="2960948"/>
            <a:ext cx="767178" cy="31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도영</a:t>
            </a:r>
          </a:p>
        </p:txBody>
      </p:sp>
      <p:sp>
        <p:nvSpPr>
          <p:cNvPr id="65" name="사각형: 둥근 모서리 74">
            <a:extLst>
              <a:ext uri="{FF2B5EF4-FFF2-40B4-BE49-F238E27FC236}">
                <a16:creationId xmlns:a16="http://schemas.microsoft.com/office/drawing/2014/main" id="{CEA44829-E5AB-9478-87F1-773B29B52BDD}"/>
              </a:ext>
            </a:extLst>
          </p:cNvPr>
          <p:cNvSpPr/>
          <p:nvPr/>
        </p:nvSpPr>
        <p:spPr>
          <a:xfrm>
            <a:off x="774282" y="3392996"/>
            <a:ext cx="767178" cy="318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</a:rPr>
              <a:t>지혜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75">
            <a:extLst>
              <a:ext uri="{FF2B5EF4-FFF2-40B4-BE49-F238E27FC236}">
                <a16:creationId xmlns:a16="http://schemas.microsoft.com/office/drawing/2014/main" id="{A9772752-E290-A06A-738B-05A73CBA7C08}"/>
              </a:ext>
            </a:extLst>
          </p:cNvPr>
          <p:cNvSpPr/>
          <p:nvPr/>
        </p:nvSpPr>
        <p:spPr>
          <a:xfrm>
            <a:off x="774282" y="3834292"/>
            <a:ext cx="767178" cy="3507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슬기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45" y="4552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57405E61-F876-1A88-1A8C-76311A085C24}"/>
              </a:ext>
            </a:extLst>
          </p:cNvPr>
          <p:cNvGrpSpPr/>
          <p:nvPr/>
        </p:nvGrpSpPr>
        <p:grpSpPr>
          <a:xfrm>
            <a:off x="215516" y="3470888"/>
            <a:ext cx="6667165" cy="1766477"/>
            <a:chOff x="192745" y="3506813"/>
            <a:chExt cx="6667165" cy="176647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59E08B-EB24-D6A9-3D23-3C3ACB54A0E2}"/>
                </a:ext>
              </a:extLst>
            </p:cNvPr>
            <p:cNvSpPr/>
            <p:nvPr/>
          </p:nvSpPr>
          <p:spPr>
            <a:xfrm>
              <a:off x="192745" y="3655136"/>
              <a:ext cx="6667165" cy="1430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9022AB76-51B4-05E0-DBF4-130D149C535A}"/>
                </a:ext>
              </a:extLst>
            </p:cNvPr>
            <p:cNvSpPr/>
            <p:nvPr/>
          </p:nvSpPr>
          <p:spPr>
            <a:xfrm>
              <a:off x="314768" y="3506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437FC7F5-F794-D129-A15C-C42D32F8B293}"/>
                </a:ext>
              </a:extLst>
            </p:cNvPr>
            <p:cNvSpPr/>
            <p:nvPr/>
          </p:nvSpPr>
          <p:spPr>
            <a:xfrm flipH="1" flipV="1">
              <a:off x="489393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9B60BC-43DA-C6E8-F135-FEE5154B27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26A1A-C3BE-385F-98F3-93FF1F5A2629}"/>
              </a:ext>
            </a:extLst>
          </p:cNvPr>
          <p:cNvSpPr txBox="1"/>
          <p:nvPr/>
        </p:nvSpPr>
        <p:spPr>
          <a:xfrm>
            <a:off x="337538" y="4077072"/>
            <a:ext cx="643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지혜의 빨대 길이는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같으므로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 cm, 8 cm, 8 cm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세 변으로 하는 삼각형은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48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8" y="1719508"/>
            <a:ext cx="3475790" cy="351923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 mm_42_2_01_02_01.html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그림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건물에 있는 삼각형을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색연필로 찾은 삼각형의 변을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46744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79595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839727"/>
            <a:ext cx="360000" cy="360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798937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56531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id="{74374F07-DEC1-7C03-9498-625A7B5E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13" y="2395253"/>
            <a:ext cx="1127335" cy="88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27787" y="2261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33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answer_01.png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A81D4B43-1A74-7DBE-E2C2-EE27FA162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222" y="4821801"/>
            <a:ext cx="2037112" cy="17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이미지와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 mm_42_2_01_05_01.html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이등변삼각형을 모두 찾아 색칠해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480" y="2132969"/>
            <a:ext cx="3489960" cy="268224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5535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</a:t>
                      </a:r>
                      <a:r>
                        <a:rPr lang="en-US" altLang="ko-KR" sz="1000" dirty="0" smtClean="0"/>
                        <a:t>2CC42202.jpg 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기</a:t>
                      </a:r>
                      <a:r>
                        <a:rPr lang="en-US" altLang="ko-KR" sz="1000" baseline="0" dirty="0" smtClean="0"/>
                        <a:t>2CC42202-</a:t>
                      </a:r>
                      <a:r>
                        <a:rPr lang="ko-KR" altLang="en-US" sz="1000" baseline="0" dirty="0" smtClean="0"/>
                        <a:t>답</a:t>
                      </a:r>
                      <a:r>
                        <a:rPr lang="en-US" altLang="ko-KR" sz="1000" baseline="0" dirty="0" smtClean="0"/>
                        <a:t>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기본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817924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893460" y="492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36260" y="4643122"/>
            <a:ext cx="1969992" cy="1512334"/>
            <a:chOff x="7136260" y="4643122"/>
            <a:chExt cx="1969992" cy="151233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260" y="4643122"/>
              <a:ext cx="1969992" cy="1512334"/>
            </a:xfrm>
            <a:prstGeom prst="rect">
              <a:avLst/>
            </a:prstGeom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798" y="4670309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89" y="2025532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5002930" y="2055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이등변삼각형을 모두 찾아 색칠해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480" y="2132969"/>
            <a:ext cx="3489960" cy="26822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6C51E9BE-0642-ABFB-9529-CD397C082C4E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2FE80E-E32C-D39C-FAE1-BEA2A40291D7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0C652519-F77B-6692-4E2A-9020541F2DDC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1AACA196-E08B-BC8B-EA42-3DF60B39E0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B44E587-3F9A-984C-76D9-CA903AEFB0E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8E2075-6B50-3D9E-9113-ADD5D3295446}"/>
              </a:ext>
            </a:extLst>
          </p:cNvPr>
          <p:cNvSpPr txBox="1"/>
          <p:nvPr/>
        </p:nvSpPr>
        <p:spPr>
          <a:xfrm>
            <a:off x="429547" y="44262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찾아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89" y="2025532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74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-699" r="9645" b="-1"/>
          <a:stretch/>
        </p:blipFill>
        <p:spPr>
          <a:xfrm>
            <a:off x="71500" y="836712"/>
            <a:ext cx="6912768" cy="478853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531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mm_42_2_01_06_04_ani.mp4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5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알지오매스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 그리기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710" t="1400" r="2340"/>
          <a:stretch/>
        </p:blipFill>
        <p:spPr>
          <a:xfrm>
            <a:off x="35496" y="714689"/>
            <a:ext cx="6912768" cy="512657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953103"/>
            <a:ext cx="3213108" cy="19082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좋아하는 삼각형 모양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곳곳에 여러 가지 삼각형이 숨어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삼각형의 특징은 뭐가 있지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616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삼각형의 특징은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변과 꼭짓점이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788019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45613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0D8FD2-84E9-C730-C6B4-690C5479034A}"/>
              </a:ext>
            </a:extLst>
          </p:cNvPr>
          <p:cNvSpPr/>
          <p:nvPr/>
        </p:nvSpPr>
        <p:spPr bwMode="auto">
          <a:xfrm>
            <a:off x="3916115" y="320128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변의 길이가 같은 삼각형입니다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CD9883E-1DFB-E45B-78F5-50688FEEB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90304"/>
            <a:ext cx="360000" cy="355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8" y="1719508"/>
            <a:ext cx="3475790" cy="35192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839727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삼각형을 변의 길이에 따라 분류하여 이등변삼각형을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142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40995"/>
              </p:ext>
            </p:extLst>
          </p:nvPr>
        </p:nvGraphicFramePr>
        <p:xfrm>
          <a:off x="718444" y="3997223"/>
          <a:ext cx="5833776" cy="1187151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916888">
                  <a:extLst>
                    <a:ext uri="{9D8B030D-6E8A-4147-A177-3AD203B41FA5}">
                      <a16:colId xmlns:a16="http://schemas.microsoft.com/office/drawing/2014/main" val="366093964"/>
                    </a:ext>
                  </a:extLst>
                </a:gridCol>
                <a:gridCol w="2916888">
                  <a:extLst>
                    <a:ext uri="{9D8B030D-6E8A-4147-A177-3AD203B41FA5}">
                      <a16:colId xmlns:a16="http://schemas.microsoft.com/office/drawing/2014/main" val="2912351831"/>
                    </a:ext>
                  </a:extLst>
                </a:gridCol>
              </a:tblGrid>
              <a:tr h="629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두 변의 길이가 같은 </a:t>
                      </a:r>
                      <a:endParaRPr lang="en-US" altLang="ko-KR" sz="19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삼각형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변의 길이가 모두 다른 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6919"/>
                  </a:ext>
                </a:extLst>
              </a:tr>
              <a:tr h="516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라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rgbClr val="00B0F0"/>
                          </a:solidFill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321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보이다가 처음 클릭하는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분류해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700484" y="1379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97530" y="4349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BCA77-38D3-3637-2D78-80CB7A382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57" y="2127365"/>
            <a:ext cx="6183872" cy="181681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166" y="4286584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95AE88CB-0DD6-2C62-0B03-F7EBCA8A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2" y="40283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951426" y="1018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87824" y="1027311"/>
            <a:ext cx="956208" cy="313457"/>
            <a:chOff x="3952363" y="1253627"/>
            <a:chExt cx="956208" cy="313457"/>
          </a:xfrm>
        </p:grpSpPr>
        <p:pic>
          <p:nvPicPr>
            <p:cNvPr id="36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43608" y="2672916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80430" y="2988227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79156" y="2785224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59844" y="2922161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94711" y="2994036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95181" y="2933570"/>
            <a:ext cx="196385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916247" y="265062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595577" y="294949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665400" y="267957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514178" y="286732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079026" y="292216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970181" y="286457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20" y="4318143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223" y="4734095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20" y="4752777"/>
            <a:ext cx="360000" cy="355000"/>
          </a:xfrm>
          <a:prstGeom prst="rect">
            <a:avLst/>
          </a:prstGeom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40892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4989970" y="13697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5650778" y="136595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17523" y="13595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어떻게 분류했는지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2402490" y="5230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87824" y="1027311"/>
            <a:ext cx="956208" cy="313457"/>
            <a:chOff x="3952363" y="1253627"/>
            <a:chExt cx="956208" cy="313457"/>
          </a:xfrm>
        </p:grpSpPr>
        <p:pic>
          <p:nvPicPr>
            <p:cNvPr id="40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89970" y="1369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50778" y="136595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6317523" y="13595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7544" y="4257092"/>
            <a:ext cx="6183827" cy="677108"/>
            <a:chOff x="191850" y="3789040"/>
            <a:chExt cx="6120680" cy="677108"/>
          </a:xfrm>
        </p:grpSpPr>
        <p:sp>
          <p:nvSpPr>
            <p:cNvPr id="77" name="TextBox 76"/>
            <p:cNvSpPr txBox="1"/>
            <p:nvPr/>
          </p:nvSpPr>
          <p:spPr>
            <a:xfrm>
              <a:off x="191850" y="3789040"/>
              <a:ext cx="612068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직각이 있는 삼각형 다와 직각이 없는 삼각형 가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바로 분류했습니다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0" y="3823384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D76BCA77-38D3-3637-2D78-80CB7A382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57" y="2127365"/>
            <a:ext cx="6183872" cy="181681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43608" y="2672916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80430" y="2988227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9156" y="2785224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9844" y="2922161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4711" y="2994036"/>
            <a:ext cx="196385" cy="189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95181" y="2933570"/>
            <a:ext cx="196385" cy="208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916247" y="265062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1595577" y="294949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2665400" y="2679570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3514178" y="2867325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079026" y="2922161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3B8EB9-2AA0-2DC8-B75D-B612DC6CF97D}"/>
              </a:ext>
            </a:extLst>
          </p:cNvPr>
          <p:cNvSpPr txBox="1"/>
          <p:nvPr/>
        </p:nvSpPr>
        <p:spPr>
          <a:xfrm>
            <a:off x="5970181" y="2864576"/>
            <a:ext cx="569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733035" y="5279663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201A0161-C58B-258C-E2DD-160983BB12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0564" y="4578294"/>
            <a:ext cx="360000" cy="355000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17530"/>
              </p:ext>
            </p:extLst>
          </p:nvPr>
        </p:nvGraphicFramePr>
        <p:xfrm>
          <a:off x="180358" y="61252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 / 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6522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42781</TotalTime>
  <Words>3650</Words>
  <Application>Microsoft Office PowerPoint</Application>
  <PresentationFormat>화면 슬라이드 쇼(4:3)</PresentationFormat>
  <Paragraphs>1152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7436</cp:revision>
  <cp:lastPrinted>2021-12-20T01:30:02Z</cp:lastPrinted>
  <dcterms:created xsi:type="dcterms:W3CDTF">2008-07-15T12:19:11Z</dcterms:created>
  <dcterms:modified xsi:type="dcterms:W3CDTF">2022-05-31T05:21:55Z</dcterms:modified>
</cp:coreProperties>
</file>