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80" r:id="rId8"/>
    <p:sldId id="1097" r:id="rId9"/>
    <p:sldId id="1289" r:id="rId10"/>
    <p:sldId id="1381" r:id="rId11"/>
    <p:sldId id="1397" r:id="rId12"/>
    <p:sldId id="1349" r:id="rId13"/>
    <p:sldId id="1382" r:id="rId14"/>
    <p:sldId id="1365" r:id="rId15"/>
    <p:sldId id="1384" r:id="rId16"/>
    <p:sldId id="1383" r:id="rId17"/>
    <p:sldId id="1385" r:id="rId18"/>
    <p:sldId id="1387" r:id="rId19"/>
    <p:sldId id="1388" r:id="rId20"/>
    <p:sldId id="1297" r:id="rId21"/>
    <p:sldId id="1315" r:id="rId22"/>
    <p:sldId id="1316" r:id="rId23"/>
    <p:sldId id="1322" r:id="rId24"/>
    <p:sldId id="1391" r:id="rId25"/>
    <p:sldId id="1323" r:id="rId26"/>
    <p:sldId id="1390" r:id="rId27"/>
    <p:sldId id="1324" r:id="rId28"/>
    <p:sldId id="1389" r:id="rId29"/>
    <p:sldId id="1342" r:id="rId30"/>
    <p:sldId id="1392" r:id="rId31"/>
    <p:sldId id="1317" r:id="rId32"/>
    <p:sldId id="1393" r:id="rId33"/>
    <p:sldId id="1358" r:id="rId34"/>
    <p:sldId id="1366" r:id="rId35"/>
    <p:sldId id="1394" r:id="rId36"/>
    <p:sldId id="1320" r:id="rId37"/>
    <p:sldId id="1395" r:id="rId38"/>
    <p:sldId id="1321" r:id="rId39"/>
    <p:sldId id="1396" r:id="rId40"/>
    <p:sldId id="1343" r:id="rId41"/>
    <p:sldId id="1363" r:id="rId42"/>
    <p:sldId id="1386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D2E"/>
    <a:srgbClr val="679BC6"/>
    <a:srgbClr val="E8EDDB"/>
    <a:srgbClr val="FFFFFF"/>
    <a:srgbClr val="FFCCCC"/>
    <a:srgbClr val="336600"/>
    <a:srgbClr val="D7DF5F"/>
    <a:srgbClr val="AED7F3"/>
    <a:srgbClr val="FF5A00"/>
    <a:srgbClr val="009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2/curri/index.html?flashxmlnum=yuni4856tsherpa&amp;classno=E-curri03-science-Y_2022/31/Kwa_0301_0202_0002/Kwa_0301_0202_0002_201.html&amp;id=1452775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25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25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MM_42_04/suh_0402_02_0003/images/suh_0402_02_0003_301_1/suh_0402_02_0003_301_1_1_1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0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42_04/suh_0402_02_0003/images/suh_0402_02_0003_401_1/suh_0402_02_0003_401_1_1_1.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hyperlink" Target="https://cdata2.tsherpa.co.kr/tsherpa/MultiMedia/Flash/2020/curri/MM_42_04/suh_0402_02_0003/images/suh_0402_02_0003_401_1/suh_0402_02_0003_401_1_1_2.png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42_04/suh_0402_02_0003/images/suh_0402_02_0003_401_1/suh_0402_02_0003_401_1.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57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37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116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색종이로 이등변삼각형을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69" y="2510022"/>
            <a:ext cx="6639890" cy="1348593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F610BD2-F887-FB78-566C-8EB16653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98" y="3935357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5CE5133-0F22-13B2-F30C-2DB18B0F77FE}"/>
              </a:ext>
            </a:extLst>
          </p:cNvPr>
          <p:cNvSpPr/>
          <p:nvPr/>
        </p:nvSpPr>
        <p:spPr>
          <a:xfrm>
            <a:off x="385474" y="4152856"/>
            <a:ext cx="4387776" cy="100433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펼친 도형을 친구들과 비교해 볼까</a:t>
            </a:r>
            <a:r>
              <a:rPr lang="en-US" altLang="ko-KR" sz="1900" dirty="0">
                <a:solidFill>
                  <a:schemeClr val="tx1"/>
                </a:solidFill>
              </a:rPr>
              <a:t>?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DC1C768-644B-F5F5-F636-A00C8B7F5161}"/>
              </a:ext>
            </a:extLst>
          </p:cNvPr>
          <p:cNvSpPr/>
          <p:nvPr/>
        </p:nvSpPr>
        <p:spPr>
          <a:xfrm rot="5400000" flipH="1">
            <a:off x="4673507" y="4518468"/>
            <a:ext cx="474088" cy="252022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608" y="2086858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펼친 도형을 친구들과 비교해 볼까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93" y="300984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6" y="30137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9" y="30176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주의 팝업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나타날때의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25px,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35px.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형태는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cdata2.tsherpa.co.kr/tsherpa/multimedia/Flash/2022/curri/index.html?flashxmlnum=yuni4856tsherpa&amp;classno=E-curri03-science-Y_2022/31/Kwa_0301_0202_0002/Kwa_0301_0202_0002_201.html&amp;id=1452775&amp;classa=1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 보아요 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색종이로 이등변삼각형을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69" y="2510022"/>
            <a:ext cx="6639890" cy="1348593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F610BD2-F887-FB78-566C-8EB16653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045024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4A5C38ED-0B69-E710-CA04-0E455B0A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32" y="40441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074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answer_01.png / answer_02.png /answer_03.png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93" y="300984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6" y="30137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9" y="30176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584161" y="1725527"/>
            <a:ext cx="956208" cy="313457"/>
            <a:chOff x="3952363" y="1253627"/>
            <a:chExt cx="956208" cy="313457"/>
          </a:xfrm>
        </p:grpSpPr>
        <p:pic>
          <p:nvPicPr>
            <p:cNvPr id="66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377" y="2025719"/>
            <a:ext cx="544114" cy="544114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990580" y="2171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9123" y="2585891"/>
            <a:ext cx="3879765" cy="1212426"/>
            <a:chOff x="4349138" y="4617038"/>
            <a:chExt cx="3879765" cy="1212426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38" y="4617038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4644008" y="465313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주의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!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53616" y="5208119"/>
              <a:ext cx="37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가위에 손을 다치지 않게 조심하세요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529" y="2629552"/>
            <a:ext cx="299132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03252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이등변삼각형에서 크기가 같은 각이 있는지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40394" y="4369519"/>
            <a:ext cx="6327849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같은 두 변에 있는 두 각의 크기가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82" y="4149080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0C981DF-66F8-C6C3-9EA5-AA401001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43558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FD35B8-D0B9-1131-444D-3C0C2C94BB62}"/>
              </a:ext>
            </a:extLst>
          </p:cNvPr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4F066A-F4F9-27C7-61C8-5A57DEBD1790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C114A0-AB6D-FE8E-EAA9-ED7B1A7CF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96998FD-216A-2B01-FD7F-2E9D01A84FD9}"/>
              </a:ext>
            </a:extLst>
          </p:cNvPr>
          <p:cNvGrpSpPr/>
          <p:nvPr/>
        </p:nvGrpSpPr>
        <p:grpSpPr>
          <a:xfrm>
            <a:off x="5694649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0875F4-6987-2F84-E109-133812D49DF2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59E04-2BF7-4543-F921-36E650517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8F4E588-6A44-33F6-E610-4C2F60A753CE}"/>
              </a:ext>
            </a:extLst>
          </p:cNvPr>
          <p:cNvGrpSpPr/>
          <p:nvPr/>
        </p:nvGrpSpPr>
        <p:grpSpPr>
          <a:xfrm>
            <a:off x="6265398" y="1296183"/>
            <a:ext cx="620721" cy="313547"/>
            <a:chOff x="2349675" y="4210757"/>
            <a:chExt cx="620721" cy="3135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16BCA8A-355E-F64E-C3C8-C7340D891D0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0C5D24-0A02-0241-5D45-4A1E730A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69" y="2510022"/>
            <a:ext cx="6639890" cy="1348593"/>
          </a:xfrm>
          <a:prstGeom prst="rect">
            <a:avLst/>
          </a:prstGeom>
        </p:spPr>
      </p:pic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93" y="300984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6" y="30137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9" y="30176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03252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알게 된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40394" y="4376427"/>
            <a:ext cx="6327849" cy="6367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두 변에 있는 두 각의 크기가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88" y="4704475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0C981DF-66F8-C6C3-9EA5-AA401001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44248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D8165A-1F7F-3572-34DC-E1DCBC439438}"/>
              </a:ext>
            </a:extLst>
          </p:cNvPr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62F115-B798-66BF-EC5E-A14CA4B35BE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F73F76-2BBB-A2E6-4F0A-4C273ECF4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E70D68-4D2C-933F-85CF-FFFDFDF64740}"/>
              </a:ext>
            </a:extLst>
          </p:cNvPr>
          <p:cNvGrpSpPr/>
          <p:nvPr/>
        </p:nvGrpSpPr>
        <p:grpSpPr>
          <a:xfrm>
            <a:off x="6308867" y="1296183"/>
            <a:ext cx="620721" cy="313547"/>
            <a:chOff x="2349675" y="4210757"/>
            <a:chExt cx="620721" cy="31354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48D43E-69F9-27A0-DDD9-93624736BCF1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C990D2-8C40-3BB6-4720-8F7F799FA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F8ADDC7-A7E5-8276-22BE-CD4AFC0940FD}"/>
              </a:ext>
            </a:extLst>
          </p:cNvPr>
          <p:cNvGrpSpPr/>
          <p:nvPr/>
        </p:nvGrpSpPr>
        <p:grpSpPr>
          <a:xfrm>
            <a:off x="5722750" y="1296183"/>
            <a:ext cx="620721" cy="313547"/>
            <a:chOff x="2349675" y="4210757"/>
            <a:chExt cx="620721" cy="313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641911-BA30-FCF4-FD28-50E46601144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80886A-9CDF-6B6D-102A-645497E1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69" y="2510022"/>
            <a:ext cx="6639890" cy="1348593"/>
          </a:xfrm>
          <a:prstGeom prst="rect">
            <a:avLst/>
          </a:prstGeom>
        </p:spPr>
      </p:pic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93" y="300984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6" y="30137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9" y="30176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9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A22204D9-C92D-BE96-E325-DA251C5B7920}"/>
              </a:ext>
            </a:extLst>
          </p:cNvPr>
          <p:cNvSpPr/>
          <p:nvPr/>
        </p:nvSpPr>
        <p:spPr>
          <a:xfrm>
            <a:off x="4919677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179485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5737079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D23040E-F0D8-F661-5EEA-72E6C79E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91" y="1738827"/>
            <a:ext cx="6664798" cy="295871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E222198-990C-F3DB-339B-1271A5EF58CE}"/>
              </a:ext>
            </a:extLst>
          </p:cNvPr>
          <p:cNvGrpSpPr/>
          <p:nvPr/>
        </p:nvGrpSpPr>
        <p:grpSpPr>
          <a:xfrm>
            <a:off x="2720269" y="5254046"/>
            <a:ext cx="1637116" cy="263186"/>
            <a:chOff x="319554" y="1245924"/>
            <a:chExt cx="2636592" cy="423864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id="{721D7FB9-E933-924B-3211-E4EF31075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D085FC28-4A76-6F09-E34F-BBB3F69BD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F7E330EB-8777-C33B-2A93-86137339F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049223A4-E6BC-8147-AA94-0966D485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9A0D9328-4F74-EC3B-D459-ECF5AD83C681}"/>
              </a:ext>
            </a:extLst>
          </p:cNvPr>
          <p:cNvSpPr/>
          <p:nvPr/>
        </p:nvSpPr>
        <p:spPr>
          <a:xfrm>
            <a:off x="2483768" y="5087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76BF86-06AD-2E6C-126C-C6E1719B8478}"/>
              </a:ext>
            </a:extLst>
          </p:cNvPr>
          <p:cNvSpPr txBox="1"/>
          <p:nvPr/>
        </p:nvSpPr>
        <p:spPr>
          <a:xfrm>
            <a:off x="246143" y="1761881"/>
            <a:ext cx="16433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그려 볼까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9DDCD7-D2CA-590A-3656-1C9E6EBE9413}"/>
              </a:ext>
            </a:extLst>
          </p:cNvPr>
          <p:cNvSpPr txBox="1"/>
          <p:nvPr/>
        </p:nvSpPr>
        <p:spPr>
          <a:xfrm>
            <a:off x="389042" y="3959579"/>
            <a:ext cx="3030830" cy="715089"/>
          </a:xfrm>
          <a:prstGeom prst="roundRect">
            <a:avLst/>
          </a:prstGeom>
          <a:solidFill>
            <a:srgbClr val="E8EDD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선분의 양 끝에 크기가 같은 각을 그립니다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95CBBE-7400-79F9-CE79-B346B32A8575}"/>
              </a:ext>
            </a:extLst>
          </p:cNvPr>
          <p:cNvSpPr txBox="1"/>
          <p:nvPr/>
        </p:nvSpPr>
        <p:spPr>
          <a:xfrm>
            <a:off x="3776342" y="3959579"/>
            <a:ext cx="3093561" cy="715089"/>
          </a:xfrm>
          <a:prstGeom prst="roundRect">
            <a:avLst/>
          </a:prstGeom>
          <a:solidFill>
            <a:srgbClr val="E8EDD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각의 변이 만나는 점을 찾아 삼각형을 그립니다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4B5795-E1FB-4B81-5FAA-147F4D8C440A}"/>
              </a:ext>
            </a:extLst>
          </p:cNvPr>
          <p:cNvGrpSpPr/>
          <p:nvPr/>
        </p:nvGrpSpPr>
        <p:grpSpPr>
          <a:xfrm>
            <a:off x="6300192" y="1294778"/>
            <a:ext cx="620721" cy="313547"/>
            <a:chOff x="2349675" y="4210757"/>
            <a:chExt cx="620721" cy="313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5CA8F50-E82C-977E-8523-404D48881B8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2DF893-A7CE-DB11-8F1A-188B7E4E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19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4802341" y="1008878"/>
            <a:ext cx="956208" cy="313457"/>
            <a:chOff x="3952363" y="1253627"/>
            <a:chExt cx="956208" cy="313457"/>
          </a:xfrm>
        </p:grpSpPr>
        <p:pic>
          <p:nvPicPr>
            <p:cNvPr id="42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app\resource\contents\lesson02\ops\lesson02\mm_42_2_02_04_02.html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클릭하면 예시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179485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5737079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4B5795-E1FB-4B81-5FAA-147F4D8C440A}"/>
              </a:ext>
            </a:extLst>
          </p:cNvPr>
          <p:cNvGrpSpPr/>
          <p:nvPr/>
        </p:nvGrpSpPr>
        <p:grpSpPr>
          <a:xfrm>
            <a:off x="6300192" y="1294778"/>
            <a:ext cx="620721" cy="313547"/>
            <a:chOff x="2349675" y="4210757"/>
            <a:chExt cx="620721" cy="313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5CA8F50-E82C-977E-8523-404D48881B8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2DF893-A7CE-DB11-8F1A-188B7E4E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9A3B36C-0C26-0098-3FDE-940E70A240F2}"/>
              </a:ext>
            </a:extLst>
          </p:cNvPr>
          <p:cNvGrpSpPr/>
          <p:nvPr/>
        </p:nvGrpSpPr>
        <p:grpSpPr>
          <a:xfrm>
            <a:off x="2699792" y="5265204"/>
            <a:ext cx="1654859" cy="269100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id="{3A858C1F-ED4D-6C85-9FBA-325F66717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4D6B41ED-3D48-2D1D-DC3D-677FC112E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4C708B9B-E5D3-A778-B0D7-E5EB9A7C1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id="{D0CA764F-8BAE-62A7-7720-70A74112E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7A8426F-07E7-BD1A-DD47-04930274E1D9}"/>
              </a:ext>
            </a:extLst>
          </p:cNvPr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C7938-3430-2888-B3BB-08A7067BD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98" y="2444075"/>
            <a:ext cx="5093139" cy="2443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F988B-6833-4694-978D-ED196A89E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935" y="3933056"/>
            <a:ext cx="3739538" cy="1796719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0DB53EF3-57DD-BFE7-0C45-9B00897F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98" y="41006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id="{E8601FD0-A683-D04E-71C4-A7A3C6AA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28" y="1686256"/>
            <a:ext cx="1432749" cy="6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0CB64AEA-BEA3-E5B7-4983-360CF7197024}"/>
              </a:ext>
            </a:extLst>
          </p:cNvPr>
          <p:cNvSpPr/>
          <p:nvPr/>
        </p:nvSpPr>
        <p:spPr>
          <a:xfrm>
            <a:off x="6627787" y="2158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488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로 변경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4802341" y="1008878"/>
            <a:ext cx="956208" cy="313457"/>
            <a:chOff x="3952363" y="1253627"/>
            <a:chExt cx="956208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30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007BE75E-EF32-5B6A-B545-322FDB983D72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길이를 재어 어떤 삼각형인지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F6FFAD95-C080-D9FF-88F5-9416A4A06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DC0914-3801-5BB1-FB4F-1195B72A806B}"/>
              </a:ext>
            </a:extLst>
          </p:cNvPr>
          <p:cNvSpPr/>
          <p:nvPr/>
        </p:nvSpPr>
        <p:spPr bwMode="auto">
          <a:xfrm>
            <a:off x="480415" y="2205895"/>
            <a:ext cx="6350602" cy="671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길이를 재어 보니 두 변의 길이가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같으니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8F770C-5A8B-1F08-C92D-F18274DF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91" y="2576963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B54AB71C-F7CD-6B17-5D25-6FD9401AFCE4}"/>
              </a:ext>
            </a:extLst>
          </p:cNvPr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BA4444-B3F0-ECE1-9062-07B2F4C5C88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E1410C-058D-E34B-1D4E-6A04C4143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D0FC3B-3AF5-BE3D-5F29-3077B5E09040}"/>
              </a:ext>
            </a:extLst>
          </p:cNvPr>
          <p:cNvGrpSpPr/>
          <p:nvPr/>
        </p:nvGrpSpPr>
        <p:grpSpPr>
          <a:xfrm>
            <a:off x="5694649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94097B1-C910-19EC-0938-8696E011333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EBC9AE-23BA-7DFD-F9FC-B7DA9143E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926FC39-8559-0930-3029-CCA14B9ADCE4}"/>
              </a:ext>
            </a:extLst>
          </p:cNvPr>
          <p:cNvGrpSpPr/>
          <p:nvPr/>
        </p:nvGrpSpPr>
        <p:grpSpPr>
          <a:xfrm>
            <a:off x="6265398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3BC46D-8B31-EF10-6458-A239E3D79AC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101EB5-4889-4115-13D2-2BBFF114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4F19954F-5684-4DFD-0737-8B96F1A8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714512E-B9C6-23D8-E003-ED34003488E8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02341" y="1008878"/>
            <a:ext cx="956208" cy="313457"/>
            <a:chOff x="3952363" y="1253627"/>
            <a:chExt cx="956208" cy="313457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35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같은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007BE75E-EF32-5B6A-B545-322FDB983D72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F6FFAD95-C080-D9FF-88F5-9416A4A06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DC0914-3801-5BB1-FB4F-1195B72A806B}"/>
              </a:ext>
            </a:extLst>
          </p:cNvPr>
          <p:cNvSpPr/>
          <p:nvPr/>
        </p:nvSpPr>
        <p:spPr bwMode="auto">
          <a:xfrm>
            <a:off x="476398" y="2282819"/>
            <a:ext cx="6255842" cy="714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선분의 양 끝에 크기가 같은 두 각을 그리고 두 각의 변이 만나는 점을 찾으면 이등변삼각형이 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78F770C-5A8B-1F08-C92D-F18274DF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316" y="2085529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B54AB71C-F7CD-6B17-5D25-6FD9401AFCE4}"/>
              </a:ext>
            </a:extLst>
          </p:cNvPr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BA4444-B3F0-ECE1-9062-07B2F4C5C88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E1410C-058D-E34B-1D4E-6A04C4143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D0FC3B-3AF5-BE3D-5F29-3077B5E09040}"/>
              </a:ext>
            </a:extLst>
          </p:cNvPr>
          <p:cNvGrpSpPr/>
          <p:nvPr/>
        </p:nvGrpSpPr>
        <p:grpSpPr>
          <a:xfrm>
            <a:off x="6325829" y="1287998"/>
            <a:ext cx="620721" cy="313547"/>
            <a:chOff x="2349675" y="4210757"/>
            <a:chExt cx="620721" cy="31354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94097B1-C910-19EC-0938-8696E011333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EBC9AE-23BA-7DFD-F9FC-B7DA9143E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926FC39-8559-0930-3029-CCA14B9ADCE4}"/>
              </a:ext>
            </a:extLst>
          </p:cNvPr>
          <p:cNvGrpSpPr/>
          <p:nvPr/>
        </p:nvGrpSpPr>
        <p:grpSpPr>
          <a:xfrm>
            <a:off x="5738036" y="1294471"/>
            <a:ext cx="620721" cy="313547"/>
            <a:chOff x="2349675" y="4210757"/>
            <a:chExt cx="620721" cy="3135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3BC46D-8B31-EF10-6458-A239E3D79AC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101EB5-4889-4115-13D2-2BBFF114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4F19954F-5684-4DFD-0737-8B96F1A8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714512E-B9C6-23D8-E003-ED34003488E8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294DBAFF-1FB1-9098-CDB3-998508B0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6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4802341" y="1008878"/>
            <a:ext cx="956208" cy="313457"/>
            <a:chOff x="3952363" y="1253627"/>
            <a:chExt cx="956208" cy="313457"/>
          </a:xfrm>
        </p:grpSpPr>
        <p:pic>
          <p:nvPicPr>
            <p:cNvPr id="30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6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이등변삼각형을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C4B70-52FC-1BFE-BD59-F2C431B4C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53"/>
          <a:stretch/>
        </p:blipFill>
        <p:spPr>
          <a:xfrm>
            <a:off x="1115616" y="1860055"/>
            <a:ext cx="4411758" cy="2979721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6732276" y="5080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00CB41-E1D5-A2DA-6570-A932F323E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07"/>
          <a:stretch/>
        </p:blipFill>
        <p:spPr>
          <a:xfrm>
            <a:off x="7078692" y="3003094"/>
            <a:ext cx="2795736" cy="1877176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9BD2D9F-5215-5E0C-7B31-31408FF3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24" y="354496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855570" y="1043071"/>
            <a:ext cx="956208" cy="313457"/>
            <a:chOff x="3952363" y="1253627"/>
            <a:chExt cx="956208" cy="313457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E222198-990C-F3DB-339B-1271A5EF58CE}"/>
              </a:ext>
            </a:extLst>
          </p:cNvPr>
          <p:cNvGrpSpPr/>
          <p:nvPr/>
        </p:nvGrpSpPr>
        <p:grpSpPr>
          <a:xfrm>
            <a:off x="2720269" y="5254046"/>
            <a:ext cx="1637116" cy="263186"/>
            <a:chOff x="319554" y="1245924"/>
            <a:chExt cx="2636592" cy="423864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721D7FB9-E933-924B-3211-E4EF31075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D085FC28-4A76-6F09-E34F-BBB3F69BD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F7E330EB-8777-C33B-2A93-86137339F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049223A4-E6BC-8147-AA94-0966D485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A0D9328-4F74-EC3B-D459-ECF5AD83C681}"/>
              </a:ext>
            </a:extLst>
          </p:cNvPr>
          <p:cNvSpPr/>
          <p:nvPr/>
        </p:nvSpPr>
        <p:spPr>
          <a:xfrm>
            <a:off x="2483768" y="5087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4F19954F-5684-4DFD-0737-8B96F1A8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48425" y="4401108"/>
            <a:ext cx="43204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04809" y="4401108"/>
            <a:ext cx="347466" cy="3150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12521" y="3941682"/>
            <a:ext cx="608450" cy="327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23360" y="3941682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710317" y="4301091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289787" y="4301090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9" y="368986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9A0D9328-4F74-EC3B-D459-ECF5AD83C681}"/>
              </a:ext>
            </a:extLst>
          </p:cNvPr>
          <p:cNvSpPr/>
          <p:nvPr/>
        </p:nvSpPr>
        <p:spPr>
          <a:xfrm>
            <a:off x="3859909" y="3736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379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bg_answer01.svg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로 변경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1231792" y="2210512"/>
            <a:ext cx="957050" cy="4518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각도기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70864" y="3209532"/>
            <a:ext cx="849508" cy="2914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각도기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70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이등변삼각형을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C4B70-52FC-1BFE-BD59-F2C431B4C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42" t="511" r="11" b="-511"/>
          <a:stretch/>
        </p:blipFill>
        <p:spPr>
          <a:xfrm>
            <a:off x="1115616" y="1860055"/>
            <a:ext cx="4411758" cy="2979721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6732276" y="5080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00CB41-E1D5-A2DA-6570-A932F323E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81" t="327" r="-3774" b="-327"/>
          <a:stretch/>
        </p:blipFill>
        <p:spPr>
          <a:xfrm>
            <a:off x="6969429" y="2986368"/>
            <a:ext cx="2795736" cy="1877176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9BD2D9F-5215-5E0C-7B31-31408FF3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24" y="354496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855570" y="1043071"/>
            <a:ext cx="956208" cy="313457"/>
            <a:chOff x="3952363" y="1253627"/>
            <a:chExt cx="956208" cy="313457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E222198-990C-F3DB-339B-1271A5EF58CE}"/>
              </a:ext>
            </a:extLst>
          </p:cNvPr>
          <p:cNvGrpSpPr/>
          <p:nvPr/>
        </p:nvGrpSpPr>
        <p:grpSpPr>
          <a:xfrm>
            <a:off x="2720269" y="5254046"/>
            <a:ext cx="1637116" cy="263186"/>
            <a:chOff x="319554" y="1245924"/>
            <a:chExt cx="2636592" cy="423864"/>
          </a:xfrm>
        </p:grpSpPr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721D7FB9-E933-924B-3211-E4EF31075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D085FC28-4A76-6F09-E34F-BBB3F69BD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9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F7E330EB-8777-C33B-2A93-86137339F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5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049223A4-E6BC-8147-AA94-0966D485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6">
            <a:extLst>
              <a:ext uri="{FF2B5EF4-FFF2-40B4-BE49-F238E27FC236}">
                <a16:creationId xmlns:a16="http://schemas.microsoft.com/office/drawing/2014/main" id="{4F19954F-5684-4DFD-0737-8B96F1A8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44251" y="2110279"/>
            <a:ext cx="924287" cy="562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5716" y="4401108"/>
            <a:ext cx="43204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31038" y="4410097"/>
            <a:ext cx="347466" cy="3150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20564" y="4399238"/>
            <a:ext cx="651997" cy="327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211917" y="4340423"/>
            <a:ext cx="7120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877608" y="4301091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16016" y="4310079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55" y="347738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9A0D9328-4F74-EC3B-D459-ECF5AD83C681}"/>
              </a:ext>
            </a:extLst>
          </p:cNvPr>
          <p:cNvSpPr/>
          <p:nvPr/>
        </p:nvSpPr>
        <p:spPr>
          <a:xfrm>
            <a:off x="3786197" y="3599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037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bg_answer02.svg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로 변경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824028" y="2110279"/>
            <a:ext cx="648072" cy="6706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31792" y="2210512"/>
            <a:ext cx="957050" cy="4518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자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231880" y="3209532"/>
            <a:ext cx="527477" cy="2914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163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54318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 그림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각의 크기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성질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성질을 이용하여 이등변삼각형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알지오매스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변의 길이가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이등변삼각형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1753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이등변삼각형의 성질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같은 두 변에 있는 두 각의 크기는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835696" y="1488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1EC4D-251E-7AAB-0167-5BF601B3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2879746"/>
            <a:ext cx="2585559" cy="2336947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2496093" y="2309392"/>
            <a:ext cx="92377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길이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93" y="2136957"/>
            <a:ext cx="360000" cy="355000"/>
          </a:xfrm>
          <a:prstGeom prst="rect">
            <a:avLst/>
          </a:prstGeom>
        </p:spPr>
      </p:pic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804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4"/>
                        </a:rPr>
                        <a:t>https://cdata2.tsherpa.co.kr/tsherpa/MultiMedia/Flash/2020/curri/MM_42_04/suh_0402_02_0003/images/suh_0402_02_0003_301_1/suh_0402_02_0003_301_1_1_1.png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609032" y="3861048"/>
            <a:ext cx="651997" cy="327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55500" y="3893313"/>
            <a:ext cx="651997" cy="327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246853" y="3834498"/>
            <a:ext cx="7120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71857" y="3834498"/>
            <a:ext cx="7120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2451237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5156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정삼각형을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6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색종이를 반으로 접어 자른 것을 다시 펼쳤습니다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펼친 도형은 무슨 삼각형인지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2633888" y="4305273"/>
            <a:ext cx="217501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04" y="4124489"/>
            <a:ext cx="360000" cy="35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83F54-743C-4D38-77CC-E2C4649BE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17" y="2359972"/>
            <a:ext cx="6408204" cy="1774890"/>
          </a:xfrm>
          <a:prstGeom prst="rect">
            <a:avLst/>
          </a:prstGeom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71" y="3133567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7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25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99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89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색종이를 반으로 접어 자른 것을 다시 펼쳤습니다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펼친 도형은 무슨 삼각형인지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2633888" y="4305273"/>
            <a:ext cx="217501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04" y="4124489"/>
            <a:ext cx="360000" cy="35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83F54-743C-4D38-77CC-E2C4649BE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17" y="2359972"/>
            <a:ext cx="6408204" cy="1774890"/>
          </a:xfrm>
          <a:prstGeom prst="rect">
            <a:avLst/>
          </a:prstGeom>
        </p:spPr>
      </p:pic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71" y="3133567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7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25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99" y="3119200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18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5E61F2-6E6B-E051-0164-AC8D3A0BF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03"/>
          <a:stretch/>
        </p:blipFill>
        <p:spPr>
          <a:xfrm>
            <a:off x="2161894" y="2143371"/>
            <a:ext cx="2685878" cy="247376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504832" y="4592782"/>
            <a:ext cx="599577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504832" y="4592782"/>
            <a:ext cx="599577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65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852" y="4505293"/>
            <a:ext cx="360000" cy="355000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4250782" y="2960948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67319" y="2993774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876594" y="4070084"/>
            <a:ext cx="363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451831" y="2691500"/>
            <a:ext cx="363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392495" y="2540804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223675" y="293308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93280" y="4012518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306736" y="293308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226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076691" y="4567520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5E61F2-6E6B-E051-0164-AC8D3A0BF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03"/>
          <a:stretch/>
        </p:blipFill>
        <p:spPr>
          <a:xfrm>
            <a:off x="2161894" y="2143371"/>
            <a:ext cx="2685878" cy="247376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504832" y="4592782"/>
            <a:ext cx="599577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09" y="4454812"/>
            <a:ext cx="360000" cy="355000"/>
          </a:xfrm>
          <a:prstGeom prst="rect">
            <a:avLst/>
          </a:prstGeom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504832" y="4592782"/>
            <a:ext cx="599577" cy="413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65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09" y="4454812"/>
            <a:ext cx="360000" cy="355000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4250782" y="2960948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67319" y="2993774"/>
            <a:ext cx="681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876594" y="4070084"/>
            <a:ext cx="363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451831" y="2691500"/>
            <a:ext cx="36325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392495" y="2540804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223675" y="293308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93280" y="4012518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306736" y="293308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5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한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이등변삼각형을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버튼을 통해 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 활용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</a:rPr>
              <a:t>app\resource\contents\lesson02\ops\lesson02\mm_42_2_02_06_04.html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예 약물과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CEB42D-0490-740F-DE64-A766AC9B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70" y="2578166"/>
            <a:ext cx="5184564" cy="2512685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6F338C6D-7F57-482C-1C26-E8E65575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83" y="2040378"/>
            <a:ext cx="1468497" cy="62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D20CBE90-E20E-1D5B-4FF8-71F3E8C660AC}"/>
              </a:ext>
            </a:extLst>
          </p:cNvPr>
          <p:cNvSpPr/>
          <p:nvPr/>
        </p:nvSpPr>
        <p:spPr>
          <a:xfrm>
            <a:off x="6541561" y="228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BA3737-6BAE-873B-B572-9BC7CE78C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371" y="4559481"/>
            <a:ext cx="4504034" cy="2253895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AC4AB60B-948B-F4D4-0F3E-3C837847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09" y="474717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4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#00a0ff,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한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이등변삼각형을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CEB42D-0490-740F-DE64-A766AC9B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70" y="2578166"/>
            <a:ext cx="5184564" cy="2512685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6F338C6D-7F57-482C-1C26-E8E65575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83" y="2040378"/>
            <a:ext cx="1468497" cy="62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365104"/>
            <a:ext cx="633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선분의 양 끝에 크기가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인 각을 그려 이등변삼각형을 완성합니다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721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2" y="2395334"/>
            <a:ext cx="3320511" cy="229000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A4A054A0-32D1-F2B5-E62E-68DB78848EF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82D7C9F0-852D-E0BD-0041-D0CF3E22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454F2-F0F8-D9BC-5549-52A3B56C0D2A}"/>
              </a:ext>
            </a:extLst>
          </p:cNvPr>
          <p:cNvSpPr/>
          <p:nvPr/>
        </p:nvSpPr>
        <p:spPr bwMode="auto">
          <a:xfrm>
            <a:off x="4513514" y="3139681"/>
            <a:ext cx="73428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31590D2-9AB1-5835-E062-636E550CC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2875749"/>
            <a:ext cx="360000" cy="35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428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CC42212.jpg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218396" y="311686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073580" y="413935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203848" y="4012903"/>
            <a:ext cx="6396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712138-CCD5-8946-CD5A-5D58D5FA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5"/>
          <a:stretch/>
        </p:blipFill>
        <p:spPr>
          <a:xfrm>
            <a:off x="38569" y="872716"/>
            <a:ext cx="6931456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7699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72716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그림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2" y="2395334"/>
            <a:ext cx="3320511" cy="229000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A4A054A0-32D1-F2B5-E62E-68DB78848EF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82D7C9F0-852D-E0BD-0041-D0CF3E22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454F2-F0F8-D9BC-5549-52A3B56C0D2A}"/>
              </a:ext>
            </a:extLst>
          </p:cNvPr>
          <p:cNvSpPr/>
          <p:nvPr/>
        </p:nvSpPr>
        <p:spPr bwMode="auto">
          <a:xfrm>
            <a:off x="4513514" y="3139681"/>
            <a:ext cx="73428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31590D2-9AB1-5835-E062-636E550CC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2875749"/>
            <a:ext cx="360000" cy="355000"/>
          </a:xfrm>
          <a:prstGeom prst="rect">
            <a:avLst/>
          </a:prstGeom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218396" y="311686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073580" y="413935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203848" y="4012903"/>
            <a:ext cx="6396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6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5539"/>
            <a:ext cx="4683781" cy="253475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54AA0BC1-B19C-FE0B-275F-47FB8226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2863A7BF-FE7C-E655-927D-49425554D187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0C514FBB-CFB4-BE53-E6BD-618D89CD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2B57C2-99F3-D344-73C2-EE4562A738B5}"/>
              </a:ext>
            </a:extLst>
          </p:cNvPr>
          <p:cNvSpPr/>
          <p:nvPr/>
        </p:nvSpPr>
        <p:spPr bwMode="auto">
          <a:xfrm>
            <a:off x="4147908" y="4687724"/>
            <a:ext cx="73428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DFA4658-5A72-EE8B-48AC-EDA57CD1E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882" y="4534009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65A52A-F4AA-5F81-111A-4717FF6E5A04}"/>
              </a:ext>
            </a:extLst>
          </p:cNvPr>
          <p:cNvSpPr/>
          <p:nvPr/>
        </p:nvSpPr>
        <p:spPr bwMode="auto">
          <a:xfrm>
            <a:off x="2638437" y="4240878"/>
            <a:ext cx="526073" cy="3827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417906C-3850-5B34-52EE-6FB9A7255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510" y="4041261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9475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28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CC42217.jpg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\4-2-2\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61404" y="4655688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194873" y="425610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95116" y="280414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22472" y="2511240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123938" y="330421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5539"/>
            <a:ext cx="4683781" cy="253475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54AA0BC1-B19C-FE0B-275F-47FB8226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2863A7BF-FE7C-E655-927D-49425554D187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0C514FBB-CFB4-BE53-E6BD-618D89CD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2B57C2-99F3-D344-73C2-EE4562A738B5}"/>
              </a:ext>
            </a:extLst>
          </p:cNvPr>
          <p:cNvSpPr/>
          <p:nvPr/>
        </p:nvSpPr>
        <p:spPr bwMode="auto">
          <a:xfrm>
            <a:off x="4147908" y="4687724"/>
            <a:ext cx="73428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DFA4658-5A72-EE8B-48AC-EDA57CD1E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882" y="4534009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65A52A-F4AA-5F81-111A-4717FF6E5A04}"/>
              </a:ext>
            </a:extLst>
          </p:cNvPr>
          <p:cNvSpPr/>
          <p:nvPr/>
        </p:nvSpPr>
        <p:spPr bwMode="auto">
          <a:xfrm>
            <a:off x="2638437" y="4240878"/>
            <a:ext cx="526073" cy="3827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417906C-3850-5B34-52EE-6FB9A7255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510" y="4041261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61404" y="4655688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194873" y="425610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95116" y="280414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22472" y="2511240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123938" y="330421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03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4C7E99-A8D8-8C12-6C8A-A09C676213F4}"/>
              </a:ext>
            </a:extLst>
          </p:cNvPr>
          <p:cNvSpPr/>
          <p:nvPr/>
        </p:nvSpPr>
        <p:spPr bwMode="auto">
          <a:xfrm>
            <a:off x="2763852" y="2839312"/>
            <a:ext cx="771481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753E694-9A32-0670-898B-17452E25DF3D}"/>
              </a:ext>
            </a:extLst>
          </p:cNvPr>
          <p:cNvSpPr/>
          <p:nvPr/>
        </p:nvSpPr>
        <p:spPr>
          <a:xfrm>
            <a:off x="971600" y="2295453"/>
            <a:ext cx="5205574" cy="1169551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D7CDBEA7-FCDB-2CCB-0C01-267A3B8942B1}"/>
              </a:ext>
            </a:extLst>
          </p:cNvPr>
          <p:cNvSpPr txBox="1"/>
          <p:nvPr/>
        </p:nvSpPr>
        <p:spPr>
          <a:xfrm>
            <a:off x="1056243" y="2520851"/>
            <a:ext cx="50767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성질은 길이가 같은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             는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E4D98CAD-944E-282A-06D8-5DB172F6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7" y="16147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C5DA117-2A41-3889-1B56-4EEAAADE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0429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8AC8326-67CD-C6BC-CE8B-9C03CF6D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7" y="3500066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id="{5B555430-359F-8A1A-3BC8-43B98D91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94" y="3547717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A28D30F5-A33F-354F-990F-D5DB89C0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2" y="3500066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세 각을 말한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6C2FD2-EC79-7CDB-E8FC-EF8AAFFA5C78}"/>
              </a:ext>
            </a:extLst>
          </p:cNvPr>
          <p:cNvGrpSpPr/>
          <p:nvPr/>
        </p:nvGrpSpPr>
        <p:grpSpPr>
          <a:xfrm>
            <a:off x="4611486" y="1974083"/>
            <a:ext cx="2012814" cy="244426"/>
            <a:chOff x="5769785" y="1902948"/>
            <a:chExt cx="2509087" cy="249635"/>
          </a:xfrm>
        </p:grpSpPr>
        <p:pic>
          <p:nvPicPr>
            <p:cNvPr id="38" name="Picture 5">
              <a:extLst>
                <a:ext uri="{FF2B5EF4-FFF2-40B4-BE49-F238E27FC236}">
                  <a16:creationId xmlns:a16="http://schemas.microsoft.com/office/drawing/2014/main" id="{17703738-B125-149C-5E7C-AD35C64E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175689-66EF-D52D-A8B1-9E33AD0D406E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57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26DC368-D02E-44D4-BE80-A6A79F2F11AB}"/>
              </a:ext>
            </a:extLst>
          </p:cNvPr>
          <p:cNvSpPr/>
          <p:nvPr/>
        </p:nvSpPr>
        <p:spPr>
          <a:xfrm>
            <a:off x="466364" y="2528900"/>
            <a:ext cx="1844828" cy="50793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5"/>
                </a:solidFill>
              </a:rPr>
              <a:t>80°, 50°, 50°</a:t>
            </a:r>
            <a:endParaRPr lang="ko-KR" altLang="en-US" sz="1900" b="1" dirty="0">
              <a:solidFill>
                <a:schemeClr val="accent5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9C9F942-0417-E38C-C9A7-5E2ABA5F134A}"/>
              </a:ext>
            </a:extLst>
          </p:cNvPr>
          <p:cNvSpPr/>
          <p:nvPr/>
        </p:nvSpPr>
        <p:spPr>
          <a:xfrm rot="10800000" flipH="1">
            <a:off x="1216414" y="3051122"/>
            <a:ext cx="282986" cy="343274"/>
          </a:xfrm>
          <a:prstGeom prst="triangl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8F09423-2DB1-C0C5-C652-02CF46AA062F}"/>
              </a:ext>
            </a:extLst>
          </p:cNvPr>
          <p:cNvSpPr/>
          <p:nvPr/>
        </p:nvSpPr>
        <p:spPr>
          <a:xfrm>
            <a:off x="2600018" y="2528900"/>
            <a:ext cx="1844828" cy="5079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63°, 77°, 40°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2A12A6C-63AD-C064-0B29-906195FFE0B6}"/>
              </a:ext>
            </a:extLst>
          </p:cNvPr>
          <p:cNvSpPr/>
          <p:nvPr/>
        </p:nvSpPr>
        <p:spPr>
          <a:xfrm>
            <a:off x="4673348" y="2528900"/>
            <a:ext cx="1844828" cy="50793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70°, 65°, 65°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2ADB37B-5D74-7EED-9253-95C142356E76}"/>
              </a:ext>
            </a:extLst>
          </p:cNvPr>
          <p:cNvSpPr/>
          <p:nvPr/>
        </p:nvSpPr>
        <p:spPr>
          <a:xfrm rot="10800000" flipH="1">
            <a:off x="3416953" y="3051122"/>
            <a:ext cx="282986" cy="343274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E86C3C4E-5803-DD51-7984-6E107837A37D}"/>
              </a:ext>
            </a:extLst>
          </p:cNvPr>
          <p:cNvSpPr/>
          <p:nvPr/>
        </p:nvSpPr>
        <p:spPr>
          <a:xfrm rot="10800000" flipH="1">
            <a:off x="5454269" y="3051122"/>
            <a:ext cx="282986" cy="343274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E38E41-EB18-538E-C204-C112D8BDAFE7}"/>
              </a:ext>
            </a:extLst>
          </p:cNvPr>
          <p:cNvCxnSpPr/>
          <p:nvPr/>
        </p:nvCxnSpPr>
        <p:spPr bwMode="auto">
          <a:xfrm>
            <a:off x="564126" y="2922374"/>
            <a:ext cx="163521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E8AC8326-67CD-C6BC-CE8B-9C03CF6D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7" y="3500066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id="{5B555430-359F-8A1A-3BC8-43B98D91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94" y="3547717"/>
            <a:ext cx="1457277" cy="142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A28D30F5-A33F-354F-990F-D5DB89C0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2" y="3500066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세 각을 말한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6C2FD2-EC79-7CDB-E8FC-EF8AAFFA5C78}"/>
              </a:ext>
            </a:extLst>
          </p:cNvPr>
          <p:cNvGrpSpPr/>
          <p:nvPr/>
        </p:nvGrpSpPr>
        <p:grpSpPr>
          <a:xfrm>
            <a:off x="4611486" y="1974083"/>
            <a:ext cx="2012814" cy="244426"/>
            <a:chOff x="5769785" y="1902948"/>
            <a:chExt cx="2509087" cy="249635"/>
          </a:xfrm>
        </p:grpSpPr>
        <p:pic>
          <p:nvPicPr>
            <p:cNvPr id="38" name="Picture 5">
              <a:extLst>
                <a:ext uri="{FF2B5EF4-FFF2-40B4-BE49-F238E27FC236}">
                  <a16:creationId xmlns:a16="http://schemas.microsoft.com/office/drawing/2014/main" id="{17703738-B125-149C-5E7C-AD35C64E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175689-66EF-D52D-A8B1-9E33AD0D406E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57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캐릭터의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말풍선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26DC368-D02E-44D4-BE80-A6A79F2F11AB}"/>
              </a:ext>
            </a:extLst>
          </p:cNvPr>
          <p:cNvSpPr/>
          <p:nvPr/>
        </p:nvSpPr>
        <p:spPr>
          <a:xfrm>
            <a:off x="466364" y="2528900"/>
            <a:ext cx="1844828" cy="507935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5"/>
                </a:solidFill>
              </a:rPr>
              <a:t>80°, 50°, 50°</a:t>
            </a:r>
            <a:endParaRPr lang="ko-KR" altLang="en-US" sz="1900" b="1" dirty="0">
              <a:solidFill>
                <a:schemeClr val="accent5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9C9F942-0417-E38C-C9A7-5E2ABA5F134A}"/>
              </a:ext>
            </a:extLst>
          </p:cNvPr>
          <p:cNvSpPr/>
          <p:nvPr/>
        </p:nvSpPr>
        <p:spPr>
          <a:xfrm rot="10800000" flipH="1">
            <a:off x="1216414" y="3051122"/>
            <a:ext cx="282986" cy="343274"/>
          </a:xfrm>
          <a:prstGeom prst="triangl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8F09423-2DB1-C0C5-C652-02CF46AA062F}"/>
              </a:ext>
            </a:extLst>
          </p:cNvPr>
          <p:cNvSpPr/>
          <p:nvPr/>
        </p:nvSpPr>
        <p:spPr>
          <a:xfrm>
            <a:off x="2600018" y="2528900"/>
            <a:ext cx="1844828" cy="5079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63°, 77°, 40°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2A12A6C-63AD-C064-0B29-906195FFE0B6}"/>
              </a:ext>
            </a:extLst>
          </p:cNvPr>
          <p:cNvSpPr/>
          <p:nvPr/>
        </p:nvSpPr>
        <p:spPr>
          <a:xfrm>
            <a:off x="4673348" y="2528900"/>
            <a:ext cx="1844828" cy="50793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70°, 65°, 65°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2ADB37B-5D74-7EED-9253-95C142356E76}"/>
              </a:ext>
            </a:extLst>
          </p:cNvPr>
          <p:cNvSpPr/>
          <p:nvPr/>
        </p:nvSpPr>
        <p:spPr>
          <a:xfrm rot="10800000" flipH="1">
            <a:off x="3416953" y="3051122"/>
            <a:ext cx="282986" cy="343274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E86C3C4E-5803-DD51-7984-6E107837A37D}"/>
              </a:ext>
            </a:extLst>
          </p:cNvPr>
          <p:cNvSpPr/>
          <p:nvPr/>
        </p:nvSpPr>
        <p:spPr>
          <a:xfrm rot="10800000" flipH="1">
            <a:off x="5454269" y="3051122"/>
            <a:ext cx="282986" cy="343274"/>
          </a:xfrm>
          <a:prstGeom prst="triangl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E38E41-EB18-538E-C204-C112D8BDAFE7}"/>
              </a:ext>
            </a:extLst>
          </p:cNvPr>
          <p:cNvCxnSpPr/>
          <p:nvPr/>
        </p:nvCxnSpPr>
        <p:spPr bwMode="auto">
          <a:xfrm>
            <a:off x="564126" y="2922374"/>
            <a:ext cx="163521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537012"/>
            <a:ext cx="6667165" cy="1700353"/>
            <a:chOff x="192745" y="3572937"/>
            <a:chExt cx="6667165" cy="17003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3733866"/>
              <a:ext cx="6667165" cy="13513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35729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287524" y="3969060"/>
            <a:ext cx="65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세 각의 크기의 합이 </a:t>
            </a:r>
            <a:r>
              <a:rPr lang="en-US" altLang="ko-KR" sz="1600" dirty="0" smtClean="0">
                <a:latin typeface="+mn-ea"/>
                <a:ea typeface="+mn-ea"/>
              </a:rPr>
              <a:t>180°</a:t>
            </a:r>
            <a:r>
              <a:rPr lang="ko-KR" altLang="en-US" sz="1600" dirty="0" smtClean="0">
                <a:latin typeface="+mn-ea"/>
                <a:ea typeface="+mn-ea"/>
              </a:rPr>
              <a:t>이면서 두 각의 크기가 같은 각을 말한 친구를 고릅니다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70°</a:t>
            </a:r>
            <a:r>
              <a:rPr lang="ko-KR" altLang="en-US" sz="1600" dirty="0" smtClean="0">
                <a:latin typeface="+mn-ea"/>
                <a:ea typeface="+mn-ea"/>
              </a:rPr>
              <a:t>＋</a:t>
            </a:r>
            <a:r>
              <a:rPr lang="en-US" altLang="ko-KR" sz="1600" dirty="0" smtClean="0">
                <a:latin typeface="+mn-ea"/>
                <a:ea typeface="+mn-ea"/>
              </a:rPr>
              <a:t>65°</a:t>
            </a:r>
            <a:r>
              <a:rPr lang="ko-KR" altLang="en-US" sz="1600" dirty="0" smtClean="0">
                <a:latin typeface="+mn-ea"/>
                <a:ea typeface="+mn-ea"/>
              </a:rPr>
              <a:t>＋</a:t>
            </a:r>
            <a:r>
              <a:rPr lang="en-US" altLang="ko-KR" sz="1600" dirty="0" smtClean="0">
                <a:latin typeface="+mn-ea"/>
                <a:ea typeface="+mn-ea"/>
              </a:rPr>
              <a:t>65°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200°</a:t>
            </a:r>
            <a:r>
              <a:rPr lang="ko-KR" altLang="en-US" sz="1600" dirty="0" smtClean="0">
                <a:latin typeface="+mn-ea"/>
                <a:ea typeface="+mn-ea"/>
              </a:rPr>
              <a:t>이므로 삼각형의 세 각이 아닙니다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165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6E165F-9AC4-BBB6-CE84-5503C8D5A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205" r="1067" b="-1"/>
          <a:stretch/>
        </p:blipFill>
        <p:spPr>
          <a:xfrm>
            <a:off x="359532" y="2492896"/>
            <a:ext cx="6336704" cy="19434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6115A1-F0B4-B433-BFAF-FAFFA74C03EC}"/>
              </a:ext>
            </a:extLst>
          </p:cNvPr>
          <p:cNvSpPr/>
          <p:nvPr/>
        </p:nvSpPr>
        <p:spPr bwMode="auto">
          <a:xfrm>
            <a:off x="395543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00AA4D-CEE5-3E33-6783-3926CF9F2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76" y="3559580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EC772B-8E90-773A-33FA-0B2200F3C732}"/>
              </a:ext>
            </a:extLst>
          </p:cNvPr>
          <p:cNvSpPr/>
          <p:nvPr/>
        </p:nvSpPr>
        <p:spPr bwMode="auto">
          <a:xfrm>
            <a:off x="246321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47E2043-ACCC-68DF-AE55-2866C7E1A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5585" y="3575090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A2DF13-4FED-EFB9-942F-E47F082F460C}"/>
              </a:ext>
            </a:extLst>
          </p:cNvPr>
          <p:cNvSpPr/>
          <p:nvPr/>
        </p:nvSpPr>
        <p:spPr bwMode="auto">
          <a:xfrm>
            <a:off x="373211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5072B35-203C-ADF5-B036-80FE67804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346" y="3559580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5274DED-CBC0-D8A5-D7DB-A55B7A909328}"/>
              </a:ext>
            </a:extLst>
          </p:cNvPr>
          <p:cNvSpPr/>
          <p:nvPr/>
        </p:nvSpPr>
        <p:spPr bwMode="auto">
          <a:xfrm>
            <a:off x="600700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A995162-143C-D433-8943-8090EDD71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802" y="3583681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3450"/>
              </p:ext>
            </p:extLst>
          </p:nvPr>
        </p:nvGraphicFramePr>
        <p:xfrm>
          <a:off x="771354" y="5875648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8"/>
                        </a:rPr>
                        <a:t>https://cdata2.tsherpa.co.kr/tsherpa/MultiMedia/Flash/2020/curri/MM_42_04/suh_0402_02_0003/images/suh_0402_02_0003_401_1/suh_0402_02_0003_401_1_1_1.png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9"/>
                        </a:rPr>
                        <a:t>https://cdata2.tsherpa.co.kr/tsherpa/MultiMedia/Flash/2020/curri/MM_42_04/suh_0402_02_0003/images/suh_0402_02_0003_401_1/suh_0402_02_0003_401_1_1_2.png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73488" y="2672916"/>
            <a:ext cx="45169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92758" y="3897052"/>
            <a:ext cx="551350" cy="2226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895298" y="266904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82145" y="3823421"/>
            <a:ext cx="6411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978620" y="3695289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064087" y="3753036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13508" y="3705580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590493" y="3704691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6E165F-9AC4-BBB6-CE84-5503C8D5A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205" r="1067" b="-1"/>
          <a:stretch/>
        </p:blipFill>
        <p:spPr>
          <a:xfrm>
            <a:off x="359532" y="2492896"/>
            <a:ext cx="6336704" cy="19434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6115A1-F0B4-B433-BFAF-FAFFA74C03EC}"/>
              </a:ext>
            </a:extLst>
          </p:cNvPr>
          <p:cNvSpPr/>
          <p:nvPr/>
        </p:nvSpPr>
        <p:spPr bwMode="auto">
          <a:xfrm>
            <a:off x="395543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00AA4D-CEE5-3E33-6783-3926CF9F2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67" y="3600760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EC772B-8E90-773A-33FA-0B2200F3C732}"/>
              </a:ext>
            </a:extLst>
          </p:cNvPr>
          <p:cNvSpPr/>
          <p:nvPr/>
        </p:nvSpPr>
        <p:spPr bwMode="auto">
          <a:xfrm>
            <a:off x="246321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47E2043-ACCC-68DF-AE55-2866C7E1A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836" y="3600760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A2DF13-4FED-EFB9-942F-E47F082F460C}"/>
              </a:ext>
            </a:extLst>
          </p:cNvPr>
          <p:cNvSpPr/>
          <p:nvPr/>
        </p:nvSpPr>
        <p:spPr bwMode="auto">
          <a:xfrm>
            <a:off x="373211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5072B35-203C-ADF5-B036-80FE67804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736" y="3600760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5274DED-CBC0-D8A5-D7DB-A55B7A909328}"/>
              </a:ext>
            </a:extLst>
          </p:cNvPr>
          <p:cNvSpPr/>
          <p:nvPr/>
        </p:nvSpPr>
        <p:spPr bwMode="auto">
          <a:xfrm>
            <a:off x="6007002" y="3771249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A995162-143C-D433-8943-8090EDD71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6" y="3600760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573016"/>
            <a:ext cx="6667165" cy="1664349"/>
            <a:chOff x="192745" y="3608941"/>
            <a:chExt cx="6667165" cy="16643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3763685"/>
              <a:ext cx="6667165" cy="13214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360894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429547" y="3897052"/>
            <a:ext cx="67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180°</a:t>
            </a:r>
            <a:r>
              <a:rPr lang="ko-KR" altLang="en-US" sz="1600" dirty="0" smtClean="0">
                <a:latin typeface="+mn-ea"/>
                <a:ea typeface="+mn-ea"/>
              </a:rPr>
              <a:t>－</a:t>
            </a:r>
            <a:r>
              <a:rPr lang="en-US" altLang="ko-KR" sz="1600" dirty="0" smtClean="0">
                <a:latin typeface="+mn-ea"/>
                <a:ea typeface="+mn-ea"/>
              </a:rPr>
              <a:t>40°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140°</a:t>
            </a:r>
            <a:r>
              <a:rPr lang="ko-KR" altLang="en-US" sz="1600" dirty="0" smtClean="0">
                <a:latin typeface="+mn-ea"/>
                <a:ea typeface="+mn-ea"/>
              </a:rPr>
              <a:t>이므로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이등변삼각형의 두 각의 크기는 각각 </a:t>
            </a:r>
            <a:r>
              <a:rPr lang="en-US" altLang="ko-KR" sz="1600" dirty="0" smtClean="0">
                <a:latin typeface="+mn-ea"/>
                <a:ea typeface="+mn-ea"/>
              </a:rPr>
              <a:t>70°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429547" y="4382685"/>
            <a:ext cx="632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+mn-ea"/>
                <a:ea typeface="+mn-ea"/>
              </a:rPr>
              <a:t>180°</a:t>
            </a:r>
            <a:r>
              <a:rPr lang="ko-KR" altLang="en-US" sz="1600" dirty="0" smtClean="0">
                <a:latin typeface="+mn-ea"/>
                <a:ea typeface="+mn-ea"/>
              </a:rPr>
              <a:t>－</a:t>
            </a:r>
            <a:r>
              <a:rPr lang="en-US" altLang="ko-KR" sz="1600" dirty="0" smtClean="0">
                <a:latin typeface="+mn-ea"/>
                <a:ea typeface="+mn-ea"/>
              </a:rPr>
              <a:t>120°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60°</a:t>
            </a:r>
            <a:r>
              <a:rPr lang="ko-KR" altLang="en-US" sz="1600" dirty="0" smtClean="0">
                <a:latin typeface="+mn-ea"/>
                <a:ea typeface="+mn-ea"/>
              </a:rPr>
              <a:t>이므로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/>
            <a:r>
              <a:rPr lang="ko-KR" altLang="en-US" sz="1600" dirty="0" smtClean="0">
                <a:latin typeface="+mn-ea"/>
                <a:ea typeface="+mn-ea"/>
              </a:rPr>
              <a:t>이등변삼각형의 두 각의 크기는 각각 </a:t>
            </a:r>
            <a:r>
              <a:rPr lang="en-US" altLang="ko-KR" sz="1600" dirty="0" smtClean="0">
                <a:latin typeface="+mn-ea"/>
                <a:ea typeface="+mn-ea"/>
              </a:rPr>
              <a:t>30°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" y="40116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106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973488" y="2672916"/>
            <a:ext cx="451696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895298" y="266904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0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D3048-C393-DE06-AB12-D78E3336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48" y="2209297"/>
            <a:ext cx="4087403" cy="27249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id="{43C10754-5551-9289-C36B-8C8BD79AE7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644A3480-0FEB-EFD8-15EB-A59592CF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1" y="16431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F59AC-4113-8588-9405-A4C015AFF779}"/>
              </a:ext>
            </a:extLst>
          </p:cNvPr>
          <p:cNvSpPr/>
          <p:nvPr/>
        </p:nvSpPr>
        <p:spPr bwMode="auto">
          <a:xfrm>
            <a:off x="3383868" y="3764644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BE791D-4308-1C21-34B5-42F86F54F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184" y="3575536"/>
            <a:ext cx="360000" cy="35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63174"/>
              </p:ext>
            </p:extLst>
          </p:nvPr>
        </p:nvGraphicFramePr>
        <p:xfrm>
          <a:off x="143508" y="6173171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hlinkClick r:id="rId8"/>
                        </a:rPr>
                        <a:t>https://cdata2.tsherpa.co.kr/tsherpa/MultiMedia/Flash/2020/curri/MM_42_04/suh_0402_02_0003/images/suh_0402_02_0003_401_1/suh_0402_02_0003_401_1.png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51720" y="2217923"/>
            <a:ext cx="468052" cy="24759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4620" y="3501008"/>
            <a:ext cx="66539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11184" y="4581128"/>
            <a:ext cx="697720" cy="3466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045785" y="2149359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934620" y="342074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129481" y="451308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D3048-C393-DE06-AB12-D78E3336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48" y="2209297"/>
            <a:ext cx="4087403" cy="27249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id="{43C10754-5551-9289-C36B-8C8BD79AE7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644A3480-0FEB-EFD8-15EB-A59592CF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1" y="16431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F59AC-4113-8588-9405-A4C015AFF779}"/>
              </a:ext>
            </a:extLst>
          </p:cNvPr>
          <p:cNvSpPr/>
          <p:nvPr/>
        </p:nvSpPr>
        <p:spPr bwMode="auto">
          <a:xfrm>
            <a:off x="3311860" y="3753036"/>
            <a:ext cx="644624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BE791D-4308-1C21-34B5-42F86F54F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184" y="3575536"/>
            <a:ext cx="360000" cy="355000"/>
          </a:xfrm>
          <a:prstGeom prst="rect">
            <a:avLst/>
          </a:prstGeom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2217923"/>
            <a:ext cx="468052" cy="24759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4620" y="3501008"/>
            <a:ext cx="66539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11184" y="4581128"/>
            <a:ext cx="697720" cy="3466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045785" y="2149359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934620" y="342074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129481" y="451308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681028"/>
            <a:ext cx="6667165" cy="1556337"/>
            <a:chOff x="192745" y="3716953"/>
            <a:chExt cx="6667165" cy="15563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3867682"/>
              <a:ext cx="6667165" cy="1217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371695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498127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140369"/>
            <a:ext cx="633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130°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0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46004" t="1455" r="2095" b="3491"/>
          <a:stretch/>
        </p:blipFill>
        <p:spPr>
          <a:xfrm>
            <a:off x="319672" y="1724818"/>
            <a:ext cx="3168352" cy="371705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삼각형은 어떤 삼각형인가요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왜 그렇게 생각하나요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60032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88024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1" y="5081875"/>
            <a:ext cx="360000" cy="360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112225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674401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9536787-DB38-67EE-3C31-9A6411461B15}"/>
              </a:ext>
            </a:extLst>
          </p:cNvPr>
          <p:cNvGrpSpPr/>
          <p:nvPr/>
        </p:nvGrpSpPr>
        <p:grpSpPr>
          <a:xfrm>
            <a:off x="6265398" y="1296183"/>
            <a:ext cx="620721" cy="313547"/>
            <a:chOff x="2349675" y="4210757"/>
            <a:chExt cx="620721" cy="3135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A0524C9-0217-47E6-B9E9-8D0AD6AA009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962A5-04D0-2191-673F-638DB8DCD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129E6A-3EA8-399F-CF54-FB7757C392BA}"/>
              </a:ext>
            </a:extLst>
          </p:cNvPr>
          <p:cNvSpPr/>
          <p:nvPr/>
        </p:nvSpPr>
        <p:spPr bwMode="auto">
          <a:xfrm>
            <a:off x="3916115" y="2712816"/>
            <a:ext cx="2974460" cy="947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변의 길이가 같기 때문에 이등변삼각형이라고 생각합니다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6914B3E-93C7-6BD0-1006-DE852A3F8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299" y="3328909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497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B10DB8-0955-33DC-3CF9-D3019575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74" y="2096852"/>
            <a:ext cx="2611761" cy="207616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도형이 이등변삼각형이 아닌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/>
          <p:cNvSpPr/>
          <p:nvPr/>
        </p:nvSpPr>
        <p:spPr>
          <a:xfrm>
            <a:off x="653277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716507" y="4221088"/>
            <a:ext cx="5763705" cy="793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 한 각의 크기는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크기가 같은 두 각이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없으므로 이등변삼각형이 아닙니다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28" y="40509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EB853BAB-AC40-B5E7-7A55-CDA4BC79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273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7678" y="3609020"/>
            <a:ext cx="39604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33300" y="2584580"/>
            <a:ext cx="39604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95267" y="2584580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99792" y="347632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CADF5B-1A0A-D39A-4655-05A0027B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" y="889482"/>
            <a:ext cx="6936249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6198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mm_42_2_02_06_04_ani.mp4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652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29365" y="2117378"/>
            <a:ext cx="5090807" cy="1815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알지오매스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이등변삼각형 그리기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842294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950306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629" r="-1804" b="18"/>
          <a:stretch/>
        </p:blipFill>
        <p:spPr>
          <a:xfrm>
            <a:off x="35496" y="692696"/>
            <a:ext cx="7118402" cy="511256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052736"/>
            <a:ext cx="3348372" cy="1980220"/>
          </a:xfrm>
          <a:prstGeom prst="rect">
            <a:avLst/>
          </a:prstGeom>
          <a:solidFill>
            <a:srgbClr val="DFDD2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이등변삼각형을 이용하여 그림을 그렸어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삐뚤빼뚤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그릴 때보다 훨씬 그럴싸한 그림이 완성됐지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내가 그린 이등변삼각형의 각은 크기가 얼마일까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73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삼각형은 모두 두 변의 길이가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크기는 어떨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926662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길이가 같은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 변에 있는 두 각의 크기가 같아 보입니다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715678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94649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332640-880B-45AB-E287-7DB146BD9667}"/>
              </a:ext>
            </a:extLst>
          </p:cNvPr>
          <p:cNvGrpSpPr/>
          <p:nvPr/>
        </p:nvGrpSpPr>
        <p:grpSpPr>
          <a:xfrm>
            <a:off x="6265398" y="1296183"/>
            <a:ext cx="620721" cy="313547"/>
            <a:chOff x="2349675" y="4210757"/>
            <a:chExt cx="620721" cy="31354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C60FF77-01F7-F3B9-A7FC-9AC119E12621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9A143D-D807-1B43-E998-CBFE0DAA3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rcRect l="46004" t="1455" r="2095" b="3491"/>
          <a:stretch/>
        </p:blipFill>
        <p:spPr>
          <a:xfrm>
            <a:off x="319672" y="1724818"/>
            <a:ext cx="3168352" cy="37170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1" y="508187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66262-9735-0E4E-15E8-B4B7EF90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25" y="2625959"/>
            <a:ext cx="2595769" cy="274725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\app\resource\contents\lesson02\ops\lesson02\mm_42_2_02_02_01.html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이등변삼각형의 각의 크기를 재어볼까요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5137055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08867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332640-880B-45AB-E287-7DB146BD9667}"/>
              </a:ext>
            </a:extLst>
          </p:cNvPr>
          <p:cNvGrpSpPr/>
          <p:nvPr/>
        </p:nvGrpSpPr>
        <p:grpSpPr>
          <a:xfrm>
            <a:off x="5722750" y="1296183"/>
            <a:ext cx="620721" cy="313547"/>
            <a:chOff x="2349675" y="4210757"/>
            <a:chExt cx="620721" cy="31354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C60FF77-01F7-F3B9-A7FC-9AC119E12621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9A143D-D807-1B43-E998-CBFE0DAA3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8" name="Picture 3">
            <a:extLst>
              <a:ext uri="{FF2B5EF4-FFF2-40B4-BE49-F238E27FC236}">
                <a16:creationId xmlns:a16="http://schemas.microsoft.com/office/drawing/2014/main" id="{694D1A3A-8ABA-7ADF-AFC6-90AE5A39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37" y="2290209"/>
            <a:ext cx="1432749" cy="6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C772EFF6-E2AC-4914-8AAF-90F57A40C1DA}"/>
              </a:ext>
            </a:extLst>
          </p:cNvPr>
          <p:cNvSpPr/>
          <p:nvPr/>
        </p:nvSpPr>
        <p:spPr>
          <a:xfrm>
            <a:off x="6627787" y="2158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rcRect l="46004" t="1455" r="2095" b="3491"/>
          <a:stretch/>
        </p:blipFill>
        <p:spPr>
          <a:xfrm>
            <a:off x="319672" y="1724818"/>
            <a:ext cx="3168352" cy="37170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1" y="5081875"/>
            <a:ext cx="360000" cy="360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588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bg_popup_mnore.png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0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1660" y="3165811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이등변삼각형의 성질을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6" y="332442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이등변삼각형의 각의 크기에 대해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 나타나며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화살표를 클릭하면 화살표의 우측에 있는 그림이 하나씩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이미지 변화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그림이 모두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색종이로 이등변삼각형을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557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35387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92981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13D43-6E00-EFFE-3F05-10D5BDAFC9DE}"/>
              </a:ext>
            </a:extLst>
          </p:cNvPr>
          <p:cNvGrpSpPr/>
          <p:nvPr/>
        </p:nvGrpSpPr>
        <p:grpSpPr>
          <a:xfrm>
            <a:off x="6363547" y="1296183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49AA1F-442A-1595-25CC-8147CC44680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9F43BF-32A9-374C-C06E-C293E0647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69" y="2510022"/>
            <a:ext cx="6639890" cy="1348593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F610BD2-F887-FB78-566C-8EB16653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045024"/>
            <a:ext cx="1431255" cy="14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4A5C38ED-0B69-E710-CA04-0E455B0A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32" y="40441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F440E4E5-686D-517E-35A2-77CDAEE66285}"/>
              </a:ext>
            </a:extLst>
          </p:cNvPr>
          <p:cNvSpPr/>
          <p:nvPr/>
        </p:nvSpPr>
        <p:spPr>
          <a:xfrm>
            <a:off x="4168114" y="4572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074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answer_01.png / answer_02.png /answer_03.png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93" y="300984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6" y="301374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9" y="301763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F440E4E5-686D-517E-35A2-77CDAEE66285}"/>
              </a:ext>
            </a:extLst>
          </p:cNvPr>
          <p:cNvSpPr/>
          <p:nvPr/>
        </p:nvSpPr>
        <p:spPr>
          <a:xfrm>
            <a:off x="1737093" y="26133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440E4E5-686D-517E-35A2-77CDAEE66285}"/>
              </a:ext>
            </a:extLst>
          </p:cNvPr>
          <p:cNvSpPr/>
          <p:nvPr/>
        </p:nvSpPr>
        <p:spPr>
          <a:xfrm>
            <a:off x="3403230" y="2628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40E4E5-686D-517E-35A2-77CDAEE66285}"/>
              </a:ext>
            </a:extLst>
          </p:cNvPr>
          <p:cNvSpPr/>
          <p:nvPr/>
        </p:nvSpPr>
        <p:spPr>
          <a:xfrm>
            <a:off x="5004048" y="2643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0361" b="-2667"/>
          <a:stretch/>
        </p:blipFill>
        <p:spPr>
          <a:xfrm>
            <a:off x="7098283" y="2955934"/>
            <a:ext cx="570061" cy="40105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05" b="455"/>
          <a:stretch/>
        </p:blipFill>
        <p:spPr>
          <a:xfrm>
            <a:off x="7105594" y="3436181"/>
            <a:ext cx="1030802" cy="38886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" r="22451" b="3576"/>
          <a:stretch/>
        </p:blipFill>
        <p:spPr>
          <a:xfrm>
            <a:off x="7112905" y="3916429"/>
            <a:ext cx="1491543" cy="37666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93DE718-D6B2-9687-F46E-D8579B2E4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67" b="-2519"/>
          <a:stretch/>
        </p:blipFill>
        <p:spPr>
          <a:xfrm>
            <a:off x="7120216" y="4396675"/>
            <a:ext cx="1916280" cy="400477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584161" y="1725527"/>
            <a:ext cx="956208" cy="313457"/>
            <a:chOff x="3952363" y="1253627"/>
            <a:chExt cx="956208" cy="313457"/>
          </a:xfrm>
        </p:grpSpPr>
        <p:pic>
          <p:nvPicPr>
            <p:cNvPr id="66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377" y="2025719"/>
            <a:ext cx="544114" cy="544114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990580" y="2171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42729</TotalTime>
  <Words>3304</Words>
  <Application>Microsoft Office PowerPoint</Application>
  <PresentationFormat>화면 슬라이드 쇼(4:3)</PresentationFormat>
  <Paragraphs>1086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돋움</vt:lpstr>
      <vt:lpstr>여기어때 잘난체</vt:lpstr>
      <vt:lpstr>Arial</vt:lpstr>
      <vt:lpstr>Wingdings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7520</cp:revision>
  <cp:lastPrinted>2021-12-20T01:30:02Z</cp:lastPrinted>
  <dcterms:created xsi:type="dcterms:W3CDTF">2008-07-15T12:19:11Z</dcterms:created>
  <dcterms:modified xsi:type="dcterms:W3CDTF">2022-06-29T00:20:32Z</dcterms:modified>
</cp:coreProperties>
</file>