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782" r:id="rId2"/>
    <p:sldId id="783" r:id="rId3"/>
    <p:sldId id="1327" r:id="rId4"/>
    <p:sldId id="1364" r:id="rId5"/>
    <p:sldId id="1347" r:id="rId6"/>
    <p:sldId id="1288" r:id="rId7"/>
    <p:sldId id="1097" r:id="rId8"/>
    <p:sldId id="1387" r:id="rId9"/>
    <p:sldId id="1289" r:id="rId10"/>
    <p:sldId id="1393" r:id="rId11"/>
    <p:sldId id="1388" r:id="rId12"/>
    <p:sldId id="1376" r:id="rId13"/>
    <p:sldId id="1381" r:id="rId14"/>
    <p:sldId id="1389" r:id="rId15"/>
    <p:sldId id="1390" r:id="rId16"/>
    <p:sldId id="1391" r:id="rId17"/>
    <p:sldId id="1349" r:id="rId18"/>
    <p:sldId id="1392" r:id="rId19"/>
    <p:sldId id="1297" r:id="rId20"/>
    <p:sldId id="1315" r:id="rId21"/>
    <p:sldId id="1316" r:id="rId22"/>
    <p:sldId id="1322" r:id="rId23"/>
    <p:sldId id="1394" r:id="rId24"/>
    <p:sldId id="1323" r:id="rId25"/>
    <p:sldId id="1395" r:id="rId26"/>
    <p:sldId id="1324" r:id="rId27"/>
    <p:sldId id="1396" r:id="rId28"/>
    <p:sldId id="1342" r:id="rId29"/>
    <p:sldId id="1397" r:id="rId30"/>
    <p:sldId id="1317" r:id="rId31"/>
    <p:sldId id="1398" r:id="rId32"/>
    <p:sldId id="1358" r:id="rId33"/>
    <p:sldId id="1399" r:id="rId34"/>
    <p:sldId id="1366" r:id="rId35"/>
    <p:sldId id="1400" r:id="rId36"/>
    <p:sldId id="1320" r:id="rId37"/>
    <p:sldId id="1401" r:id="rId38"/>
    <p:sldId id="1321" r:id="rId39"/>
    <p:sldId id="1402" r:id="rId40"/>
    <p:sldId id="1343" r:id="rId41"/>
    <p:sldId id="1403" r:id="rId42"/>
    <p:sldId id="1363" r:id="rId43"/>
    <p:sldId id="1386" r:id="rId4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00"/>
    <a:srgbClr val="DFDD2E"/>
    <a:srgbClr val="679BC6"/>
    <a:srgbClr val="E8EDDB"/>
    <a:srgbClr val="FFFFFF"/>
    <a:srgbClr val="FFCCCC"/>
    <a:srgbClr val="336600"/>
    <a:srgbClr val="D7DF5F"/>
    <a:srgbClr val="AED7F3"/>
    <a:srgbClr val="009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1" d="100"/>
          <a:sy n="111" d="100"/>
        </p:scale>
        <p:origin x="1866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7.png"/><Relationship Id="rId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7.png"/><Relationship Id="rId5" Type="http://schemas.openxmlformats.org/officeDocument/2006/relationships/image" Target="../media/image23.png"/><Relationship Id="rId10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12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2.png"/><Relationship Id="rId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1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1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6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6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1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2394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2668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정삼각형을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어떻게 분류했는지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5792509" y="1289542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221473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13D43-6E00-EFFE-3F05-10D5BDAFC9DE}"/>
              </a:ext>
            </a:extLst>
          </p:cNvPr>
          <p:cNvGrpSpPr/>
          <p:nvPr/>
        </p:nvGrpSpPr>
        <p:grpSpPr>
          <a:xfrm>
            <a:off x="6363547" y="1296183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9AA1F-442A-1595-25CC-8147CC44680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9F43BF-32A9-374C-C06E-C293E064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580720" y="5166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E9C0C4-BC62-712F-80DB-A5C6DA0BD513}"/>
              </a:ext>
            </a:extLst>
          </p:cNvPr>
          <p:cNvSpPr/>
          <p:nvPr/>
        </p:nvSpPr>
        <p:spPr bwMode="auto">
          <a:xfrm>
            <a:off x="440394" y="4153495"/>
            <a:ext cx="6327849" cy="7141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둔각이 있는 삼각형 바와 둔각이 없는 삼각형 가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마로 분류했습니다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C77160B-5EF0-BE93-E480-D35EEB2A8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282" y="3933056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26F60D-EEFF-C118-6CA0-05A7FD60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4219556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E8C4BF-A653-EB80-1779-CC567E49C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10" y="2227265"/>
            <a:ext cx="6183275" cy="156177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480419" y="3160182"/>
            <a:ext cx="2160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19772" y="2796891"/>
            <a:ext cx="2160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641401" y="3044629"/>
            <a:ext cx="2160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814657" y="2596904"/>
            <a:ext cx="2160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280064" y="3360070"/>
            <a:ext cx="132396" cy="1490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54714" y="2901671"/>
            <a:ext cx="193450" cy="2334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382329" y="3075833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03966" y="2735191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48867" y="2967821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08579" y="2509431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13488" y="3265241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46833" y="2826058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711034" y="5265204"/>
            <a:ext cx="1637116" cy="263186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099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21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4D8CB435-BBEA-E504-E694-4945FA69D60E}"/>
              </a:ext>
            </a:extLst>
          </p:cNvPr>
          <p:cNvGrpSpPr/>
          <p:nvPr/>
        </p:nvGrpSpPr>
        <p:grpSpPr>
          <a:xfrm>
            <a:off x="2974018" y="1043071"/>
            <a:ext cx="956208" cy="313457"/>
            <a:chOff x="3952363" y="1253627"/>
            <a:chExt cx="956208" cy="313457"/>
          </a:xfrm>
        </p:grpSpPr>
        <p:pic>
          <p:nvPicPr>
            <p:cNvPr id="71" name="Picture 38">
              <a:extLst>
                <a:ext uri="{FF2B5EF4-FFF2-40B4-BE49-F238E27FC236}">
                  <a16:creationId xmlns:a16="http://schemas.microsoft.com/office/drawing/2014/main" id="{2727A6D0-1ACF-2D35-AF1D-A303340AE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B922D72-465B-141E-A2FB-3377A3973464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62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6214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변의 길이가 같은 삼각형을 무엇이라고 부르면 좋을지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6394132" y="1301345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221473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13D43-6E00-EFFE-3F05-10D5BDAFC9DE}"/>
              </a:ext>
            </a:extLst>
          </p:cNvPr>
          <p:cNvGrpSpPr/>
          <p:nvPr/>
        </p:nvGrpSpPr>
        <p:grpSpPr>
          <a:xfrm>
            <a:off x="5828513" y="1296183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9AA1F-442A-1595-25CC-8147CC44680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9F43BF-32A9-374C-C06E-C293E064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E9C0C4-BC62-712F-80DB-A5C6DA0BD513}"/>
              </a:ext>
            </a:extLst>
          </p:cNvPr>
          <p:cNvSpPr/>
          <p:nvPr/>
        </p:nvSpPr>
        <p:spPr bwMode="auto">
          <a:xfrm>
            <a:off x="440394" y="2325395"/>
            <a:ext cx="6327849" cy="9235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같은 삼각형을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이등변삼각형이라고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했으니까 세 변의 길이가 같은 삼각형을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삼등변삼각형이라고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부르면 좋겠습니다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C77160B-5EF0-BE93-E480-D35EEB2A8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910" y="2911726"/>
            <a:ext cx="360000" cy="355000"/>
          </a:xfrm>
          <a:prstGeom prst="rect">
            <a:avLst/>
          </a:prstGeom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1C26F60D-EEFF-C118-6CA0-05A7FD60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91456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FEE9C0C4-BC62-712F-80DB-A5C6DA0BD513}"/>
              </a:ext>
            </a:extLst>
          </p:cNvPr>
          <p:cNvSpPr/>
          <p:nvPr/>
        </p:nvSpPr>
        <p:spPr bwMode="auto">
          <a:xfrm>
            <a:off x="440166" y="3320988"/>
            <a:ext cx="6327849" cy="9316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쌍둥이를 삼쌍둥이라고 부르니까 세 변의 길이가 같은 삼각형은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삼쌍둥이삼각형이라고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부르면 좋겠습니다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C77160B-5EF0-BE93-E480-D35EEB2A8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910" y="3906321"/>
            <a:ext cx="360000" cy="355000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1C26F60D-EEFF-C118-6CA0-05A7FD60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20" y="3387049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E9C0C4-BC62-712F-80DB-A5C6DA0BD513}"/>
              </a:ext>
            </a:extLst>
          </p:cNvPr>
          <p:cNvSpPr/>
          <p:nvPr/>
        </p:nvSpPr>
        <p:spPr bwMode="auto">
          <a:xfrm>
            <a:off x="431540" y="4293096"/>
            <a:ext cx="6327849" cy="9316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네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길이가 모두 같은 사각형을 정사각형이라고 했으니까 삼각형도 세 변의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길이가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모두 같으면 정삼각형이라고 부르면 좋겠습니다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AC77160B-5EF0-BE93-E480-D35EEB2A8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910" y="4889995"/>
            <a:ext cx="360000" cy="355000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1C26F60D-EEFF-C118-6CA0-05A7FD60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94" y="4359157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580720" y="5297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D8CB435-BBEA-E504-E694-4945FA69D60E}"/>
              </a:ext>
            </a:extLst>
          </p:cNvPr>
          <p:cNvGrpSpPr/>
          <p:nvPr/>
        </p:nvGrpSpPr>
        <p:grpSpPr>
          <a:xfrm>
            <a:off x="2974018" y="1043071"/>
            <a:ext cx="956208" cy="313457"/>
            <a:chOff x="3952363" y="1253627"/>
            <a:chExt cx="956208" cy="313457"/>
          </a:xfrm>
        </p:grpSpPr>
        <p:pic>
          <p:nvPicPr>
            <p:cNvPr id="51" name="Picture 38">
              <a:extLst>
                <a:ext uri="{FF2B5EF4-FFF2-40B4-BE49-F238E27FC236}">
                  <a16:creationId xmlns:a16="http://schemas.microsoft.com/office/drawing/2014/main" id="{2727A6D0-1ACF-2D35-AF1D-A303340AE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922D72-465B-141E-A2FB-3377A3973464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76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1E3F8A-7AB9-E2E1-9988-4F165D9BDCB1}"/>
              </a:ext>
            </a:extLst>
          </p:cNvPr>
          <p:cNvSpPr/>
          <p:nvPr/>
        </p:nvSpPr>
        <p:spPr>
          <a:xfrm>
            <a:off x="119193" y="1727440"/>
            <a:ext cx="6791523" cy="3825268"/>
          </a:xfrm>
          <a:prstGeom prst="rect">
            <a:avLst/>
          </a:prstGeom>
          <a:solidFill>
            <a:srgbClr val="3366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CB8B032-9CAB-E923-E824-A2B35BA476D2}"/>
              </a:ext>
            </a:extLst>
          </p:cNvPr>
          <p:cNvSpPr txBox="1"/>
          <p:nvPr/>
        </p:nvSpPr>
        <p:spPr>
          <a:xfrm>
            <a:off x="320463" y="190758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세 변의 길이가 같은 삼각형을                        이라고 합니다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2902F8-91AA-B66E-4742-6961E40D8A71}"/>
              </a:ext>
            </a:extLst>
          </p:cNvPr>
          <p:cNvSpPr/>
          <p:nvPr/>
        </p:nvSpPr>
        <p:spPr bwMode="auto">
          <a:xfrm>
            <a:off x="3411635" y="1905206"/>
            <a:ext cx="1449961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743824F-E8DD-01C5-F47D-3D351DBF3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639" y="1764754"/>
            <a:ext cx="360000" cy="355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1C39C1-5E7C-264D-C52A-DB349CC8C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880" y="1996391"/>
            <a:ext cx="723963" cy="3124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97DEFF-B874-E336-EA5C-D6C56110D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58" y="2478278"/>
            <a:ext cx="6099518" cy="2615639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168301" y="1534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3383632" y="1659389"/>
            <a:ext cx="576300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6547739" y="52075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7027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\app\resource\contents\lesson02\ops\lesson02\images\mm_42_2_03_03_03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56" y="2007241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92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5E492C-45FB-6320-B889-818DFAE69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9" y="1890145"/>
            <a:ext cx="6789701" cy="307771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조각으로 정삼각형을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더 알아보기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D2905195-2868-DB1B-B937-F30FD12F5823}"/>
              </a:ext>
            </a:extLst>
          </p:cNvPr>
          <p:cNvGrpSpPr/>
          <p:nvPr/>
        </p:nvGrpSpPr>
        <p:grpSpPr>
          <a:xfrm>
            <a:off x="4629594" y="1025921"/>
            <a:ext cx="956208" cy="313457"/>
            <a:chOff x="3952363" y="1253627"/>
            <a:chExt cx="956208" cy="313457"/>
          </a:xfrm>
        </p:grpSpPr>
        <p:pic>
          <p:nvPicPr>
            <p:cNvPr id="42" name="Picture 38">
              <a:extLst>
                <a:ext uri="{FF2B5EF4-FFF2-40B4-BE49-F238E27FC236}">
                  <a16:creationId xmlns:a16="http://schemas.microsoft.com/office/drawing/2014/main" id="{A0BAA5B2-281C-7AE8-6EFF-078ED8D57A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07B05B-EFD2-4263-C2A1-684376F833C1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6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A3128A1-56F0-F754-1BC5-44EBF0683FE6}"/>
              </a:ext>
            </a:extLst>
          </p:cNvPr>
          <p:cNvSpPr txBox="1"/>
          <p:nvPr/>
        </p:nvSpPr>
        <p:spPr>
          <a:xfrm>
            <a:off x="4998331" y="2036485"/>
            <a:ext cx="169218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만든 정삼각형을 서로 비교해 보자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pic>
        <p:nvPicPr>
          <p:cNvPr id="50" name="Picture 5">
            <a:extLst>
              <a:ext uri="{FF2B5EF4-FFF2-40B4-BE49-F238E27FC236}">
                <a16:creationId xmlns:a16="http://schemas.microsoft.com/office/drawing/2014/main" id="{27DCA290-91B0-F2AB-E149-D5D476A54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01" y="5155366"/>
            <a:ext cx="1559218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DC4C5500-DC36-0087-030A-0CAA45C4045B}"/>
              </a:ext>
            </a:extLst>
          </p:cNvPr>
          <p:cNvSpPr/>
          <p:nvPr/>
        </p:nvSpPr>
        <p:spPr>
          <a:xfrm>
            <a:off x="1574750" y="50621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3786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\app\resource\contents\lesson02\ops\lesson02\images\mm_42_2_03_04_01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4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클릭하면 정답 그림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깜박거리는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이후 탭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EF2938-45A3-1234-513F-FE67F1851E18}"/>
              </a:ext>
            </a:extLst>
          </p:cNvPr>
          <p:cNvSpPr/>
          <p:nvPr/>
        </p:nvSpPr>
        <p:spPr>
          <a:xfrm>
            <a:off x="35496" y="689376"/>
            <a:ext cx="6948772" cy="4918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564E4D38-E68C-750A-77F3-F653D9D21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3" y="781277"/>
            <a:ext cx="2244467" cy="55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43">
            <a:extLst>
              <a:ext uri="{FF2B5EF4-FFF2-40B4-BE49-F238E27FC236}">
                <a16:creationId xmlns:a16="http://schemas.microsoft.com/office/drawing/2014/main" id="{1000E1BF-C46A-E1DE-ACCE-8933879D9352}"/>
              </a:ext>
            </a:extLst>
          </p:cNvPr>
          <p:cNvSpPr txBox="1"/>
          <p:nvPr/>
        </p:nvSpPr>
        <p:spPr>
          <a:xfrm>
            <a:off x="389043" y="146012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 중 정삼각형을 찾아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9CB908C4-A40B-9256-5AF1-C2EEC7DCE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FD229938-A56B-A3D4-C83C-C411AAB6530E}"/>
              </a:ext>
            </a:extLst>
          </p:cNvPr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1">
            <a:extLst>
              <a:ext uri="{FF2B5EF4-FFF2-40B4-BE49-F238E27FC236}">
                <a16:creationId xmlns:a16="http://schemas.microsoft.com/office/drawing/2014/main" id="{635322B8-A3FD-0E98-3759-CFAB2225A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574" y="4831428"/>
            <a:ext cx="254314" cy="24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B79A66B7-0288-D8C7-6F0B-4B7DF2BAC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981" y="4875786"/>
            <a:ext cx="484971" cy="1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5A719BD9-C4F3-7287-90F3-A220792F7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77" y="4872829"/>
            <a:ext cx="496799" cy="18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4">
            <a:extLst>
              <a:ext uri="{FF2B5EF4-FFF2-40B4-BE49-F238E27FC236}">
                <a16:creationId xmlns:a16="http://schemas.microsoft.com/office/drawing/2014/main" id="{AE218F70-6086-B8C4-1BD7-2DD3181A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336" y="4840300"/>
            <a:ext cx="260228" cy="25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3">
            <a:extLst>
              <a:ext uri="{FF2B5EF4-FFF2-40B4-BE49-F238E27FC236}">
                <a16:creationId xmlns:a16="http://schemas.microsoft.com/office/drawing/2014/main" id="{E0B4B987-F617-697B-0607-AD7FF7385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599" y="4872829"/>
            <a:ext cx="496799" cy="18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98D023-F8C1-DEA1-BFCE-81998A616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7903" y="3148684"/>
            <a:ext cx="2487922" cy="1357801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6CE3D34F-FBD8-A6DA-BC12-427FBFB253C5}"/>
              </a:ext>
            </a:extLst>
          </p:cNvPr>
          <p:cNvSpPr/>
          <p:nvPr/>
        </p:nvSpPr>
        <p:spPr>
          <a:xfrm>
            <a:off x="4377450" y="46386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69728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509782" y="2236071"/>
            <a:ext cx="3888432" cy="2213001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04" y="328309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6CE3D34F-FBD8-A6DA-BC12-427FBFB253C5}"/>
              </a:ext>
            </a:extLst>
          </p:cNvPr>
          <p:cNvSpPr/>
          <p:nvPr/>
        </p:nvSpPr>
        <p:spPr>
          <a:xfrm>
            <a:off x="3765224" y="32975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683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answer01.svg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\app\resource\contents\lesson02\ops\lesson02\images\mm_42_2_03_04_01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Picture 2">
            <a:extLst>
              <a:ext uri="{FF2B5EF4-FFF2-40B4-BE49-F238E27FC236}">
                <a16:creationId xmlns:a16="http://schemas.microsoft.com/office/drawing/2014/main" id="{D1596C06-4748-EF05-3A06-8055730A0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6" y="15927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9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EF2938-45A3-1234-513F-FE67F1851E18}"/>
              </a:ext>
            </a:extLst>
          </p:cNvPr>
          <p:cNvSpPr/>
          <p:nvPr/>
        </p:nvSpPr>
        <p:spPr>
          <a:xfrm>
            <a:off x="35496" y="692696"/>
            <a:ext cx="6948772" cy="4918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564E4D38-E68C-750A-77F3-F653D9D21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3" y="781277"/>
            <a:ext cx="2244467" cy="55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43">
            <a:extLst>
              <a:ext uri="{FF2B5EF4-FFF2-40B4-BE49-F238E27FC236}">
                <a16:creationId xmlns:a16="http://schemas.microsoft.com/office/drawing/2014/main" id="{1000E1BF-C46A-E1DE-ACCE-8933879D9352}"/>
              </a:ext>
            </a:extLst>
          </p:cNvPr>
          <p:cNvSpPr txBox="1"/>
          <p:nvPr/>
        </p:nvSpPr>
        <p:spPr>
          <a:xfrm>
            <a:off x="389043" y="146012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이용하여 정삼각형을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id="{B79A66B7-0288-D8C7-6F0B-4B7DF2BAC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266" y="4869160"/>
            <a:ext cx="484971" cy="1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5A719BD9-C4F3-7287-90F3-A220792F7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77" y="4872829"/>
            <a:ext cx="496799" cy="18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4">
            <a:extLst>
              <a:ext uri="{FF2B5EF4-FFF2-40B4-BE49-F238E27FC236}">
                <a16:creationId xmlns:a16="http://schemas.microsoft.com/office/drawing/2014/main" id="{AE218F70-6086-B8C4-1BD7-2DD3181A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336" y="4840300"/>
            <a:ext cx="260228" cy="25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3">
            <a:extLst>
              <a:ext uri="{FF2B5EF4-FFF2-40B4-BE49-F238E27FC236}">
                <a16:creationId xmlns:a16="http://schemas.microsoft.com/office/drawing/2014/main" id="{E0B4B987-F617-697B-0607-AD7FF7385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467" y="4872829"/>
            <a:ext cx="496799" cy="18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915A9827-251D-B1F6-A384-F97F78B7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24604" y="4840300"/>
            <a:ext cx="260228" cy="25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96BA07-C044-D624-EB29-B8FAFF32B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870" y="2842107"/>
            <a:ext cx="4902674" cy="1164385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FD229938-A56B-A3D4-C83C-C411AAB6530E}"/>
              </a:ext>
            </a:extLst>
          </p:cNvPr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69728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9CB908C4-A40B-9256-5AF1-C2EEC7DCE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모서리가 둥근 직사각형 27"/>
          <p:cNvSpPr/>
          <p:nvPr/>
        </p:nvSpPr>
        <p:spPr>
          <a:xfrm>
            <a:off x="367668" y="2492898"/>
            <a:ext cx="2058784" cy="1478381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56566" y="2492897"/>
            <a:ext cx="2058784" cy="1478381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745464" y="2492896"/>
            <a:ext cx="2058784" cy="1478381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77" y="303987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751" y="303987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25" y="303987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94070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560" y="294069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426" y="294069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89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answer02.svg~answer04.svg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\app\resource\contents\lesson02\ops\lesson02\images\mm_42_2_03_04_01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" name="Picture 2">
            <a:extLst>
              <a:ext uri="{FF2B5EF4-FFF2-40B4-BE49-F238E27FC236}">
                <a16:creationId xmlns:a16="http://schemas.microsoft.com/office/drawing/2014/main" id="{D1596C06-4748-EF05-3A06-8055730A0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6" y="15927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16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EF2938-45A3-1234-513F-FE67F1851E18}"/>
              </a:ext>
            </a:extLst>
          </p:cNvPr>
          <p:cNvSpPr/>
          <p:nvPr/>
        </p:nvSpPr>
        <p:spPr>
          <a:xfrm>
            <a:off x="35496" y="692696"/>
            <a:ext cx="6948772" cy="4918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564E4D38-E68C-750A-77F3-F653D9D21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3" y="781277"/>
            <a:ext cx="2244467" cy="55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43">
            <a:extLst>
              <a:ext uri="{FF2B5EF4-FFF2-40B4-BE49-F238E27FC236}">
                <a16:creationId xmlns:a16="http://schemas.microsoft.com/office/drawing/2014/main" id="{1000E1BF-C46A-E1DE-ACCE-8933879D9352}"/>
              </a:ext>
            </a:extLst>
          </p:cNvPr>
          <p:cNvSpPr txBox="1"/>
          <p:nvPr/>
        </p:nvSpPr>
        <p:spPr>
          <a:xfrm>
            <a:off x="389043" y="146012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이용하여 다른 정삼각형을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D1596C06-4748-EF05-3A06-8055730A0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6" y="15927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FD229938-A56B-A3D4-C83C-C411AAB6530E}"/>
              </a:ext>
            </a:extLst>
          </p:cNvPr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F2F49B-F313-9959-F08B-89B817CC166D}"/>
              </a:ext>
            </a:extLst>
          </p:cNvPr>
          <p:cNvGrpSpPr/>
          <p:nvPr/>
        </p:nvGrpSpPr>
        <p:grpSpPr>
          <a:xfrm flipH="1">
            <a:off x="2372574" y="5098065"/>
            <a:ext cx="2134990" cy="263186"/>
            <a:chOff x="2372574" y="4831428"/>
            <a:chExt cx="2134990" cy="263186"/>
          </a:xfrm>
        </p:grpSpPr>
        <p:pic>
          <p:nvPicPr>
            <p:cNvPr id="25" name="Picture 11">
              <a:extLst>
                <a:ext uri="{FF2B5EF4-FFF2-40B4-BE49-F238E27FC236}">
                  <a16:creationId xmlns:a16="http://schemas.microsoft.com/office/drawing/2014/main" id="{3829B446-BDED-85AB-EA05-50452FAA0E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2574" y="483142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>
              <a:extLst>
                <a:ext uri="{FF2B5EF4-FFF2-40B4-BE49-F238E27FC236}">
                  <a16:creationId xmlns:a16="http://schemas.microsoft.com/office/drawing/2014/main" id="{6E59EB07-5C9D-5D1C-0FC0-30A7C0A11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7981" y="487578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>
              <a:extLst>
                <a:ext uri="{FF2B5EF4-FFF2-40B4-BE49-F238E27FC236}">
                  <a16:creationId xmlns:a16="http://schemas.microsoft.com/office/drawing/2014/main" id="{24280512-4FB4-7CBD-199F-C71C98DE0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7977" y="4872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B97DFE6F-AB99-3937-FC01-133A373C9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336" y="484030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id="{A24254D1-6286-6A80-C64A-7320BE4A8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5599" y="4872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69728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9CB908C4-A40B-9256-5AF1-C2EEC7DCE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367668" y="1880830"/>
            <a:ext cx="2058784" cy="1478381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556566" y="1880829"/>
            <a:ext cx="2058784" cy="1478381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745464" y="1880828"/>
            <a:ext cx="2058784" cy="1478381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77" y="242780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751" y="242780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25" y="242780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359532" y="3465006"/>
            <a:ext cx="2058784" cy="1478381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48430" y="3465005"/>
            <a:ext cx="2058784" cy="1478381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737328" y="3465004"/>
            <a:ext cx="2058784" cy="1478381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41" y="401198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15" y="401198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89" y="401198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6276" y="2902038"/>
            <a:ext cx="4410075" cy="2181225"/>
          </a:xfrm>
          <a:prstGeom prst="rect">
            <a:avLst/>
          </a:prstGeom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460" y="2978349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304" y="2978349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786" y="2978349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460" y="4135519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678" y="4123500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786" y="4123500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860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answer05.svg~answer10.svg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\app\resource\contents\lesson02\ops\lesson02\images\mm_42_2_03_04_01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27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0F037B-52CC-6E33-09DB-06F3E352051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선반에서 정삼각형을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4E3380-47F4-E754-7A7F-ECF1AF7F2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33" y="1871272"/>
            <a:ext cx="4462166" cy="3115455"/>
          </a:xfrm>
          <a:prstGeom prst="rect">
            <a:avLst/>
          </a:prstGeom>
        </p:spPr>
      </p:pic>
      <p:sp>
        <p:nvSpPr>
          <p:cNvPr id="54" name="직사각형 21">
            <a:extLst>
              <a:ext uri="{FF2B5EF4-FFF2-40B4-BE49-F238E27FC236}">
                <a16:creationId xmlns:a16="http://schemas.microsoft.com/office/drawing/2014/main" id="{D36D2A3E-DF66-6B2B-A9E4-1C419394F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kumimoji="0" lang="ko-KR" altLang="en-US" sz="1000" dirty="0">
                <a:latin typeface="맑은 고딕" pitchFamily="50" charset="-127"/>
              </a:rPr>
              <a:t>수학 </a:t>
            </a:r>
            <a:r>
              <a:rPr kumimoji="0" lang="en-US" altLang="ko-KR" sz="1000" dirty="0">
                <a:latin typeface="맑은 고딕" pitchFamily="50" charset="-127"/>
              </a:rPr>
              <a:t>4-2 </a:t>
            </a:r>
            <a:r>
              <a:rPr kumimoji="0" lang="ko-KR" altLang="en-US" sz="1000" dirty="0">
                <a:latin typeface="맑은 고딕" pitchFamily="50" charset="-127"/>
              </a:rPr>
              <a:t>지도서</a:t>
            </a:r>
            <a:r>
              <a:rPr kumimoji="0" lang="en-US" altLang="ko-KR" sz="1000" dirty="0">
                <a:latin typeface="맑은 고딕" pitchFamily="50" charset="-127"/>
              </a:rPr>
              <a:t>\</a:t>
            </a:r>
            <a:r>
              <a:rPr kumimoji="0" lang="en-US" altLang="ko-KR" sz="1000" dirty="0" smtClean="0">
                <a:latin typeface="맑은 고딕" pitchFamily="50" charset="-127"/>
              </a:rPr>
              <a:t>app\resource\contents\lesson02\ops\lesson02\mm_42_2_03_05_01.html</a:t>
            </a:r>
          </a:p>
          <a:p>
            <a:pPr algn="just"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말풍선 나타나며 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56" name="Picture 3">
            <a:extLst>
              <a:ext uri="{FF2B5EF4-FFF2-40B4-BE49-F238E27FC236}">
                <a16:creationId xmlns:a16="http://schemas.microsoft.com/office/drawing/2014/main" id="{5C975EB1-F449-459A-A7C2-FFD9298EC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595" y="3601310"/>
            <a:ext cx="1457277" cy="142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E152CE-0A7A-B737-6184-B5C841ED9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086" y="4535547"/>
            <a:ext cx="2612426" cy="1862048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33C74065-CEFD-8491-B80F-E509D4775378}"/>
              </a:ext>
            </a:extLst>
          </p:cNvPr>
          <p:cNvSpPr/>
          <p:nvPr/>
        </p:nvSpPr>
        <p:spPr>
          <a:xfrm>
            <a:off x="5206207" y="19138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A022DCF-E904-34BA-867A-69F4BEF0C8EC}"/>
              </a:ext>
            </a:extLst>
          </p:cNvPr>
          <p:cNvSpPr/>
          <p:nvPr/>
        </p:nvSpPr>
        <p:spPr>
          <a:xfrm>
            <a:off x="6491699" y="3911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F9342A7B-D90B-5A3E-263B-7610B225C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44" y="1690859"/>
            <a:ext cx="1241779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772DC538-E479-8A91-EF90-4CC31168A2F5}"/>
              </a:ext>
            </a:extLst>
          </p:cNvPr>
          <p:cNvGrpSpPr/>
          <p:nvPr/>
        </p:nvGrpSpPr>
        <p:grpSpPr>
          <a:xfrm>
            <a:off x="3939828" y="1052736"/>
            <a:ext cx="956208" cy="313457"/>
            <a:chOff x="3952363" y="1253627"/>
            <a:chExt cx="956208" cy="313457"/>
          </a:xfrm>
        </p:grpSpPr>
        <p:pic>
          <p:nvPicPr>
            <p:cNvPr id="63" name="Picture 38">
              <a:extLst>
                <a:ext uri="{FF2B5EF4-FFF2-40B4-BE49-F238E27FC236}">
                  <a16:creationId xmlns:a16="http://schemas.microsoft.com/office/drawing/2014/main" id="{6E915CE6-CECA-1C0F-71E7-1CB96AFA8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4049159-E7D5-3EFF-40DF-DDAC993CE9D8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761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base_01.png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\app\resource\contents\lesson02\ops\lesson02\images\mm_42_2_03_05_01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9">
            <a:extLst>
              <a:ext uri="{FF2B5EF4-FFF2-40B4-BE49-F238E27FC236}">
                <a16:creationId xmlns:a16="http://schemas.microsoft.com/office/drawing/2014/main" id="{522BF5A9-C6C2-FB0C-A489-8A71C4340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173" y="3522953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7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>
            <a:extLst>
              <a:ext uri="{FF2B5EF4-FFF2-40B4-BE49-F238E27FC236}">
                <a16:creationId xmlns:a16="http://schemas.microsoft.com/office/drawing/2014/main" id="{F9342A7B-D90B-5A3E-263B-7610B225C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44" y="1690859"/>
            <a:ext cx="1241779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0F037B-52CC-6E33-09DB-06F3E352051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선반에서 정삼각형을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4E3380-47F4-E754-7A7F-ECF1AF7F2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33" y="1871272"/>
            <a:ext cx="4462166" cy="3115455"/>
          </a:xfrm>
          <a:prstGeom prst="rect">
            <a:avLst/>
          </a:prstGeom>
        </p:spPr>
      </p:pic>
      <p:sp>
        <p:nvSpPr>
          <p:cNvPr id="54" name="직사각형 21">
            <a:extLst>
              <a:ext uri="{FF2B5EF4-FFF2-40B4-BE49-F238E27FC236}">
                <a16:creationId xmlns:a16="http://schemas.microsoft.com/office/drawing/2014/main" id="{D36D2A3E-DF66-6B2B-A9E4-1C419394F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56" name="Picture 3">
            <a:extLst>
              <a:ext uri="{FF2B5EF4-FFF2-40B4-BE49-F238E27FC236}">
                <a16:creationId xmlns:a16="http://schemas.microsoft.com/office/drawing/2014/main" id="{5C975EB1-F449-459A-A7C2-FFD9298EC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595" y="3601310"/>
            <a:ext cx="1457277" cy="142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0752F1D5-CF5F-EF65-B99A-55AF9ECA5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821" y="1700808"/>
            <a:ext cx="1971702" cy="9771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보니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색연필로 정삼각형의 변을 따라 그려 볼까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CC9157F-8166-AE8E-2E7A-C77F72F77904}"/>
              </a:ext>
            </a:extLst>
          </p:cNvPr>
          <p:cNvSpPr/>
          <p:nvPr/>
        </p:nvSpPr>
        <p:spPr>
          <a:xfrm>
            <a:off x="4850626" y="1853636"/>
            <a:ext cx="1553212" cy="14520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색연필로 정삼각형의 변을 따라 그려 볼까</a:t>
            </a:r>
            <a:r>
              <a:rPr lang="en-US" altLang="ko-KR" sz="1900" dirty="0">
                <a:solidFill>
                  <a:schemeClr val="tx1"/>
                </a:solidFill>
              </a:rPr>
              <a:t>?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7347EB98-98F3-4E84-2F07-2D6B3E013AF2}"/>
              </a:ext>
            </a:extLst>
          </p:cNvPr>
          <p:cNvSpPr/>
          <p:nvPr/>
        </p:nvSpPr>
        <p:spPr>
          <a:xfrm rot="10800000" flipH="1">
            <a:off x="5618281" y="3305699"/>
            <a:ext cx="288019" cy="23853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2DC538-E479-8A91-EF90-4CC31168A2F5}"/>
              </a:ext>
            </a:extLst>
          </p:cNvPr>
          <p:cNvGrpSpPr/>
          <p:nvPr/>
        </p:nvGrpSpPr>
        <p:grpSpPr>
          <a:xfrm>
            <a:off x="3939828" y="1052736"/>
            <a:ext cx="956208" cy="313457"/>
            <a:chOff x="3952363" y="1253627"/>
            <a:chExt cx="956208" cy="313457"/>
          </a:xfrm>
        </p:grpSpPr>
        <p:pic>
          <p:nvPicPr>
            <p:cNvPr id="21" name="Picture 38">
              <a:extLst>
                <a:ext uri="{FF2B5EF4-FFF2-40B4-BE49-F238E27FC236}">
                  <a16:creationId xmlns:a16="http://schemas.microsoft.com/office/drawing/2014/main" id="{6E915CE6-CECA-1C0F-71E7-1CB96AFA8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049159-E7D5-3EFF-40DF-DDAC993CE9D8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033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50852" y="2177688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변의 길이가 같은 삼각형을                      이라고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정삼각형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3671901" y="2197279"/>
            <a:ext cx="12783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정삼각형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217" y="2024844"/>
            <a:ext cx="360000" cy="355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97DEFF-B874-E336-EA5C-D6C56110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09" y="2816932"/>
            <a:ext cx="5545016" cy="2377854"/>
          </a:xfrm>
          <a:prstGeom prst="rect">
            <a:avLst/>
          </a:prstGeom>
        </p:spPr>
      </p:pic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583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\app\resource\contents\lesson02\ops\lesson02\images\mm_42_2_03_03_03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Picture 2">
            <a:extLst>
              <a:ext uri="{FF2B5EF4-FFF2-40B4-BE49-F238E27FC236}">
                <a16:creationId xmlns:a16="http://schemas.microsoft.com/office/drawing/2014/main" id="{D1596C06-4748-EF05-3A06-8055730A0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6" y="22970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260824"/>
              </p:ext>
            </p:extLst>
          </p:nvPr>
        </p:nvGraphicFramePr>
        <p:xfrm>
          <a:off x="179388" y="654012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고양이 집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찾아 삼각형의 특징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변의 길이에 따라 분류하기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변의 길이에 따라 분류하기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5898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모양 조각으로 정삼각형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정삼각형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알지오매스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정삼각형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11753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99692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>
                <a:latin typeface="맑은 고딕" pitchFamily="50" charset="-127"/>
                <a:ea typeface="맑은 고딕" pitchFamily="50" charset="-127"/>
              </a:rPr>
              <a:t>정삼각형의 성질을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88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정삼각형을 모두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B44069B-66A4-C77A-2B27-6A51F7448284}"/>
              </a:ext>
            </a:extLst>
          </p:cNvPr>
          <p:cNvSpPr/>
          <p:nvPr/>
        </p:nvSpPr>
        <p:spPr bwMode="auto">
          <a:xfrm>
            <a:off x="2803158" y="4994162"/>
            <a:ext cx="143864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4AED4CCD-E252-DBE3-F8C8-198587AA9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123" y="4813378"/>
            <a:ext cx="360000" cy="35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D0D590-9ABC-B987-96EF-CC5CF6214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2234011"/>
            <a:ext cx="4103726" cy="2545301"/>
          </a:xfrm>
          <a:prstGeom prst="rect">
            <a:avLst/>
          </a:prstGeom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323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\app\resource\contents\lesson02\ops\lesson02\images\mm_42_2_03_06_02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886074" y="2852936"/>
            <a:ext cx="25202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342512" y="3005218"/>
            <a:ext cx="25202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940250" y="2690913"/>
            <a:ext cx="25202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549712" y="4185803"/>
            <a:ext cx="25202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501100" y="4041787"/>
            <a:ext cx="25202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88493" y="2804591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846" y="3036020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01548" y="2625432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62138" y="4160403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06354" y="4088395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정삼각형을 모두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B44069B-66A4-C77A-2B27-6A51F7448284}"/>
              </a:ext>
            </a:extLst>
          </p:cNvPr>
          <p:cNvSpPr/>
          <p:nvPr/>
        </p:nvSpPr>
        <p:spPr bwMode="auto">
          <a:xfrm>
            <a:off x="2803158" y="4994162"/>
            <a:ext cx="143864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4AED4CCD-E252-DBE3-F8C8-198587AA9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123" y="4813378"/>
            <a:ext cx="360000" cy="35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D0D590-9ABC-B987-96EF-CC5CF6214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2234011"/>
            <a:ext cx="4103726" cy="25453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86074" y="2852936"/>
            <a:ext cx="25202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342512" y="3005218"/>
            <a:ext cx="25202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940250" y="2690913"/>
            <a:ext cx="25202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549712" y="4185803"/>
            <a:ext cx="25202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501100" y="4041787"/>
            <a:ext cx="25202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88493" y="2804591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846" y="3036020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01548" y="2625432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62138" y="4160403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06354" y="4088395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6" name="직각 삼각형 85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498127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315171" y="4443856"/>
            <a:ext cx="6338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변의 길이가 같은 삼각형을 정삼각형이라고 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38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123FC2-EAD2-7F85-29AC-074BDE6FD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93" y="2219329"/>
            <a:ext cx="3382091" cy="2563616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345856" y="3147984"/>
            <a:ext cx="681258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D26676-5588-B04B-DCAE-79BD23943073}"/>
              </a:ext>
            </a:extLst>
          </p:cNvPr>
          <p:cNvSpPr/>
          <p:nvPr/>
        </p:nvSpPr>
        <p:spPr bwMode="auto">
          <a:xfrm>
            <a:off x="2076049" y="3053483"/>
            <a:ext cx="523969" cy="413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626" y="2910487"/>
            <a:ext cx="360000" cy="355000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D77AC15F-F2DE-FB2E-11A9-E9CE0ACB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620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460345" y="3190418"/>
            <a:ext cx="681258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457527" y="3129733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589284" y="3067697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071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\app\resource\contents\lesson02\ops\lesson02\images\mm_42_2_03_06_03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123FC2-EAD2-7F85-29AC-074BDE6FD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93" y="2219329"/>
            <a:ext cx="3382091" cy="2563616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345856" y="3147984"/>
            <a:ext cx="681258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D26676-5588-B04B-DCAE-79BD23943073}"/>
              </a:ext>
            </a:extLst>
          </p:cNvPr>
          <p:cNvSpPr/>
          <p:nvPr/>
        </p:nvSpPr>
        <p:spPr bwMode="auto">
          <a:xfrm>
            <a:off x="2076049" y="3053483"/>
            <a:ext cx="523969" cy="413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626" y="2910487"/>
            <a:ext cx="360000" cy="355000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D77AC15F-F2DE-FB2E-11A9-E9CE0ACB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620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4460345" y="3190418"/>
            <a:ext cx="681258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457527" y="3129733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589284" y="3067697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498127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315171" y="4443856"/>
            <a:ext cx="6338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변의 길이가 같으므로 모든 변의 길이는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015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대화를 읽고       안에 알맞은 말을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69C8328-E240-1460-4C3B-83C0645C3B64}"/>
              </a:ext>
            </a:extLst>
          </p:cNvPr>
          <p:cNvSpPr/>
          <p:nvPr/>
        </p:nvSpPr>
        <p:spPr>
          <a:xfrm>
            <a:off x="395536" y="2060848"/>
            <a:ext cx="6249652" cy="295642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id="{325FCBAB-6D61-5865-497E-81CF2DF872A7}"/>
              </a:ext>
            </a:extLst>
          </p:cNvPr>
          <p:cNvSpPr txBox="1"/>
          <p:nvPr/>
        </p:nvSpPr>
        <p:spPr>
          <a:xfrm>
            <a:off x="1302422" y="2348880"/>
            <a:ext cx="44537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가지고 있는 막대의 길이는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C89D80BA-BFEB-4E22-5462-7B4226D3F267}"/>
              </a:ext>
            </a:extLst>
          </p:cNvPr>
          <p:cNvSpPr txBox="1"/>
          <p:nvPr/>
        </p:nvSpPr>
        <p:spPr>
          <a:xfrm>
            <a:off x="1302422" y="2795526"/>
            <a:ext cx="53427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하준이와 길이가 똑같은 막대를 가지고 있어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E04249E5-33CE-79DF-89AF-54512912D1E4}"/>
              </a:ext>
            </a:extLst>
          </p:cNvPr>
          <p:cNvSpPr txBox="1"/>
          <p:nvPr/>
        </p:nvSpPr>
        <p:spPr>
          <a:xfrm>
            <a:off x="1302422" y="3252297"/>
            <a:ext cx="53427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가지고 있는 막대의 길이도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9" name="TextBox 43">
            <a:extLst>
              <a:ext uri="{FF2B5EF4-FFF2-40B4-BE49-F238E27FC236}">
                <a16:creationId xmlns:a16="http://schemas.microsoft.com/office/drawing/2014/main" id="{AD638CA0-CDC3-54D4-3CCC-AF09D5A34C24}"/>
              </a:ext>
            </a:extLst>
          </p:cNvPr>
          <p:cNvSpPr txBox="1"/>
          <p:nvPr/>
        </p:nvSpPr>
        <p:spPr>
          <a:xfrm>
            <a:off x="1302422" y="3707544"/>
            <a:ext cx="53427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우리가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가진 막대로 삼각형을 만들어 보자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8B34BFF5-6EBE-9D42-0403-03EE5BD9CAF9}"/>
              </a:ext>
            </a:extLst>
          </p:cNvPr>
          <p:cNvSpPr txBox="1"/>
          <p:nvPr/>
        </p:nvSpPr>
        <p:spPr>
          <a:xfrm>
            <a:off x="1302422" y="4166309"/>
            <a:ext cx="53427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그럼                       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 수 있겠다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12">
            <a:extLst>
              <a:ext uri="{FF2B5EF4-FFF2-40B4-BE49-F238E27FC236}">
                <a16:creationId xmlns:a16="http://schemas.microsoft.com/office/drawing/2014/main" id="{4B7518ED-ADC3-9798-795C-5ED50753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96" y="160209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7155A8B6-1746-2954-55F3-CB2CEAB7E4A8}"/>
              </a:ext>
            </a:extLst>
          </p:cNvPr>
          <p:cNvSpPr/>
          <p:nvPr/>
        </p:nvSpPr>
        <p:spPr bwMode="auto">
          <a:xfrm>
            <a:off x="2025240" y="4162791"/>
            <a:ext cx="1343503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4B18FB2C-CB97-DE85-367F-D9530BB36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170" y="4010598"/>
            <a:ext cx="360000" cy="355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668767" y="2790831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수아</a:t>
            </a:r>
            <a:endParaRPr lang="ko-KR" altLang="en-US" sz="19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675889" y="4168609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수아</a:t>
            </a:r>
            <a:endParaRPr lang="ko-KR" altLang="en-US" sz="19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675889" y="2324593"/>
            <a:ext cx="684076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하준</a:t>
            </a:r>
            <a:endParaRPr lang="ko-KR" altLang="en-US" sz="19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675889" y="3713362"/>
            <a:ext cx="684076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하준</a:t>
            </a:r>
            <a:endParaRPr lang="ko-KR" altLang="en-US" sz="19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675889" y="3241306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지유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대화를 읽고       안에 알맞은 말을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69C8328-E240-1460-4C3B-83C0645C3B64}"/>
              </a:ext>
            </a:extLst>
          </p:cNvPr>
          <p:cNvSpPr/>
          <p:nvPr/>
        </p:nvSpPr>
        <p:spPr>
          <a:xfrm>
            <a:off x="395536" y="2060848"/>
            <a:ext cx="6249652" cy="295642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id="{325FCBAB-6D61-5865-497E-81CF2DF872A7}"/>
              </a:ext>
            </a:extLst>
          </p:cNvPr>
          <p:cNvSpPr txBox="1"/>
          <p:nvPr/>
        </p:nvSpPr>
        <p:spPr>
          <a:xfrm>
            <a:off x="1302422" y="2348880"/>
            <a:ext cx="44537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가지고 있는 막대의 길이는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C89D80BA-BFEB-4E22-5462-7B4226D3F267}"/>
              </a:ext>
            </a:extLst>
          </p:cNvPr>
          <p:cNvSpPr txBox="1"/>
          <p:nvPr/>
        </p:nvSpPr>
        <p:spPr>
          <a:xfrm>
            <a:off x="1302422" y="2795526"/>
            <a:ext cx="53427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하준이와 길이가 똑같은 막대를 가지고 있어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E04249E5-33CE-79DF-89AF-54512912D1E4}"/>
              </a:ext>
            </a:extLst>
          </p:cNvPr>
          <p:cNvSpPr txBox="1"/>
          <p:nvPr/>
        </p:nvSpPr>
        <p:spPr>
          <a:xfrm>
            <a:off x="1302422" y="3252297"/>
            <a:ext cx="53427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가지고 있는 막대의 길이도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9" name="TextBox 43">
            <a:extLst>
              <a:ext uri="{FF2B5EF4-FFF2-40B4-BE49-F238E27FC236}">
                <a16:creationId xmlns:a16="http://schemas.microsoft.com/office/drawing/2014/main" id="{AD638CA0-CDC3-54D4-3CCC-AF09D5A34C24}"/>
              </a:ext>
            </a:extLst>
          </p:cNvPr>
          <p:cNvSpPr txBox="1"/>
          <p:nvPr/>
        </p:nvSpPr>
        <p:spPr>
          <a:xfrm>
            <a:off x="1302422" y="3707544"/>
            <a:ext cx="53427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우리가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가진 막대로 삼각형을 만들어 보자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8B34BFF5-6EBE-9D42-0403-03EE5BD9CAF9}"/>
              </a:ext>
            </a:extLst>
          </p:cNvPr>
          <p:cNvSpPr txBox="1"/>
          <p:nvPr/>
        </p:nvSpPr>
        <p:spPr>
          <a:xfrm>
            <a:off x="1302422" y="4166309"/>
            <a:ext cx="53427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그럼                       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 수 있겠다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12">
            <a:extLst>
              <a:ext uri="{FF2B5EF4-FFF2-40B4-BE49-F238E27FC236}">
                <a16:creationId xmlns:a16="http://schemas.microsoft.com/office/drawing/2014/main" id="{4B7518ED-ADC3-9798-795C-5ED50753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96" y="160209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7155A8B6-1746-2954-55F3-CB2CEAB7E4A8}"/>
              </a:ext>
            </a:extLst>
          </p:cNvPr>
          <p:cNvSpPr/>
          <p:nvPr/>
        </p:nvSpPr>
        <p:spPr bwMode="auto">
          <a:xfrm>
            <a:off x="2025240" y="4162791"/>
            <a:ext cx="1343503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4B18FB2C-CB97-DE85-367F-D9530BB36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170" y="4010598"/>
            <a:ext cx="360000" cy="355000"/>
          </a:xfrm>
          <a:prstGeom prst="rect">
            <a:avLst/>
          </a:prstGeom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668767" y="2790831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수아</a:t>
            </a:r>
            <a:endParaRPr lang="ko-KR" altLang="en-US" sz="19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675889" y="4168609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수아</a:t>
            </a:r>
            <a:endParaRPr lang="ko-KR" altLang="en-US" sz="19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675889" y="2324593"/>
            <a:ext cx="684076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하준</a:t>
            </a:r>
            <a:endParaRPr lang="ko-KR" altLang="en-US" sz="19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675889" y="3713362"/>
            <a:ext cx="684076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하준</a:t>
            </a:r>
            <a:endParaRPr lang="ko-KR" altLang="en-US" sz="19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675889" y="3241306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지유</a:t>
            </a:r>
            <a:endParaRPr lang="ko-KR" altLang="en-US" sz="19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498127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315171" y="4443856"/>
            <a:ext cx="6338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막대의 길이가 모두 같으므로 정삼각형을 만들 수 있습니다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631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8600"/>
          <a:stretch/>
        </p:blipFill>
        <p:spPr>
          <a:xfrm>
            <a:off x="2204488" y="2257522"/>
            <a:ext cx="2662094" cy="241882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6452C303-1FD9-EB63-9BFA-66C198C3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7A309D2C-ADE4-8E83-5EFF-0420DEE811F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:a16="http://schemas.microsoft.com/office/drawing/2014/main" id="{90EEC480-C764-4394-2C4C-9007A9EC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39" y="16348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59A233-AFD4-6926-1D2E-7483457D9195}"/>
              </a:ext>
            </a:extLst>
          </p:cNvPr>
          <p:cNvSpPr/>
          <p:nvPr/>
        </p:nvSpPr>
        <p:spPr bwMode="auto">
          <a:xfrm>
            <a:off x="4366228" y="3342316"/>
            <a:ext cx="597886" cy="3960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743609" y="2222578"/>
            <a:ext cx="8276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331242" y="3969060"/>
            <a:ext cx="8276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948091" y="3340659"/>
            <a:ext cx="8276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2060" y="3133707"/>
            <a:ext cx="360000" cy="355000"/>
          </a:xfrm>
          <a:prstGeom prst="rect">
            <a:avLst/>
          </a:prstGeom>
        </p:spPr>
      </p:pic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6354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CC42222.jpg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학습지 삽화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\4-2-2\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8600"/>
          <a:stretch/>
        </p:blipFill>
        <p:spPr>
          <a:xfrm>
            <a:off x="2204488" y="2257522"/>
            <a:ext cx="2662094" cy="241882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6452C303-1FD9-EB63-9BFA-66C198C3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7A309D2C-ADE4-8E83-5EFF-0420DEE811F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:a16="http://schemas.microsoft.com/office/drawing/2014/main" id="{90EEC480-C764-4394-2C4C-9007A9EC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39" y="16348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59A233-AFD4-6926-1D2E-7483457D9195}"/>
              </a:ext>
            </a:extLst>
          </p:cNvPr>
          <p:cNvSpPr/>
          <p:nvPr/>
        </p:nvSpPr>
        <p:spPr bwMode="auto">
          <a:xfrm>
            <a:off x="4366228" y="3342316"/>
            <a:ext cx="597886" cy="3960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743609" y="2222578"/>
            <a:ext cx="8276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331242" y="3969060"/>
            <a:ext cx="8276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948091" y="3340659"/>
            <a:ext cx="8276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2060" y="3133707"/>
            <a:ext cx="360000" cy="355000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498127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315171" y="4443856"/>
            <a:ext cx="6440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변의 길이가 같으므로 모든 변의 길이는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107524-CAB2-3BD4-28EF-DA6F7D5F5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6" y="875470"/>
            <a:ext cx="6911752" cy="476048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1528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mm_42_2_03_02_01_ani.mp4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5032" y="869985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45389" y="2398034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고양이 집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233F5DD-D2A3-6438-076A-C1DFFC14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7A309D2C-ADE4-8E83-5EFF-0420DEE811F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id="{90EEC480-C764-4394-2C4C-9007A9EC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39" y="16348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3356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CC42223.jpg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학습지 삽화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\4-2-2\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8560" y="2483063"/>
            <a:ext cx="2209800" cy="2114550"/>
          </a:xfrm>
          <a:prstGeom prst="rect">
            <a:avLst/>
          </a:prstGeom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952672" y="2534118"/>
            <a:ext cx="8276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606779" y="4030696"/>
            <a:ext cx="8276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DE0458-F0D3-A5E0-692E-293AF4272833}"/>
              </a:ext>
            </a:extLst>
          </p:cNvPr>
          <p:cNvSpPr/>
          <p:nvPr/>
        </p:nvSpPr>
        <p:spPr bwMode="auto">
          <a:xfrm>
            <a:off x="4341634" y="3540338"/>
            <a:ext cx="378712" cy="4030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774030" y="3558640"/>
            <a:ext cx="8276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7999" y="335168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233F5DD-D2A3-6438-076A-C1DFFC14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id="{7A309D2C-ADE4-8E83-5EFF-0420DEE811F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id="{90EEC480-C764-4394-2C4C-9007A9EC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39" y="16348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8560" y="2483063"/>
            <a:ext cx="2209800" cy="2114550"/>
          </a:xfrm>
          <a:prstGeom prst="rect">
            <a:avLst/>
          </a:prstGeom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952672" y="2534118"/>
            <a:ext cx="8276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606779" y="4030696"/>
            <a:ext cx="8276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DE0458-F0D3-A5E0-692E-293AF4272833}"/>
              </a:ext>
            </a:extLst>
          </p:cNvPr>
          <p:cNvSpPr/>
          <p:nvPr/>
        </p:nvSpPr>
        <p:spPr bwMode="auto">
          <a:xfrm>
            <a:off x="4341634" y="3540338"/>
            <a:ext cx="378712" cy="4030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774030" y="3558640"/>
            <a:ext cx="8276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7999" y="3351688"/>
            <a:ext cx="360000" cy="355000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498127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315171" y="4443856"/>
            <a:ext cx="6440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변의 길이가 같으므로 모든 변의 길이는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769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C97BB89F-355F-033C-C11E-ECEB52A9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0078EDA2-C756-BA76-7370-62D1714CA26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변의 길이의 합을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FE7FA4-FB6B-F020-857E-40CEBEFB2598}"/>
              </a:ext>
            </a:extLst>
          </p:cNvPr>
          <p:cNvSpPr/>
          <p:nvPr/>
        </p:nvSpPr>
        <p:spPr bwMode="auto">
          <a:xfrm>
            <a:off x="3023828" y="4466137"/>
            <a:ext cx="734286" cy="4030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3E4163F5-2C54-AA5E-3693-EA77517D0475}"/>
              </a:ext>
            </a:extLst>
          </p:cNvPr>
          <p:cNvSpPr txBox="1"/>
          <p:nvPr/>
        </p:nvSpPr>
        <p:spPr>
          <a:xfrm>
            <a:off x="3797885" y="4466137"/>
            <a:ext cx="5294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7956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CC42224.jpg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학습지 삽화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\4-2-2\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305" y="2261719"/>
            <a:ext cx="1495425" cy="1847850"/>
          </a:xfrm>
          <a:prstGeom prst="rect">
            <a:avLst/>
          </a:prstGeom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870344" y="2322496"/>
            <a:ext cx="8276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000" y="425477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C97BB89F-355F-033C-C11E-ECEB52A9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0078EDA2-C756-BA76-7370-62D1714CA26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변의 길이의 합을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FE7FA4-FB6B-F020-857E-40CEBEFB2598}"/>
              </a:ext>
            </a:extLst>
          </p:cNvPr>
          <p:cNvSpPr/>
          <p:nvPr/>
        </p:nvSpPr>
        <p:spPr bwMode="auto">
          <a:xfrm>
            <a:off x="3023828" y="4466137"/>
            <a:ext cx="734286" cy="4030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3E4163F5-2C54-AA5E-3693-EA77517D0475}"/>
              </a:ext>
            </a:extLst>
          </p:cNvPr>
          <p:cNvSpPr txBox="1"/>
          <p:nvPr/>
        </p:nvSpPr>
        <p:spPr>
          <a:xfrm>
            <a:off x="3797885" y="4466137"/>
            <a:ext cx="5294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305" y="2261719"/>
            <a:ext cx="1495425" cy="1847850"/>
          </a:xfrm>
          <a:prstGeom prst="rect">
            <a:avLst/>
          </a:prstGeom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870344" y="2322496"/>
            <a:ext cx="8276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000" y="4254773"/>
            <a:ext cx="360000" cy="355000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498127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315171" y="4365104"/>
            <a:ext cx="6440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변의 길이가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정삼각형의 세 변의 길이의 합은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 (cm)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202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39" y="2353996"/>
            <a:ext cx="3229841" cy="232063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7979228E-D0EB-CDCB-2E4F-E332AE440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43">
            <a:extLst>
              <a:ext uri="{FF2B5EF4-FFF2-40B4-BE49-F238E27FC236}">
                <a16:creationId xmlns:a16="http://schemas.microsoft.com/office/drawing/2014/main" id="{AFC302E0-DC24-5227-B7C9-7B1FA272DFB6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변의 길이의 합을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53343E7-5FA2-E693-1CE3-CD8ACD657B4F}"/>
              </a:ext>
            </a:extLst>
          </p:cNvPr>
          <p:cNvSpPr/>
          <p:nvPr/>
        </p:nvSpPr>
        <p:spPr bwMode="auto">
          <a:xfrm>
            <a:off x="3023828" y="4797152"/>
            <a:ext cx="734286" cy="4030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33E04E16-2C8F-75B1-B0D6-BCB05C93E600}"/>
              </a:ext>
            </a:extLst>
          </p:cNvPr>
          <p:cNvSpPr txBox="1"/>
          <p:nvPr/>
        </p:nvSpPr>
        <p:spPr>
          <a:xfrm>
            <a:off x="3769404" y="4815454"/>
            <a:ext cx="5294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796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CC42225.jpg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학습지 삽화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\4-2-2\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828" y="4634512"/>
            <a:ext cx="360000" cy="355000"/>
          </a:xfrm>
          <a:prstGeom prst="rect">
            <a:avLst/>
          </a:prstGeom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193418" y="3347977"/>
            <a:ext cx="8276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39" y="2353996"/>
            <a:ext cx="3229841" cy="232063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7979228E-D0EB-CDCB-2E4F-E332AE440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43">
            <a:extLst>
              <a:ext uri="{FF2B5EF4-FFF2-40B4-BE49-F238E27FC236}">
                <a16:creationId xmlns:a16="http://schemas.microsoft.com/office/drawing/2014/main" id="{AFC302E0-DC24-5227-B7C9-7B1FA272DFB6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변의 길이의 합을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53343E7-5FA2-E693-1CE3-CD8ACD657B4F}"/>
              </a:ext>
            </a:extLst>
          </p:cNvPr>
          <p:cNvSpPr/>
          <p:nvPr/>
        </p:nvSpPr>
        <p:spPr bwMode="auto">
          <a:xfrm>
            <a:off x="3023828" y="4797152"/>
            <a:ext cx="734286" cy="4030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33E04E16-2C8F-75B1-B0D6-BCB05C93E600}"/>
              </a:ext>
            </a:extLst>
          </p:cNvPr>
          <p:cNvSpPr txBox="1"/>
          <p:nvPr/>
        </p:nvSpPr>
        <p:spPr>
          <a:xfrm>
            <a:off x="3862505" y="4797152"/>
            <a:ext cx="5294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828" y="4634512"/>
            <a:ext cx="360000" cy="355000"/>
          </a:xfrm>
          <a:prstGeom prst="rect">
            <a:avLst/>
          </a:prstGeom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193418" y="3347977"/>
            <a:ext cx="8276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498127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315171" y="4365104"/>
            <a:ext cx="6440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변의 길이가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정삼각형의 세 변의 길이의 합은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 (cm)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729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88" y="2446856"/>
            <a:ext cx="3838575" cy="230505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AA467CD-FF2E-23AC-C382-E5615FDFC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8C356DED-19C8-CBFE-D74E-7D186FD1A1F3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정삼각형의 세 변의 길이의 합이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DD10FC0-D4FF-5A1B-6A11-D38049CBA236}"/>
              </a:ext>
            </a:extLst>
          </p:cNvPr>
          <p:cNvSpPr/>
          <p:nvPr/>
        </p:nvSpPr>
        <p:spPr bwMode="auto">
          <a:xfrm>
            <a:off x="4224393" y="3459161"/>
            <a:ext cx="579625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10D6D5D-D5EE-98FF-9B34-FB04EC2DE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954" y="3249501"/>
            <a:ext cx="360000" cy="355000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BBBF1CBC-EC54-66B0-542E-532279655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694" y="164311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489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CC42226.jpg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학습지 삽화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\4-2-2\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3E4163F5-2C54-AA5E-3693-EA77517D0475}"/>
              </a:ext>
            </a:extLst>
          </p:cNvPr>
          <p:cNvSpPr txBox="1"/>
          <p:nvPr/>
        </p:nvSpPr>
        <p:spPr>
          <a:xfrm>
            <a:off x="4819342" y="3441016"/>
            <a:ext cx="5294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88" y="2446856"/>
            <a:ext cx="3838575" cy="230505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AA467CD-FF2E-23AC-C382-E5615FDFC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8C356DED-19C8-CBFE-D74E-7D186FD1A1F3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정삼각형의 세 변의 길이의 합이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DD10FC0-D4FF-5A1B-6A11-D38049CBA236}"/>
              </a:ext>
            </a:extLst>
          </p:cNvPr>
          <p:cNvSpPr/>
          <p:nvPr/>
        </p:nvSpPr>
        <p:spPr bwMode="auto">
          <a:xfrm>
            <a:off x="4224393" y="3459161"/>
            <a:ext cx="579625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10D6D5D-D5EE-98FF-9B34-FB04EC2DE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954" y="3249501"/>
            <a:ext cx="360000" cy="355000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BBBF1CBC-EC54-66B0-542E-532279655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694" y="164311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E4163F5-2C54-AA5E-3693-EA77517D0475}"/>
              </a:ext>
            </a:extLst>
          </p:cNvPr>
          <p:cNvSpPr txBox="1"/>
          <p:nvPr/>
        </p:nvSpPr>
        <p:spPr>
          <a:xfrm>
            <a:off x="4819342" y="3441016"/>
            <a:ext cx="5294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498127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315171" y="4365104"/>
            <a:ext cx="6440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변의 길이가 모두 같습니다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변의 길이의 합이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27÷3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 (cm)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873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82" y="2308677"/>
            <a:ext cx="2805259" cy="270507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45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8F338522-AC7C-3882-5EDD-587309CB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ADBA6ADF-C644-F4C4-282E-4AC225BBC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id="{0EE72D97-FC0A-5436-5AEA-E6E76667E55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정삼각형의 세 변의 길이의 합이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59219C-B70B-3C88-4118-19E6725023F1}"/>
              </a:ext>
            </a:extLst>
          </p:cNvPr>
          <p:cNvSpPr/>
          <p:nvPr/>
        </p:nvSpPr>
        <p:spPr bwMode="auto">
          <a:xfrm>
            <a:off x="2460925" y="4274588"/>
            <a:ext cx="669867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D5FF97F-DC16-4596-144D-E9FFC631D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322" y="4077273"/>
            <a:ext cx="360000" cy="355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739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CC42227.jpg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학습지 삽화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\4-2-2\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3E4163F5-2C54-AA5E-3693-EA77517D0475}"/>
              </a:ext>
            </a:extLst>
          </p:cNvPr>
          <p:cNvSpPr txBox="1"/>
          <p:nvPr/>
        </p:nvSpPr>
        <p:spPr>
          <a:xfrm>
            <a:off x="3118280" y="4261648"/>
            <a:ext cx="5294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BBBF1CBC-EC54-66B0-542E-532279655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694" y="164311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82" y="2308677"/>
            <a:ext cx="2805259" cy="270507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45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59219C-B70B-3C88-4118-19E6725023F1}"/>
              </a:ext>
            </a:extLst>
          </p:cNvPr>
          <p:cNvSpPr/>
          <p:nvPr/>
        </p:nvSpPr>
        <p:spPr bwMode="auto">
          <a:xfrm>
            <a:off x="2460925" y="4274588"/>
            <a:ext cx="669867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D5FF97F-DC16-4596-144D-E9FFC631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322" y="4077273"/>
            <a:ext cx="360000" cy="355000"/>
          </a:xfrm>
          <a:prstGeom prst="rect">
            <a:avLst/>
          </a:prstGeom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E4163F5-2C54-AA5E-3693-EA77517D0475}"/>
              </a:ext>
            </a:extLst>
          </p:cNvPr>
          <p:cNvSpPr txBox="1"/>
          <p:nvPr/>
        </p:nvSpPr>
        <p:spPr>
          <a:xfrm>
            <a:off x="3118280" y="4261648"/>
            <a:ext cx="5294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498127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315171" y="4365104"/>
            <a:ext cx="6440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변의 길이가 모두 같습니다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변의 길이의 합이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42÷3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 (cm)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8F338522-AC7C-3882-5EDD-587309CB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ADBA6ADF-C644-F4C4-282E-4AC225BBC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43">
            <a:extLst>
              <a:ext uri="{FF2B5EF4-FFF2-40B4-BE49-F238E27FC236}">
                <a16:creationId xmlns:a16="http://schemas.microsoft.com/office/drawing/2014/main" id="{0EE72D97-FC0A-5436-5AEA-E6E76667E55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정삼각형의 세 변의 길이의 합이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12">
            <a:extLst>
              <a:ext uri="{FF2B5EF4-FFF2-40B4-BE49-F238E27FC236}">
                <a16:creationId xmlns:a16="http://schemas.microsoft.com/office/drawing/2014/main" id="{BBBF1CBC-EC54-66B0-542E-532279655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694" y="164311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83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1" t="1369" r="27950"/>
          <a:stretch/>
        </p:blipFill>
        <p:spPr>
          <a:xfrm>
            <a:off x="122654" y="1757771"/>
            <a:ext cx="3665862" cy="365108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857299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496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base_01.png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\app\resource\contents\lesson02\ops\lesson02\images\mm_42_2_03_02_01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정답 화면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kumimoji="0" lang="ko-KR" altLang="en-US" sz="1000" dirty="0">
                <a:latin typeface="맑은 고딕" pitchFamily="50" charset="-127"/>
              </a:rPr>
              <a:t>수학 </a:t>
            </a:r>
            <a:r>
              <a:rPr kumimoji="0" lang="en-US" altLang="ko-KR" sz="1000" dirty="0">
                <a:latin typeface="맑은 고딕" pitchFamily="50" charset="-127"/>
              </a:rPr>
              <a:t>4-2 </a:t>
            </a:r>
            <a:r>
              <a:rPr kumimoji="0" lang="ko-KR" altLang="en-US" sz="1000" dirty="0">
                <a:latin typeface="맑은 고딕" pitchFamily="50" charset="-127"/>
              </a:rPr>
              <a:t>지도서</a:t>
            </a:r>
            <a:r>
              <a:rPr kumimoji="0" lang="en-US" altLang="ko-KR" sz="1000" dirty="0">
                <a:latin typeface="맑은 고딕" pitchFamily="50" charset="-127"/>
              </a:rPr>
              <a:t>\</a:t>
            </a:r>
            <a:r>
              <a:rPr kumimoji="0" lang="en-US" altLang="ko-KR" sz="1000" dirty="0" smtClean="0">
                <a:latin typeface="맑은 고딕" pitchFamily="50" charset="-127"/>
              </a:rPr>
              <a:t>app\resource\contents\lesson02\ops\lesson02\mm_42_2_03_02_01.html</a:t>
            </a: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 있는 삼각형을 찾고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색연필로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변을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513248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51643" y="4689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141" y="4999431"/>
            <a:ext cx="360000" cy="360000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5765441" y="1296183"/>
            <a:ext cx="620721" cy="313547"/>
            <a:chOff x="2349675" y="4210757"/>
            <a:chExt cx="620721" cy="313547"/>
          </a:xfrm>
        </p:grpSpPr>
        <p:sp>
          <p:nvSpPr>
            <p:cNvPr id="65" name="직사각형 64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327617" y="1296183"/>
            <a:ext cx="620721" cy="313547"/>
            <a:chOff x="2349675" y="4210757"/>
            <a:chExt cx="620721" cy="313547"/>
          </a:xfrm>
        </p:grpSpPr>
        <p:sp>
          <p:nvSpPr>
            <p:cNvPr id="63" name="직사각형 62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5EC0436-0661-6AF0-B047-73F3355A487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68223BF9-9782-6686-737C-AC86A8F36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44" y="2396025"/>
            <a:ext cx="1241779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C6E4406A-26AE-2098-C72F-E5EB9AFFD8F8}"/>
              </a:ext>
            </a:extLst>
          </p:cNvPr>
          <p:cNvSpPr/>
          <p:nvPr/>
        </p:nvSpPr>
        <p:spPr>
          <a:xfrm>
            <a:off x="5400678" y="24577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6037DB-693B-4151-A05B-18266AA3D8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276" y="4612491"/>
            <a:ext cx="2624626" cy="20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2" name="TextBox 43">
            <a:extLst>
              <a:ext uri="{FF2B5EF4-FFF2-40B4-BE49-F238E27FC236}">
                <a16:creationId xmlns:a16="http://schemas.microsoft.com/office/drawing/2014/main" id="{4AF659EB-1DF9-A660-5B2F-F57CDA9B495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끈으로 한 변의 길이가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정삼각형을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끈은 적어도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있어야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2BD52C35-E1FE-A267-9BB4-2F6CD408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5A993C-D4FA-7072-9926-C09C52C2F3FA}"/>
              </a:ext>
            </a:extLst>
          </p:cNvPr>
          <p:cNvSpPr/>
          <p:nvPr/>
        </p:nvSpPr>
        <p:spPr bwMode="auto">
          <a:xfrm>
            <a:off x="3085300" y="3512331"/>
            <a:ext cx="644624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7F334D-14D5-02B9-55D0-F35703FBDDEA}"/>
              </a:ext>
            </a:extLst>
          </p:cNvPr>
          <p:cNvSpPr txBox="1"/>
          <p:nvPr/>
        </p:nvSpPr>
        <p:spPr>
          <a:xfrm>
            <a:off x="3729924" y="3512331"/>
            <a:ext cx="5294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주어진 것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80" y="231347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889" y="231051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 bwMode="auto">
          <a:xfrm>
            <a:off x="755576" y="1934084"/>
            <a:ext cx="59046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755576" y="2227215"/>
            <a:ext cx="4568486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타원 60"/>
          <p:cNvSpPr/>
          <p:nvPr/>
        </p:nvSpPr>
        <p:spPr>
          <a:xfrm>
            <a:off x="6469340" y="2474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5A993C-D4FA-7072-9926-C09C52C2F3FA}"/>
              </a:ext>
            </a:extLst>
          </p:cNvPr>
          <p:cNvSpPr/>
          <p:nvPr/>
        </p:nvSpPr>
        <p:spPr bwMode="auto">
          <a:xfrm>
            <a:off x="3085300" y="3512331"/>
            <a:ext cx="644624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7F334D-14D5-02B9-55D0-F35703FBDDEA}"/>
              </a:ext>
            </a:extLst>
          </p:cNvPr>
          <p:cNvSpPr txBox="1"/>
          <p:nvPr/>
        </p:nvSpPr>
        <p:spPr>
          <a:xfrm>
            <a:off x="3729924" y="3512331"/>
            <a:ext cx="5294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789040"/>
            <a:ext cx="6667165" cy="1448325"/>
            <a:chOff x="192745" y="3824965"/>
            <a:chExt cx="6667165" cy="144832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4004985"/>
              <a:ext cx="6667165" cy="10801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382496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498127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315171" y="4149080"/>
            <a:ext cx="644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변의 길이가 모두 같습니다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변의 길이가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정삼각형을 만들려면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적어도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 (cm)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끈이 필요합니다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4AF659EB-1DF9-A660-5B2F-F57CDA9B495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끈으로 한 변의 길이가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정삼각형을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끈은 적어도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있어야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2BD52C35-E1FE-A267-9BB4-2F6CD408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80" y="231347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889" y="231051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0" name="직선 연결선 69"/>
          <p:cNvCxnSpPr/>
          <p:nvPr/>
        </p:nvCxnSpPr>
        <p:spPr bwMode="auto">
          <a:xfrm>
            <a:off x="755576" y="1934084"/>
            <a:ext cx="59046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755576" y="2227215"/>
            <a:ext cx="4568486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62183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41416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0670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33473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426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CADF5B-1A0A-D39A-4655-05A0027B3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8" y="889482"/>
            <a:ext cx="6936249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2936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mm_42_2_03_06_04_ani.mp4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5032" y="865264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45389" y="2208140"/>
            <a:ext cx="4572508" cy="1634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알지오매스</a:t>
            </a:r>
            <a:endParaRPr lang="en-US" altLang="ko-KR" sz="36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그리기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68102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78904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5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9546" t="48"/>
          <a:stretch/>
        </p:blipFill>
        <p:spPr>
          <a:xfrm>
            <a:off x="35496" y="728700"/>
            <a:ext cx="6933792" cy="4896544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5905" y="908237"/>
            <a:ext cx="2865915" cy="2358746"/>
          </a:xfrm>
          <a:prstGeom prst="rect">
            <a:avLst/>
          </a:prstGeom>
          <a:solidFill>
            <a:srgbClr val="DFDD2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우리 집 귀염둥이 고양이가 살 집을 만들고 있어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엄마가 뚝딱뚝딱 망치질하면 완성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만든 집 구경해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볼래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387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SA42203.psd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4-2_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\030049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풀칠유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찾은 삼각형의 특징은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448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2011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변과 꼭짓점이 각각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209130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5725803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283397" y="1296183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718D36-A33D-3920-EBFA-8A0A21EA783E}"/>
              </a:ext>
            </a:extLst>
          </p:cNvPr>
          <p:cNvSpPr/>
          <p:nvPr/>
        </p:nvSpPr>
        <p:spPr bwMode="auto">
          <a:xfrm>
            <a:off x="3916115" y="3201288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세 변의 길이가 같은 삼각형입니다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E042D88-B95A-3FD1-7DAE-09923623C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990304"/>
            <a:ext cx="360000" cy="355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1" t="1369" r="27950"/>
          <a:stretch/>
        </p:blipFill>
        <p:spPr>
          <a:xfrm>
            <a:off x="122654" y="1757771"/>
            <a:ext cx="3665862" cy="365108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141" y="4999431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895908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삼각형을 변의 길이에 따라 분류하여 정삼각형을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96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답 나타날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슬라이드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975579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235387" y="1294778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92981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13D43-6E00-EFFE-3F05-10D5BDAFC9DE}"/>
              </a:ext>
            </a:extLst>
          </p:cNvPr>
          <p:cNvGrpSpPr/>
          <p:nvPr/>
        </p:nvGrpSpPr>
        <p:grpSpPr>
          <a:xfrm>
            <a:off x="6363547" y="1296183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9AA1F-442A-1595-25CC-8147CC44680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9F43BF-32A9-374C-C06E-C293E064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4E8C4BF-A653-EB80-1779-CC567E49C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10" y="2227265"/>
            <a:ext cx="6183275" cy="1561775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CC5B0AAC-871C-A70F-20F6-B523643D7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399722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4D8CB435-BBEA-E504-E694-4945FA69D60E}"/>
              </a:ext>
            </a:extLst>
          </p:cNvPr>
          <p:cNvGrpSpPr/>
          <p:nvPr/>
        </p:nvGrpSpPr>
        <p:grpSpPr>
          <a:xfrm>
            <a:off x="2974018" y="1043071"/>
            <a:ext cx="956208" cy="313457"/>
            <a:chOff x="3952363" y="1253627"/>
            <a:chExt cx="956208" cy="313457"/>
          </a:xfrm>
        </p:grpSpPr>
        <p:pic>
          <p:nvPicPr>
            <p:cNvPr id="36" name="Picture 38">
              <a:extLst>
                <a:ext uri="{FF2B5EF4-FFF2-40B4-BE49-F238E27FC236}">
                  <a16:creationId xmlns:a16="http://schemas.microsoft.com/office/drawing/2014/main" id="{2727A6D0-1ACF-2D35-AF1D-A303340AE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B922D72-465B-141E-A2FB-3377A3973464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480419" y="3160182"/>
            <a:ext cx="2160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19772" y="2796891"/>
            <a:ext cx="2160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641401" y="3044629"/>
            <a:ext cx="2160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814657" y="2596904"/>
            <a:ext cx="2160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280064" y="3360070"/>
            <a:ext cx="132396" cy="1490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854714" y="2901671"/>
            <a:ext cx="193450" cy="2334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382329" y="3075833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03966" y="2735191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48867" y="2967821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08579" y="2509431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13488" y="3265241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46833" y="2826058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67537"/>
              </p:ext>
            </p:extLst>
          </p:nvPr>
        </p:nvGraphicFramePr>
        <p:xfrm>
          <a:off x="718444" y="3997223"/>
          <a:ext cx="5833776" cy="1187151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916888">
                  <a:extLst>
                    <a:ext uri="{9D8B030D-6E8A-4147-A177-3AD203B41FA5}">
                      <a16:colId xmlns:a16="http://schemas.microsoft.com/office/drawing/2014/main" val="366093964"/>
                    </a:ext>
                  </a:extLst>
                </a:gridCol>
                <a:gridCol w="2916888">
                  <a:extLst>
                    <a:ext uri="{9D8B030D-6E8A-4147-A177-3AD203B41FA5}">
                      <a16:colId xmlns:a16="http://schemas.microsoft.com/office/drawing/2014/main" val="2912351831"/>
                    </a:ext>
                  </a:extLst>
                </a:gridCol>
              </a:tblGrid>
              <a:tr h="629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B0F0"/>
                          </a:solidFill>
                        </a:rPr>
                        <a:t>세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1900" b="1" dirty="0">
                          <a:solidFill>
                            <a:srgbClr val="00B0F0"/>
                          </a:solidFill>
                        </a:rPr>
                        <a:t>변의 길이가 같은 </a:t>
                      </a:r>
                      <a:endParaRPr lang="en-US" altLang="ko-KR" sz="19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삼각형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길이가 다른 변이 있는</a:t>
                      </a:r>
                      <a:endParaRPr lang="en-US" altLang="ko-KR" sz="19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삼각형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36919"/>
                  </a:ext>
                </a:extLst>
              </a:tr>
              <a:tr h="516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B0F0"/>
                          </a:solidFill>
                        </a:rPr>
                        <a:t>가</a:t>
                      </a:r>
                      <a:r>
                        <a:rPr lang="en-US" altLang="ko-KR" sz="1900" b="1" dirty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rgbClr val="00B0F0"/>
                          </a:solidFill>
                        </a:rPr>
                        <a:t>다</a:t>
                      </a:r>
                      <a:r>
                        <a:rPr lang="en-US" altLang="ko-KR" sz="1900" b="1" dirty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rgbClr val="00B0F0"/>
                          </a:solidFill>
                        </a:rPr>
                        <a:t>라</a:t>
                      </a:r>
                      <a:r>
                        <a:rPr lang="en-US" altLang="ko-KR" sz="1900" b="1" dirty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마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B0F0"/>
                          </a:solidFill>
                        </a:rPr>
                        <a:t>나</a:t>
                      </a:r>
                      <a:r>
                        <a:rPr lang="en-US" altLang="ko-KR" sz="1900" b="1" dirty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rgbClr val="00B0F0"/>
                          </a:solidFill>
                        </a:rPr>
                        <a:t>바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13215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26FD89AF-72A8-3139-EDD8-D0E7343CD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0732" y="4238620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26FD89AF-72A8-3139-EDD8-D0E7343CD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8600" y="4287022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26FD89AF-72A8-3139-EDD8-D0E7343CD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0732" y="4731641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26FD89AF-72A8-3139-EDD8-D0E7343CD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8600" y="4782364"/>
            <a:ext cx="360000" cy="355000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58072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00135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\app\resource\contents\lesson02\ops\lesson02\images\mm_42_2_03_03_01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타원 6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192745" y="42700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55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어떻게 분류했는지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5792509" y="1289542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221473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13D43-6E00-EFFE-3F05-10D5BDAFC9DE}"/>
              </a:ext>
            </a:extLst>
          </p:cNvPr>
          <p:cNvGrpSpPr/>
          <p:nvPr/>
        </p:nvGrpSpPr>
        <p:grpSpPr>
          <a:xfrm>
            <a:off x="6363547" y="1296183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9AA1F-442A-1595-25CC-8147CC44680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9F43BF-32A9-374C-C06E-C293E064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580720" y="5166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E9C0C4-BC62-712F-80DB-A5C6DA0BD513}"/>
              </a:ext>
            </a:extLst>
          </p:cNvPr>
          <p:cNvSpPr/>
          <p:nvPr/>
        </p:nvSpPr>
        <p:spPr bwMode="auto">
          <a:xfrm>
            <a:off x="440394" y="4153495"/>
            <a:ext cx="6327849" cy="7141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변의 길이가 같은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삼각형 가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마와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길이가 다른 변이 있는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삼각형 나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바로 분류했습니다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C77160B-5EF0-BE93-E480-D35EEB2A8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282" y="3933056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26F60D-EEFF-C118-6CA0-05A7FD60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4219556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E8C4BF-A653-EB80-1779-CC567E49C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10" y="2227265"/>
            <a:ext cx="6183275" cy="156177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480419" y="3160182"/>
            <a:ext cx="2160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19772" y="2796891"/>
            <a:ext cx="2160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641401" y="3044629"/>
            <a:ext cx="2160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814657" y="2596904"/>
            <a:ext cx="2160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280064" y="3360070"/>
            <a:ext cx="132396" cy="1490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54714" y="2901671"/>
            <a:ext cx="193450" cy="2334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382329" y="3075833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03966" y="2735191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48867" y="2967821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08579" y="2509431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13488" y="3265241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46833" y="2826058"/>
            <a:ext cx="381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711034" y="5265204"/>
            <a:ext cx="1637116" cy="263186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2429799" y="52117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4D8CB435-BBEA-E504-E694-4945FA69D60E}"/>
              </a:ext>
            </a:extLst>
          </p:cNvPr>
          <p:cNvGrpSpPr/>
          <p:nvPr/>
        </p:nvGrpSpPr>
        <p:grpSpPr>
          <a:xfrm>
            <a:off x="2974018" y="1043071"/>
            <a:ext cx="956208" cy="313457"/>
            <a:chOff x="3952363" y="1253627"/>
            <a:chExt cx="956208" cy="313457"/>
          </a:xfrm>
        </p:grpSpPr>
        <p:pic>
          <p:nvPicPr>
            <p:cNvPr id="72" name="Picture 38">
              <a:extLst>
                <a:ext uri="{FF2B5EF4-FFF2-40B4-BE49-F238E27FC236}">
                  <a16:creationId xmlns:a16="http://schemas.microsoft.com/office/drawing/2014/main" id="{2727A6D0-1ACF-2D35-AF1D-A303340AE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B922D72-465B-141E-A2FB-3377A3973464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42798</TotalTime>
  <Words>3363</Words>
  <Application>Microsoft Office PowerPoint</Application>
  <PresentationFormat>화면 슬라이드 쇼(4:3)</PresentationFormat>
  <Paragraphs>1102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굴림</vt:lpstr>
      <vt:lpstr>돋움</vt:lpstr>
      <vt:lpstr>여기어때 잘난체</vt:lpstr>
      <vt:lpstr>Arial</vt:lpstr>
      <vt:lpstr>Wingdings</vt:lpstr>
      <vt:lpstr>맑은 고딕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7589</cp:revision>
  <cp:lastPrinted>2021-12-20T01:30:02Z</cp:lastPrinted>
  <dcterms:created xsi:type="dcterms:W3CDTF">2008-07-15T12:19:11Z</dcterms:created>
  <dcterms:modified xsi:type="dcterms:W3CDTF">2022-06-29T00:24:29Z</dcterms:modified>
</cp:coreProperties>
</file>