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327" r:id="rId4"/>
    <p:sldId id="1364" r:id="rId5"/>
    <p:sldId id="1347" r:id="rId6"/>
    <p:sldId id="1097" r:id="rId7"/>
    <p:sldId id="1395" r:id="rId8"/>
    <p:sldId id="1289" r:id="rId9"/>
    <p:sldId id="1422" r:id="rId10"/>
    <p:sldId id="1388" r:id="rId11"/>
    <p:sldId id="1376" r:id="rId12"/>
    <p:sldId id="1410" r:id="rId13"/>
    <p:sldId id="1424" r:id="rId14"/>
    <p:sldId id="1425" r:id="rId15"/>
    <p:sldId id="1381" r:id="rId16"/>
    <p:sldId id="1397" r:id="rId17"/>
    <p:sldId id="1398" r:id="rId18"/>
    <p:sldId id="1349" r:id="rId19"/>
    <p:sldId id="1427" r:id="rId20"/>
    <p:sldId id="1297" r:id="rId21"/>
    <p:sldId id="1315" r:id="rId22"/>
    <p:sldId id="1316" r:id="rId23"/>
    <p:sldId id="1322" r:id="rId24"/>
    <p:sldId id="1411" r:id="rId25"/>
    <p:sldId id="1323" r:id="rId26"/>
    <p:sldId id="1412" r:id="rId27"/>
    <p:sldId id="1324" r:id="rId28"/>
    <p:sldId id="1413" r:id="rId29"/>
    <p:sldId id="1342" r:id="rId30"/>
    <p:sldId id="1419" r:id="rId31"/>
    <p:sldId id="1317" r:id="rId32"/>
    <p:sldId id="1428" r:id="rId33"/>
    <p:sldId id="1358" r:id="rId34"/>
    <p:sldId id="1429" r:id="rId35"/>
    <p:sldId id="1366" r:id="rId36"/>
    <p:sldId id="1430" r:id="rId37"/>
    <p:sldId id="1320" r:id="rId38"/>
    <p:sldId id="1431" r:id="rId39"/>
    <p:sldId id="1321" r:id="rId40"/>
    <p:sldId id="1432" r:id="rId41"/>
    <p:sldId id="1343" r:id="rId42"/>
    <p:sldId id="1433" r:id="rId43"/>
    <p:sldId id="1363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B6"/>
    <a:srgbClr val="57A97E"/>
    <a:srgbClr val="DACAB4"/>
    <a:srgbClr val="FEFBF6"/>
    <a:srgbClr val="C1A18F"/>
    <a:srgbClr val="FFCC00"/>
    <a:srgbClr val="CE2479"/>
    <a:srgbClr val="FCF2DB"/>
    <a:srgbClr val="E9EEDC"/>
    <a:srgbClr val="DAE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png"/><Relationship Id="rId7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37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37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MM_42_04/suh_0402_02_0506/images/suh_0402_02_0506_401_1/suh_0402_02_0506_401_1_2_1.png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5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54.jpe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54.jpe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jpe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54.jpe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5810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237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4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예각삼각형과 둔각삼각형을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분류한 삼각형을 각각 무엇이라고 부르면 좋을지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6394132" y="1301345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5828513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166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508334" y="2476654"/>
            <a:ext cx="6187901" cy="6856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삼각형을 줄여서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예각삼각형이라고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부르면 좋겠습니다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532" y="2332105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41825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681251A-E45F-26D6-808A-8EF664CB25F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삼각자를 이용하여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503548" y="3249513"/>
            <a:ext cx="6187901" cy="6856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둔각이 있는 삼각형을 줄여서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둔각삼각형이라고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부르면 좋겠습니다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746" y="3104964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1C26F60D-EEFF-C118-6CA0-05A7FD60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74" y="3314684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76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삼각자를 이용하여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단어 설명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(#6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단어 설명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(#7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119193" y="1614491"/>
            <a:ext cx="6791523" cy="3938217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329219" y="176321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세 각이 모두 </a:t>
            </a:r>
            <a:r>
              <a:rPr lang="ko-KR" altLang="en-US" sz="1900" u="sng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삼각형을                          이라고 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3463961" y="1739385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39" y="1592796"/>
            <a:ext cx="360000" cy="35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1C39C1-5E7C-264D-C52A-DB349CC8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880" y="1996391"/>
            <a:ext cx="723963" cy="312447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1471EBC3-1C14-B803-B6F4-08B2CA65C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0D6EC56-D5D2-23A4-23C1-EFAF1DC3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8" y="18858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22A0284E-FAB3-307C-3178-7203529E2916}"/>
              </a:ext>
            </a:extLst>
          </p:cNvPr>
          <p:cNvSpPr txBox="1"/>
          <p:nvPr/>
        </p:nvSpPr>
        <p:spPr>
          <a:xfrm>
            <a:off x="329219" y="22161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각이 </a:t>
            </a:r>
            <a:r>
              <a:rPr lang="ko-KR" altLang="en-US" sz="1900" u="sng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삼각형을                          이라고 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9B680C-8BD9-6279-F7C5-671A82A01BD9}"/>
              </a:ext>
            </a:extLst>
          </p:cNvPr>
          <p:cNvSpPr/>
          <p:nvPr/>
        </p:nvSpPr>
        <p:spPr bwMode="auto">
          <a:xfrm>
            <a:off x="2935007" y="2192358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4B6E2A3-AD2A-48A3-7336-2E1D306C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85" y="2045769"/>
            <a:ext cx="360000" cy="35500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8A8A3A2D-EF58-AE20-8438-1FDCE357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8" y="23388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961D80-1867-80A2-A371-BECE7F55DE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70" r="6294" b="35529"/>
          <a:stretch/>
        </p:blipFill>
        <p:spPr>
          <a:xfrm>
            <a:off x="367065" y="3016607"/>
            <a:ext cx="6365175" cy="16725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D3C22EB-776A-49EB-4415-716156A02F3C}"/>
              </a:ext>
            </a:extLst>
          </p:cNvPr>
          <p:cNvSpPr txBox="1"/>
          <p:nvPr/>
        </p:nvSpPr>
        <p:spPr>
          <a:xfrm>
            <a:off x="1994047" y="3328853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9F479F-ED40-3DC8-6CF1-9F26B5160C3D}"/>
              </a:ext>
            </a:extLst>
          </p:cNvPr>
          <p:cNvSpPr txBox="1"/>
          <p:nvPr/>
        </p:nvSpPr>
        <p:spPr>
          <a:xfrm>
            <a:off x="2546555" y="3947402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F93260-8F85-F1FA-DA17-94D8348A7982}"/>
              </a:ext>
            </a:extLst>
          </p:cNvPr>
          <p:cNvSpPr txBox="1"/>
          <p:nvPr/>
        </p:nvSpPr>
        <p:spPr>
          <a:xfrm>
            <a:off x="188589" y="3978296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AE0C07-7195-E47A-03F4-93C230F3739F}"/>
              </a:ext>
            </a:extLst>
          </p:cNvPr>
          <p:cNvSpPr txBox="1"/>
          <p:nvPr/>
        </p:nvSpPr>
        <p:spPr>
          <a:xfrm>
            <a:off x="3616827" y="3941308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C8C315-30A0-64D4-93B1-DA264166B57F}"/>
              </a:ext>
            </a:extLst>
          </p:cNvPr>
          <p:cNvSpPr txBox="1"/>
          <p:nvPr/>
        </p:nvSpPr>
        <p:spPr>
          <a:xfrm>
            <a:off x="5544108" y="3081382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1888C-EB07-B242-1C37-6308FEC8210F}"/>
              </a:ext>
            </a:extLst>
          </p:cNvPr>
          <p:cNvSpPr txBox="1"/>
          <p:nvPr/>
        </p:nvSpPr>
        <p:spPr>
          <a:xfrm>
            <a:off x="4965618" y="4149080"/>
            <a:ext cx="643542" cy="262769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lang="en-US" altLang="ko-KR" sz="19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>
            <a:extLst>
              <a:ext uri="{FF2B5EF4-FFF2-40B4-BE49-F238E27FC236}">
                <a16:creationId xmlns:a16="http://schemas.microsoft.com/office/drawing/2014/main" id="{FBF3CA42-F3FB-6BCB-0E52-3040FD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4" y="5120456"/>
            <a:ext cx="1305396" cy="33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96DEDFCE-DF37-4B20-3F74-D02CCA029F34}"/>
              </a:ext>
            </a:extLst>
          </p:cNvPr>
          <p:cNvSpPr/>
          <p:nvPr/>
        </p:nvSpPr>
        <p:spPr>
          <a:xfrm>
            <a:off x="1450462" y="5281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295D912-7E24-5587-5805-5E5DE5F616DB}"/>
              </a:ext>
            </a:extLst>
          </p:cNvPr>
          <p:cNvSpPr/>
          <p:nvPr/>
        </p:nvSpPr>
        <p:spPr>
          <a:xfrm>
            <a:off x="6627856" y="12710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DBE6877-86D2-D230-26C0-38094FD27D36}"/>
              </a:ext>
            </a:extLst>
          </p:cNvPr>
          <p:cNvSpPr/>
          <p:nvPr/>
        </p:nvSpPr>
        <p:spPr>
          <a:xfrm>
            <a:off x="3241848" y="1553334"/>
            <a:ext cx="574068" cy="23661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FD78247-A106-2DD7-5F61-713ADC08C1CD}"/>
              </a:ext>
            </a:extLst>
          </p:cNvPr>
          <p:cNvSpPr/>
          <p:nvPr/>
        </p:nvSpPr>
        <p:spPr>
          <a:xfrm>
            <a:off x="6469671" y="4965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58953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\app\resource\contents\lesson02\ops\lesson02\images\mm_42_2_05_03_03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5FD78247-A106-2DD7-5F61-713ADC08C1CD}"/>
              </a:ext>
            </a:extLst>
          </p:cNvPr>
          <p:cNvSpPr/>
          <p:nvPr/>
        </p:nvSpPr>
        <p:spPr>
          <a:xfrm>
            <a:off x="1613184" y="1486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FD78247-A106-2DD7-5F61-713ADC08C1CD}"/>
              </a:ext>
            </a:extLst>
          </p:cNvPr>
          <p:cNvSpPr/>
          <p:nvPr/>
        </p:nvSpPr>
        <p:spPr>
          <a:xfrm>
            <a:off x="1173081" y="2544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92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1471EBC3-1C14-B803-B6F4-08B2CA65C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D40DA-75AF-8500-CC98-8125B2099FD1}"/>
              </a:ext>
            </a:extLst>
          </p:cNvPr>
          <p:cNvSpPr/>
          <p:nvPr/>
        </p:nvSpPr>
        <p:spPr>
          <a:xfrm>
            <a:off x="71500" y="661580"/>
            <a:ext cx="6876157" cy="4927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0B491BEA-3554-44C2-1C53-08D273EE4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6" y="812025"/>
            <a:ext cx="2244467" cy="5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B47D6DDE-DAE1-F9E8-4070-E6458E9B6980}"/>
              </a:ext>
            </a:extLst>
          </p:cNvPr>
          <p:cNvSpPr txBox="1"/>
          <p:nvPr/>
        </p:nvSpPr>
        <p:spPr>
          <a:xfrm>
            <a:off x="467544" y="1511643"/>
            <a:ext cx="6372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예각이 있는 삼각형은 모두 예각삼각형이라고 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2EA21F51-34BC-6B89-554B-CDA404BB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6" y="161297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5FADC93-0DBE-E177-952F-5A10F17011EC}"/>
              </a:ext>
            </a:extLst>
          </p:cNvPr>
          <p:cNvSpPr/>
          <p:nvPr/>
        </p:nvSpPr>
        <p:spPr bwMode="auto">
          <a:xfrm>
            <a:off x="517819" y="1935253"/>
            <a:ext cx="6236585" cy="6628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세 각이 모두 예각인 삼각형만 예각삼각형이라고 할 수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F6CB9AB-9ACE-D055-096F-95E3A129F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916" y="1719063"/>
            <a:ext cx="360000" cy="355000"/>
          </a:xfrm>
          <a:prstGeom prst="rect">
            <a:avLst/>
          </a:prstGeom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2A5B6EA4-444D-C001-FD88-F45410A3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688B72FA-A909-F7D1-B715-85CDB99C59DD}"/>
              </a:ext>
            </a:extLst>
          </p:cNvPr>
          <p:cNvSpPr/>
          <p:nvPr/>
        </p:nvSpPr>
        <p:spPr>
          <a:xfrm>
            <a:off x="5580720" y="5166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03" y="6781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51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삼각자를 이용하여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119193" y="1614491"/>
            <a:ext cx="6791523" cy="3938217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329219" y="176321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세 각이 모두 </a:t>
            </a:r>
            <a:r>
              <a:rPr lang="ko-KR" altLang="en-US" sz="1900" u="sng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삼각형을                          이라고 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3463961" y="1739385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39" y="1592796"/>
            <a:ext cx="360000" cy="355000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1471EBC3-1C14-B803-B6F4-08B2CA65C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0D6EC56-D5D2-23A4-23C1-EFAF1DC3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8" y="18858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22A0284E-FAB3-307C-3178-7203529E2916}"/>
              </a:ext>
            </a:extLst>
          </p:cNvPr>
          <p:cNvSpPr txBox="1"/>
          <p:nvPr/>
        </p:nvSpPr>
        <p:spPr>
          <a:xfrm>
            <a:off x="329219" y="22161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각이 </a:t>
            </a:r>
            <a:r>
              <a:rPr lang="ko-KR" altLang="en-US" sz="1900" u="sng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삼각형을                          이라고 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9B680C-8BD9-6279-F7C5-671A82A01BD9}"/>
              </a:ext>
            </a:extLst>
          </p:cNvPr>
          <p:cNvSpPr/>
          <p:nvPr/>
        </p:nvSpPr>
        <p:spPr bwMode="auto">
          <a:xfrm>
            <a:off x="2935007" y="2192358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4B6E2A3-AD2A-48A3-7336-2E1D306C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85" y="2045769"/>
            <a:ext cx="360000" cy="35500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8A8A3A2D-EF58-AE20-8438-1FDCE357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8" y="23388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961D80-1867-80A2-A371-BECE7F55DE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70" r="6294" b="35529"/>
          <a:stretch/>
        </p:blipFill>
        <p:spPr>
          <a:xfrm>
            <a:off x="367065" y="3016607"/>
            <a:ext cx="6365175" cy="16725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D3C22EB-776A-49EB-4415-716156A02F3C}"/>
              </a:ext>
            </a:extLst>
          </p:cNvPr>
          <p:cNvSpPr txBox="1"/>
          <p:nvPr/>
        </p:nvSpPr>
        <p:spPr>
          <a:xfrm>
            <a:off x="1994047" y="3328853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9F479F-ED40-3DC8-6CF1-9F26B5160C3D}"/>
              </a:ext>
            </a:extLst>
          </p:cNvPr>
          <p:cNvSpPr txBox="1"/>
          <p:nvPr/>
        </p:nvSpPr>
        <p:spPr>
          <a:xfrm>
            <a:off x="2546555" y="3947402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F93260-8F85-F1FA-DA17-94D8348A7982}"/>
              </a:ext>
            </a:extLst>
          </p:cNvPr>
          <p:cNvSpPr txBox="1"/>
          <p:nvPr/>
        </p:nvSpPr>
        <p:spPr>
          <a:xfrm>
            <a:off x="188589" y="3978296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AE0C07-7195-E47A-03F4-93C230F3739F}"/>
              </a:ext>
            </a:extLst>
          </p:cNvPr>
          <p:cNvSpPr txBox="1"/>
          <p:nvPr/>
        </p:nvSpPr>
        <p:spPr>
          <a:xfrm>
            <a:off x="3616827" y="3941308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C8C315-30A0-64D4-93B1-DA264166B57F}"/>
              </a:ext>
            </a:extLst>
          </p:cNvPr>
          <p:cNvSpPr txBox="1"/>
          <p:nvPr/>
        </p:nvSpPr>
        <p:spPr>
          <a:xfrm>
            <a:off x="5544108" y="3081382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1888C-EB07-B242-1C37-6308FEC8210F}"/>
              </a:ext>
            </a:extLst>
          </p:cNvPr>
          <p:cNvSpPr txBox="1"/>
          <p:nvPr/>
        </p:nvSpPr>
        <p:spPr>
          <a:xfrm>
            <a:off x="4965618" y="4149080"/>
            <a:ext cx="643542" cy="262769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lang="en-US" altLang="ko-KR" sz="19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>
            <a:extLst>
              <a:ext uri="{FF2B5EF4-FFF2-40B4-BE49-F238E27FC236}">
                <a16:creationId xmlns:a16="http://schemas.microsoft.com/office/drawing/2014/main" id="{FBF3CA42-F3FB-6BCB-0E52-3040FD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4" y="5120456"/>
            <a:ext cx="1305396" cy="33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871700" y="2135247"/>
            <a:ext cx="3879765" cy="1212426"/>
            <a:chOff x="4349138" y="4617038"/>
            <a:chExt cx="3879765" cy="1212426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138" y="4617038"/>
              <a:ext cx="3879765" cy="121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4644008" y="4653136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예각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52328" y="5207500"/>
              <a:ext cx="371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각도가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0°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보다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크고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직각보다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작은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각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예각 단어 설명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69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삼각자를 이용하여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119193" y="1614491"/>
            <a:ext cx="6791523" cy="3938217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329219" y="176321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세 각이 모두 </a:t>
            </a:r>
            <a:r>
              <a:rPr lang="ko-KR" altLang="en-US" sz="1900" u="sng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삼각형을                          이라고 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3463961" y="1739385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39" y="1592796"/>
            <a:ext cx="360000" cy="355000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1471EBC3-1C14-B803-B6F4-08B2CA65C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0D6EC56-D5D2-23A4-23C1-EFAF1DC3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8" y="18858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22A0284E-FAB3-307C-3178-7203529E2916}"/>
              </a:ext>
            </a:extLst>
          </p:cNvPr>
          <p:cNvSpPr txBox="1"/>
          <p:nvPr/>
        </p:nvSpPr>
        <p:spPr>
          <a:xfrm>
            <a:off x="329219" y="22161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각이 </a:t>
            </a:r>
            <a:r>
              <a:rPr lang="ko-KR" altLang="en-US" sz="1900" u="sng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삼각형을                          이라고 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9B680C-8BD9-6279-F7C5-671A82A01BD9}"/>
              </a:ext>
            </a:extLst>
          </p:cNvPr>
          <p:cNvSpPr/>
          <p:nvPr/>
        </p:nvSpPr>
        <p:spPr bwMode="auto">
          <a:xfrm>
            <a:off x="2935007" y="2192358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4B6E2A3-AD2A-48A3-7336-2E1D306C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85" y="2045769"/>
            <a:ext cx="360000" cy="35500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8A8A3A2D-EF58-AE20-8438-1FDCE357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8" y="23388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961D80-1867-80A2-A371-BECE7F55DE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70" r="6294" b="35529"/>
          <a:stretch/>
        </p:blipFill>
        <p:spPr>
          <a:xfrm>
            <a:off x="367065" y="3016607"/>
            <a:ext cx="6365175" cy="16725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D3C22EB-776A-49EB-4415-716156A02F3C}"/>
              </a:ext>
            </a:extLst>
          </p:cNvPr>
          <p:cNvSpPr txBox="1"/>
          <p:nvPr/>
        </p:nvSpPr>
        <p:spPr>
          <a:xfrm>
            <a:off x="1994047" y="3328853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9F479F-ED40-3DC8-6CF1-9F26B5160C3D}"/>
              </a:ext>
            </a:extLst>
          </p:cNvPr>
          <p:cNvSpPr txBox="1"/>
          <p:nvPr/>
        </p:nvSpPr>
        <p:spPr>
          <a:xfrm>
            <a:off x="2546555" y="3947402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F93260-8F85-F1FA-DA17-94D8348A7982}"/>
              </a:ext>
            </a:extLst>
          </p:cNvPr>
          <p:cNvSpPr txBox="1"/>
          <p:nvPr/>
        </p:nvSpPr>
        <p:spPr>
          <a:xfrm>
            <a:off x="188589" y="3978296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AE0C07-7195-E47A-03F4-93C230F3739F}"/>
              </a:ext>
            </a:extLst>
          </p:cNvPr>
          <p:cNvSpPr txBox="1"/>
          <p:nvPr/>
        </p:nvSpPr>
        <p:spPr>
          <a:xfrm>
            <a:off x="3616827" y="3941308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C8C315-30A0-64D4-93B1-DA264166B57F}"/>
              </a:ext>
            </a:extLst>
          </p:cNvPr>
          <p:cNvSpPr txBox="1"/>
          <p:nvPr/>
        </p:nvSpPr>
        <p:spPr>
          <a:xfrm>
            <a:off x="5544108" y="3081382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1888C-EB07-B242-1C37-6308FEC8210F}"/>
              </a:ext>
            </a:extLst>
          </p:cNvPr>
          <p:cNvSpPr txBox="1"/>
          <p:nvPr/>
        </p:nvSpPr>
        <p:spPr>
          <a:xfrm>
            <a:off x="4965618" y="4149080"/>
            <a:ext cx="643542" cy="262769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lang="en-US" altLang="ko-KR" sz="19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>
            <a:extLst>
              <a:ext uri="{FF2B5EF4-FFF2-40B4-BE49-F238E27FC236}">
                <a16:creationId xmlns:a16="http://schemas.microsoft.com/office/drawing/2014/main" id="{FBF3CA42-F3FB-6BCB-0E52-3040FD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4" y="5120456"/>
            <a:ext cx="1305396" cy="33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단어 설명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43374" y="2611968"/>
            <a:ext cx="3879765" cy="1212426"/>
            <a:chOff x="4349138" y="4617038"/>
            <a:chExt cx="3879765" cy="1212426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138" y="4617038"/>
              <a:ext cx="3879765" cy="121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644008" y="4653136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둔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각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52328" y="5207500"/>
              <a:ext cx="371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각도가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직각보다 크고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180°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보다 작은 각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7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26" y="2441997"/>
            <a:ext cx="2998478" cy="29770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0"/>
            <a:ext cx="6918956" cy="8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도형판에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6C78E0F3-A97E-2EFD-029E-356D555605B5}"/>
              </a:ext>
            </a:extLst>
          </p:cNvPr>
          <p:cNvSpPr/>
          <p:nvPr/>
        </p:nvSpPr>
        <p:spPr>
          <a:xfrm>
            <a:off x="6789209" y="1046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D361F9-E890-6B8B-83B2-7B2F0D649AAF}"/>
              </a:ext>
            </a:extLst>
          </p:cNvPr>
          <p:cNvGrpSpPr/>
          <p:nvPr/>
        </p:nvGrpSpPr>
        <p:grpSpPr>
          <a:xfrm>
            <a:off x="5245914" y="1412776"/>
            <a:ext cx="620721" cy="313547"/>
            <a:chOff x="2349675" y="4210757"/>
            <a:chExt cx="620721" cy="31354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9A3080-19E0-1A66-16F8-0D598115FA1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414B25-EEDF-0645-994D-BEFC9CB87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8B67971-8885-33EE-CC03-A8EF6BE4F88E}"/>
              </a:ext>
            </a:extLst>
          </p:cNvPr>
          <p:cNvGrpSpPr/>
          <p:nvPr/>
        </p:nvGrpSpPr>
        <p:grpSpPr>
          <a:xfrm>
            <a:off x="5803508" y="1412776"/>
            <a:ext cx="620721" cy="313547"/>
            <a:chOff x="2349675" y="4210757"/>
            <a:chExt cx="620721" cy="3135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2B6220-7E7C-7088-35D2-A1BBD3AB5E7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8402E2-B518-D799-204B-6B936A5C8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0634DBD-7E9E-885D-78ED-65165050F703}"/>
              </a:ext>
            </a:extLst>
          </p:cNvPr>
          <p:cNvGrpSpPr/>
          <p:nvPr/>
        </p:nvGrpSpPr>
        <p:grpSpPr>
          <a:xfrm>
            <a:off x="6363547" y="1414181"/>
            <a:ext cx="620721" cy="313547"/>
            <a:chOff x="2349675" y="4210757"/>
            <a:chExt cx="620721" cy="31354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137BD09-55C5-70D6-B443-E2E694BC8B4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290D765-D47D-5577-C848-3D864CC5C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ADAF4D4-1CC5-914C-B6CA-8C37835C8474}"/>
              </a:ext>
            </a:extLst>
          </p:cNvPr>
          <p:cNvGrpSpPr/>
          <p:nvPr/>
        </p:nvGrpSpPr>
        <p:grpSpPr>
          <a:xfrm>
            <a:off x="4285958" y="1373892"/>
            <a:ext cx="956208" cy="313457"/>
            <a:chOff x="3952363" y="1253627"/>
            <a:chExt cx="956208" cy="313457"/>
          </a:xfrm>
        </p:grpSpPr>
        <p:pic>
          <p:nvPicPr>
            <p:cNvPr id="35" name="Picture 38">
              <a:extLst>
                <a:ext uri="{FF2B5EF4-FFF2-40B4-BE49-F238E27FC236}">
                  <a16:creationId xmlns:a16="http://schemas.microsoft.com/office/drawing/2014/main" id="{C7A2DE46-4B55-54B0-5645-59F9918B1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92ED38-0E61-A572-CB06-6B3F283AE31E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7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7" name="TextBox 43">
            <a:extLst>
              <a:ext uri="{FF2B5EF4-FFF2-40B4-BE49-F238E27FC236}">
                <a16:creationId xmlns:a16="http://schemas.microsoft.com/office/drawing/2014/main" id="{5CA0AD8B-4B75-0ADB-B8F1-54B3DE3670FD}"/>
              </a:ext>
            </a:extLst>
          </p:cNvPr>
          <p:cNvSpPr txBox="1"/>
          <p:nvPr/>
        </p:nvSpPr>
        <p:spPr>
          <a:xfrm>
            <a:off x="389043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짝이 만든 삼각형이 무슨 삼각형인지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517651" y="5234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786CF4B5-40A1-8F55-D2F7-658853C7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87D3A1-AC64-E01F-A7DA-C7A7F6E6ED19}"/>
              </a:ext>
            </a:extLst>
          </p:cNvPr>
          <p:cNvSpPr/>
          <p:nvPr/>
        </p:nvSpPr>
        <p:spPr bwMode="auto">
          <a:xfrm>
            <a:off x="1770921" y="2630625"/>
            <a:ext cx="1577980" cy="406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예각삼각형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8C2A462-776C-CEC0-85BD-C6A18566F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901" y="2538076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601A25-EF45-C2CA-AD62-3A36EBA71B0B}"/>
              </a:ext>
            </a:extLst>
          </p:cNvPr>
          <p:cNvSpPr/>
          <p:nvPr/>
        </p:nvSpPr>
        <p:spPr bwMode="auto">
          <a:xfrm>
            <a:off x="4537225" y="3266864"/>
            <a:ext cx="1657131" cy="4031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직각삼각형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7D3A56-CFD9-4546-0768-29CFA1167173}"/>
              </a:ext>
            </a:extLst>
          </p:cNvPr>
          <p:cNvSpPr/>
          <p:nvPr/>
        </p:nvSpPr>
        <p:spPr bwMode="auto">
          <a:xfrm>
            <a:off x="4269873" y="4404154"/>
            <a:ext cx="1617082" cy="4465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둔각삼각형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4A74B46-3D7F-938D-8D6F-49C9F7792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206" y="3182648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DBCCBF7-596C-0955-EB16-1EADB07D3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853" y="4370997"/>
            <a:ext cx="360000" cy="355000"/>
          </a:xfrm>
          <a:prstGeom prst="rect">
            <a:avLst/>
          </a:prstGeom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39358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\app\resource\contents\lesson02\ops\lesson02\images\mm_42_2_05_04_02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2">
            <a:extLst>
              <a:ext uri="{FF2B5EF4-FFF2-40B4-BE49-F238E27FC236}">
                <a16:creationId xmlns:a16="http://schemas.microsoft.com/office/drawing/2014/main" id="{90D9BC40-FFA3-07A3-F17B-896447CE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7" y="18817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5312" y="872716"/>
            <a:ext cx="6918956" cy="8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도형판에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5ADAF4D4-1CC5-914C-B6CA-8C37835C8474}"/>
              </a:ext>
            </a:extLst>
          </p:cNvPr>
          <p:cNvGrpSpPr/>
          <p:nvPr/>
        </p:nvGrpSpPr>
        <p:grpSpPr>
          <a:xfrm>
            <a:off x="4285958" y="1373892"/>
            <a:ext cx="956208" cy="313457"/>
            <a:chOff x="3952363" y="1253627"/>
            <a:chExt cx="956208" cy="313457"/>
          </a:xfrm>
        </p:grpSpPr>
        <p:pic>
          <p:nvPicPr>
            <p:cNvPr id="51" name="Picture 38">
              <a:extLst>
                <a:ext uri="{FF2B5EF4-FFF2-40B4-BE49-F238E27FC236}">
                  <a16:creationId xmlns:a16="http://schemas.microsoft.com/office/drawing/2014/main" id="{C7A2DE46-4B55-54B0-5645-59F9918B1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92ED38-0E61-A572-CB06-6B3F283AE31E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7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정답 화면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792509" y="1409124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414360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415765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166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EF2AA988-2CB3-6E68-87EC-C168BA5B369D}"/>
              </a:ext>
            </a:extLst>
          </p:cNvPr>
          <p:cNvSpPr txBox="1"/>
          <p:nvPr/>
        </p:nvSpPr>
        <p:spPr>
          <a:xfrm>
            <a:off x="387153" y="1743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짝이 만든 삼각형을 꼭짓점 하나만 옮겨서 예각삼각형으로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90D9BC40-FFA3-07A3-F17B-896447CE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7" y="18817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326" y="2441997"/>
            <a:ext cx="2998478" cy="29770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976" y="2812166"/>
            <a:ext cx="2252801" cy="2236672"/>
          </a:xfrm>
          <a:prstGeom prst="rect">
            <a:avLst/>
          </a:prstGeom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59539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\app\resource\contents\lesson02\ops\lesson02\images\mm_42_2_05_04_02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22" y="373828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3002734" y="3976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47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312" y="894490"/>
            <a:ext cx="6918956" cy="8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166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B329EDFC-808D-577D-D8DD-432DF82D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화면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깜박거리는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정답 화면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도형판에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5ADAF4D4-1CC5-914C-B6CA-8C37835C8474}"/>
              </a:ext>
            </a:extLst>
          </p:cNvPr>
          <p:cNvGrpSpPr/>
          <p:nvPr/>
        </p:nvGrpSpPr>
        <p:grpSpPr>
          <a:xfrm>
            <a:off x="4285958" y="1373892"/>
            <a:ext cx="956208" cy="313457"/>
            <a:chOff x="3952363" y="1253627"/>
            <a:chExt cx="956208" cy="313457"/>
          </a:xfrm>
        </p:grpSpPr>
        <p:pic>
          <p:nvPicPr>
            <p:cNvPr id="51" name="Picture 38">
              <a:extLst>
                <a:ext uri="{FF2B5EF4-FFF2-40B4-BE49-F238E27FC236}">
                  <a16:creationId xmlns:a16="http://schemas.microsoft.com/office/drawing/2014/main" id="{C7A2DE46-4B55-54B0-5645-59F9918B1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92ED38-0E61-A572-CB06-6B3F283AE31E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7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90D9BC40-FFA3-07A3-F17B-896447CE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7" y="18817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5836854" y="146708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직사각형 65"/>
          <p:cNvSpPr/>
          <p:nvPr/>
        </p:nvSpPr>
        <p:spPr>
          <a:xfrm>
            <a:off x="5265818" y="14723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149AA1F-442A-1595-25CC-8147CC446805}"/>
              </a:ext>
            </a:extLst>
          </p:cNvPr>
          <p:cNvSpPr/>
          <p:nvPr/>
        </p:nvSpPr>
        <p:spPr>
          <a:xfrm>
            <a:off x="6407892" y="147372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9F43BF-32A9-374C-C06E-C293E064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4157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221473" y="14143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2509" y="140912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326" y="2441997"/>
            <a:ext cx="2998478" cy="29770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8326" y="3406527"/>
            <a:ext cx="2048001" cy="2033338"/>
          </a:xfrm>
          <a:prstGeom prst="rect">
            <a:avLst/>
          </a:prstGeom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85274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\app\resource\contents\lesson02\ops\lesson02\images\mm_42_2_05_04_03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43">
            <a:extLst>
              <a:ext uri="{FF2B5EF4-FFF2-40B4-BE49-F238E27FC236}">
                <a16:creationId xmlns:a16="http://schemas.microsoft.com/office/drawing/2014/main" id="{EF2AA988-2CB3-6E68-87EC-C168BA5B369D}"/>
              </a:ext>
            </a:extLst>
          </p:cNvPr>
          <p:cNvSpPr txBox="1"/>
          <p:nvPr/>
        </p:nvSpPr>
        <p:spPr>
          <a:xfrm>
            <a:off x="387153" y="1743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짝이 만든 삼각형을 꼭짓점 하나만 옮겨서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둔각삼각형으로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22" y="373828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3002734" y="3976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45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951EE09-9CCE-4185-0D8A-8E670E3B1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87"/>
          <a:stretch/>
        </p:blipFill>
        <p:spPr>
          <a:xfrm>
            <a:off x="7158943" y="3731114"/>
            <a:ext cx="1481509" cy="1030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BC027F-B1B1-043F-45EA-5350C3A8E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39" r="55686"/>
          <a:stretch/>
        </p:blipFill>
        <p:spPr>
          <a:xfrm>
            <a:off x="1978040" y="2642087"/>
            <a:ext cx="3536238" cy="22363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0"/>
            <a:ext cx="6918956" cy="878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0F037B-52CC-6E33-09DB-06F3E352051E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선분을 한 변으로 하는 예각삼각형과 둔각삼각형을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3EDC688D-2F8F-5CD6-BD88-36C77B44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app\resource\contents\lesson02\ops\lesson02\mm_42_2_05_05_01.html</a:t>
            </a:r>
          </a:p>
          <a:p>
            <a:pPr algn="just">
              <a:defRPr/>
            </a:pPr>
            <a:endParaRPr kumimoji="0" lang="en-US" altLang="ko-KR" sz="1000" dirty="0">
              <a:latin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약물과 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3B273EB1-E7A3-DBF6-38F7-3D1FAB3A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55" y="1819443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F4FA20DF-08D6-B2B4-1A39-2888BBA585DF}"/>
              </a:ext>
            </a:extLst>
          </p:cNvPr>
          <p:cNvSpPr/>
          <p:nvPr/>
        </p:nvSpPr>
        <p:spPr>
          <a:xfrm>
            <a:off x="5050479" y="18040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96E5F6E4-B412-079B-9C37-F5A684F9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3731114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타원 44"/>
          <p:cNvSpPr/>
          <p:nvPr/>
        </p:nvSpPr>
        <p:spPr>
          <a:xfrm>
            <a:off x="2390386" y="5131570"/>
            <a:ext cx="296538" cy="28816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38264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bg_answer01.svg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\app\resource\contents\lesson02\ops\lesson02\images\mm_42_2_05_05_01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2933837" y="2478356"/>
            <a:ext cx="1447202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+mn-ea"/>
              </a:rPr>
              <a:t>예</a:t>
            </a:r>
            <a:r>
              <a:rPr lang="ko-KR" altLang="en-US" sz="1900" dirty="0" err="1" smtClean="0">
                <a:solidFill>
                  <a:schemeClr val="tx1"/>
                </a:solidFill>
                <a:latin typeface="+mn-ea"/>
              </a:rPr>
              <a:t>각삼각형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951EE09-9CCE-4185-0D8A-8E670E3B1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7" t="439" r="-4431" b="-439"/>
          <a:stretch/>
        </p:blipFill>
        <p:spPr>
          <a:xfrm>
            <a:off x="7056276" y="3792763"/>
            <a:ext cx="2417613" cy="1030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BC027F-B1B1-043F-45EA-5350C3A8E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88" t="15135" r="14198" b="504"/>
          <a:stretch/>
        </p:blipFill>
        <p:spPr>
          <a:xfrm>
            <a:off x="1978040" y="2642087"/>
            <a:ext cx="3536238" cy="22363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0"/>
            <a:ext cx="6918956" cy="878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0F037B-52CC-6E33-09DB-06F3E352051E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선분을 한 변으로 하는 예각삼각형과 둔각삼각형을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3EDC688D-2F8F-5CD6-BD88-36C77B44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app\resource\contents\lesson02\ops\lesson02\mm_42_2_05_05_01.html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약물과 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3B273EB1-E7A3-DBF6-38F7-3D1FAB3A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855" y="1819443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F4FA20DF-08D6-B2B4-1A39-2888BBA585DF}"/>
              </a:ext>
            </a:extLst>
          </p:cNvPr>
          <p:cNvSpPr/>
          <p:nvPr/>
        </p:nvSpPr>
        <p:spPr>
          <a:xfrm>
            <a:off x="5050479" y="18040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96E5F6E4-B412-079B-9C37-F5A684F9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224" y="3785829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타원 44"/>
          <p:cNvSpPr/>
          <p:nvPr/>
        </p:nvSpPr>
        <p:spPr>
          <a:xfrm>
            <a:off x="2390386" y="5131570"/>
            <a:ext cx="296538" cy="28816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70685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bg_answer02.svg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\app\resource\contents\lesson02\ops\lesson02\images\mm_42_2_05_05_01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2801189" y="2453752"/>
            <a:ext cx="1447202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+mn-ea"/>
              </a:rPr>
              <a:t>둔각삼각형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994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95066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 모양 건물 사진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삼각형의 같은 점과 다른 점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각의 크기에 따라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삼각형을 각의 크기에 따라 분류하기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22753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도형판에 예각삼각형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직각삼각형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둔각삼각형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예각삼각형과 둔각삼각형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예각삼각형과 둔각삼각형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43">
            <a:extLst>
              <a:ext uri="{FF2B5EF4-FFF2-40B4-BE49-F238E27FC236}">
                <a16:creationId xmlns:a16="http://schemas.microsoft.com/office/drawing/2014/main" id="{75D2BB94-83B6-A852-991F-1DF457634060}"/>
              </a:ext>
            </a:extLst>
          </p:cNvPr>
          <p:cNvSpPr txBox="1"/>
          <p:nvPr/>
        </p:nvSpPr>
        <p:spPr>
          <a:xfrm>
            <a:off x="389042" y="23539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각이 모두 예각인 삼각형을                          이라고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0C5CC2-A576-FFB0-B1ED-CB04CC750331}"/>
              </a:ext>
            </a:extLst>
          </p:cNvPr>
          <p:cNvSpPr/>
          <p:nvPr/>
        </p:nvSpPr>
        <p:spPr bwMode="auto">
          <a:xfrm>
            <a:off x="3489280" y="2330128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E352D1-8611-2654-1533-C8CCA123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62" y="2183539"/>
            <a:ext cx="360000" cy="355000"/>
          </a:xfrm>
          <a:prstGeom prst="rect">
            <a:avLst/>
          </a:prstGeom>
        </p:spPr>
      </p:pic>
      <p:sp>
        <p:nvSpPr>
          <p:cNvPr id="16" name="TextBox 43">
            <a:extLst>
              <a:ext uri="{FF2B5EF4-FFF2-40B4-BE49-F238E27FC236}">
                <a16:creationId xmlns:a16="http://schemas.microsoft.com/office/drawing/2014/main" id="{0AE2F7C4-451B-C4B6-ABCA-B76E3571E288}"/>
              </a:ext>
            </a:extLst>
          </p:cNvPr>
          <p:cNvSpPr txBox="1"/>
          <p:nvPr/>
        </p:nvSpPr>
        <p:spPr>
          <a:xfrm>
            <a:off x="389042" y="274678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각이 둔각인 삼각형을                          이라고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FE7BDC-E623-855B-6FB6-931C295E6717}"/>
              </a:ext>
            </a:extLst>
          </p:cNvPr>
          <p:cNvSpPr/>
          <p:nvPr/>
        </p:nvSpPr>
        <p:spPr bwMode="auto">
          <a:xfrm>
            <a:off x="2960326" y="2722957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74A7C1-72AD-4EF7-5315-55D48080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008" y="2576368"/>
            <a:ext cx="360000" cy="355000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3C9F8B2-C9B5-B725-A452-07ED1776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1" y="28694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4DB0BCFC-5AD6-350C-CAC9-D2C35318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1" y="24766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961D80-1867-80A2-A371-BECE7F55DE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70" r="6294" b="35529"/>
          <a:stretch/>
        </p:blipFill>
        <p:spPr>
          <a:xfrm>
            <a:off x="357988" y="3392996"/>
            <a:ext cx="6365175" cy="16725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3C22EB-776A-49EB-4415-716156A02F3C}"/>
              </a:ext>
            </a:extLst>
          </p:cNvPr>
          <p:cNvSpPr txBox="1"/>
          <p:nvPr/>
        </p:nvSpPr>
        <p:spPr>
          <a:xfrm>
            <a:off x="1984970" y="3705242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9F479F-ED40-3DC8-6CF1-9F26B5160C3D}"/>
              </a:ext>
            </a:extLst>
          </p:cNvPr>
          <p:cNvSpPr txBox="1"/>
          <p:nvPr/>
        </p:nvSpPr>
        <p:spPr>
          <a:xfrm>
            <a:off x="2537478" y="4323791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F93260-8F85-F1FA-DA17-94D8348A7982}"/>
              </a:ext>
            </a:extLst>
          </p:cNvPr>
          <p:cNvSpPr txBox="1"/>
          <p:nvPr/>
        </p:nvSpPr>
        <p:spPr>
          <a:xfrm>
            <a:off x="179512" y="4354685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AE0C07-7195-E47A-03F4-93C230F3739F}"/>
              </a:ext>
            </a:extLst>
          </p:cNvPr>
          <p:cNvSpPr txBox="1"/>
          <p:nvPr/>
        </p:nvSpPr>
        <p:spPr>
          <a:xfrm>
            <a:off x="3607750" y="4317697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C8C315-30A0-64D4-93B1-DA264166B57F}"/>
              </a:ext>
            </a:extLst>
          </p:cNvPr>
          <p:cNvSpPr txBox="1"/>
          <p:nvPr/>
        </p:nvSpPr>
        <p:spPr>
          <a:xfrm>
            <a:off x="5535031" y="3457771"/>
            <a:ext cx="707896" cy="384721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9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1888C-EB07-B242-1C37-6308FEC8210F}"/>
              </a:ext>
            </a:extLst>
          </p:cNvPr>
          <p:cNvSpPr txBox="1"/>
          <p:nvPr/>
        </p:nvSpPr>
        <p:spPr>
          <a:xfrm>
            <a:off x="4956541" y="4525469"/>
            <a:ext cx="643542" cy="262769"/>
          </a:xfrm>
          <a:prstGeom prst="rect">
            <a:avLst/>
          </a:prstGeom>
          <a:solidFill>
            <a:srgbClr val="FCF2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</a:t>
            </a:r>
            <a:endParaRPr lang="en-US" altLang="ko-KR" sz="19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65496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\app\resource\contents\lesson02\ops\lesson02\images\mm_42_2_05_03_03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4FA20DF-08D6-B2B4-1A39-2888BBA585DF}"/>
              </a:ext>
            </a:extLst>
          </p:cNvPr>
          <p:cNvSpPr/>
          <p:nvPr/>
        </p:nvSpPr>
        <p:spPr>
          <a:xfrm>
            <a:off x="1295400" y="1044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3EDC688D-2F8F-5CD6-BD88-36C77B44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99596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9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C9EAD-E27D-F05A-8226-EAE5BD5BD933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2140550-404B-FF40-3F5C-0FA9C2C4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17" y="2016848"/>
            <a:ext cx="3618822" cy="236519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삼각형을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6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360664" y="5545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19095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bg.svg</a:t>
                      </a:r>
                      <a:endParaRPr lang="en-US" altLang="ko-KR" sz="1000" dirty="0" smtClean="0"/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\app\resource\contents\lesson02\ops\lesson02\images\mm_42_2_05_06_02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E34F1B18-2EBB-2B7F-2621-554FFA9F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44930D4-C6B2-4631-7A1D-F0290162008E}"/>
              </a:ext>
            </a:extLst>
          </p:cNvPr>
          <p:cNvSpPr/>
          <p:nvPr/>
        </p:nvSpPr>
        <p:spPr>
          <a:xfrm>
            <a:off x="4504371" y="55612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D840AA42-694C-26B4-1188-C36641D2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83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2413819" y="2384884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E3A59C-2AEE-BC88-09A1-2B7554C5DDB5}"/>
              </a:ext>
            </a:extLst>
          </p:cNvPr>
          <p:cNvSpPr txBox="1"/>
          <p:nvPr/>
        </p:nvSpPr>
        <p:spPr>
          <a:xfrm>
            <a:off x="3325482" y="2312876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D4219F-1F6E-BD2D-0E69-673DAB3B879C}"/>
              </a:ext>
            </a:extLst>
          </p:cNvPr>
          <p:cNvSpPr txBox="1"/>
          <p:nvPr/>
        </p:nvSpPr>
        <p:spPr>
          <a:xfrm>
            <a:off x="4369598" y="2440168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F4CBD3-F308-A67D-E072-8D74A06DE1D9}"/>
              </a:ext>
            </a:extLst>
          </p:cNvPr>
          <p:cNvSpPr txBox="1"/>
          <p:nvPr/>
        </p:nvSpPr>
        <p:spPr>
          <a:xfrm>
            <a:off x="2169200" y="3308666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5287E4-7CDA-AFE4-222F-E7C080475048}"/>
              </a:ext>
            </a:extLst>
          </p:cNvPr>
          <p:cNvSpPr txBox="1"/>
          <p:nvPr/>
        </p:nvSpPr>
        <p:spPr>
          <a:xfrm>
            <a:off x="3469498" y="3525629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5F43F1-05C9-A933-B889-3AE63F6F3D94}"/>
              </a:ext>
            </a:extLst>
          </p:cNvPr>
          <p:cNvSpPr txBox="1"/>
          <p:nvPr/>
        </p:nvSpPr>
        <p:spPr>
          <a:xfrm>
            <a:off x="4824028" y="3573016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82270"/>
              </p:ext>
            </p:extLst>
          </p:nvPr>
        </p:nvGraphicFramePr>
        <p:xfrm>
          <a:off x="711609" y="4353200"/>
          <a:ext cx="5696595" cy="832762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898865">
                  <a:extLst>
                    <a:ext uri="{9D8B030D-6E8A-4147-A177-3AD203B41FA5}">
                      <a16:colId xmlns:a16="http://schemas.microsoft.com/office/drawing/2014/main" val="3169461393"/>
                    </a:ext>
                  </a:extLst>
                </a:gridCol>
                <a:gridCol w="1898865">
                  <a:extLst>
                    <a:ext uri="{9D8B030D-6E8A-4147-A177-3AD203B41FA5}">
                      <a16:colId xmlns:a16="http://schemas.microsoft.com/office/drawing/2014/main" val="2858901621"/>
                    </a:ext>
                  </a:extLst>
                </a:gridCol>
                <a:gridCol w="1898865">
                  <a:extLst>
                    <a:ext uri="{9D8B030D-6E8A-4147-A177-3AD203B41FA5}">
                      <a16:colId xmlns:a16="http://schemas.microsoft.com/office/drawing/2014/main" val="3257434298"/>
                    </a:ext>
                  </a:extLst>
                </a:gridCol>
              </a:tblGrid>
              <a:tr h="41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92128"/>
                  </a:ext>
                </a:extLst>
              </a:tr>
              <a:tr h="41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en-US" altLang="ko-KR" sz="19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1900" b="1" baseline="0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82735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052" y="4773398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6495" y="4780867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938" y="476878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A2140550-404B-FF40-3F5C-0FA9C2C4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17" y="2016848"/>
            <a:ext cx="3618822" cy="236519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2413819" y="2384884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E3A59C-2AEE-BC88-09A1-2B7554C5DDB5}"/>
              </a:ext>
            </a:extLst>
          </p:cNvPr>
          <p:cNvSpPr txBox="1"/>
          <p:nvPr/>
        </p:nvSpPr>
        <p:spPr>
          <a:xfrm>
            <a:off x="3325482" y="2312876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D4219F-1F6E-BD2D-0E69-673DAB3B879C}"/>
              </a:ext>
            </a:extLst>
          </p:cNvPr>
          <p:cNvSpPr txBox="1"/>
          <p:nvPr/>
        </p:nvSpPr>
        <p:spPr>
          <a:xfrm>
            <a:off x="4369598" y="2440168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F4CBD3-F308-A67D-E072-8D74A06DE1D9}"/>
              </a:ext>
            </a:extLst>
          </p:cNvPr>
          <p:cNvSpPr txBox="1"/>
          <p:nvPr/>
        </p:nvSpPr>
        <p:spPr>
          <a:xfrm>
            <a:off x="2169200" y="3308666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5287E4-7CDA-AFE4-222F-E7C080475048}"/>
              </a:ext>
            </a:extLst>
          </p:cNvPr>
          <p:cNvSpPr txBox="1"/>
          <p:nvPr/>
        </p:nvSpPr>
        <p:spPr>
          <a:xfrm>
            <a:off x="3469498" y="3525629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5F43F1-05C9-A933-B889-3AE63F6F3D94}"/>
              </a:ext>
            </a:extLst>
          </p:cNvPr>
          <p:cNvSpPr txBox="1"/>
          <p:nvPr/>
        </p:nvSpPr>
        <p:spPr>
          <a:xfrm>
            <a:off x="4824028" y="3573016"/>
            <a:ext cx="238406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3" name="표 4">
            <a:extLst>
              <a:ext uri="{FF2B5EF4-FFF2-40B4-BE49-F238E27FC236}">
                <a16:creationId xmlns:a16="http://schemas.microsoft.com/office/drawing/2014/main" id="{2BB4E364-B10F-5CB1-0C5C-907B570D9858}"/>
              </a:ext>
            </a:extLst>
          </p:cNvPr>
          <p:cNvGraphicFramePr>
            <a:graphicFrameLocks noGrp="1"/>
          </p:cNvGraphicFramePr>
          <p:nvPr/>
        </p:nvGraphicFramePr>
        <p:xfrm>
          <a:off x="456767" y="4275665"/>
          <a:ext cx="6096000" cy="8509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2977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132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1841220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예각삼각형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직각삼각형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둔각삼각형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62289"/>
                  </a:ext>
                </a:extLst>
              </a:tr>
              <a:tr h="425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다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나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가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42600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05" y="4201865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삼각형을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6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D840AA42-694C-26B4-1188-C36641D2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83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A6701-4A5F-4128-E255-1FBD5CD91369}"/>
              </a:ext>
            </a:extLst>
          </p:cNvPr>
          <p:cNvSpPr/>
          <p:nvPr/>
        </p:nvSpPr>
        <p:spPr>
          <a:xfrm>
            <a:off x="215516" y="3543734"/>
            <a:ext cx="6667165" cy="1505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모서리가 둥근 직사각형 38">
            <a:extLst>
              <a:ext uri="{FF2B5EF4-FFF2-40B4-BE49-F238E27FC236}">
                <a16:creationId xmlns:a16="http://schemas.microsoft.com/office/drawing/2014/main" id="{D6ED1D45-F0C1-C174-ACDE-10DC40E90513}"/>
              </a:ext>
            </a:extLst>
          </p:cNvPr>
          <p:cNvSpPr/>
          <p:nvPr/>
        </p:nvSpPr>
        <p:spPr>
          <a:xfrm>
            <a:off x="361249" y="344126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4FD95E4D-4B4B-3495-9673-9AD7E1769859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363E0F-BAB3-563F-5C16-FF4149626E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5ED9B6-5BF3-EF8C-3CF2-FAD1180FB54E}"/>
              </a:ext>
            </a:extLst>
          </p:cNvPr>
          <p:cNvSpPr txBox="1"/>
          <p:nvPr/>
        </p:nvSpPr>
        <p:spPr>
          <a:xfrm>
            <a:off x="429547" y="3815859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마는 세 각이 모두 예각이므로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0CBF79-6B5E-4504-E737-3BE664EF1548}"/>
              </a:ext>
            </a:extLst>
          </p:cNvPr>
          <p:cNvSpPr txBox="1"/>
          <p:nvPr/>
        </p:nvSpPr>
        <p:spPr>
          <a:xfrm>
            <a:off x="429547" y="4564369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둔각이 있으므로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636B2C0-8E31-7786-A690-57B9FB76E281}"/>
              </a:ext>
            </a:extLst>
          </p:cNvPr>
          <p:cNvSpPr txBox="1"/>
          <p:nvPr/>
        </p:nvSpPr>
        <p:spPr>
          <a:xfrm>
            <a:off x="429547" y="4179700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바는 한 각이 직각이므로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7" y="391233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7" y="428093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7" y="464953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02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도형판에 예각삼각형을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왼쪽으로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 움직이면 어떤 삼각형이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되는지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5" name="Picture 12">
            <a:extLst>
              <a:ext uri="{FF2B5EF4-FFF2-40B4-BE49-F238E27FC236}">
                <a16:creationId xmlns:a16="http://schemas.microsoft.com/office/drawing/2014/main" id="{F13ED549-0586-2CB6-D9FA-9A471BC0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F83BB140-F741-8C0F-032D-3DE94291D626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6B380-0E34-A7C5-12F7-A55C54008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251" y="2257799"/>
            <a:ext cx="2518629" cy="219094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50E395-E264-A966-0976-E864D7CAB737}"/>
              </a:ext>
            </a:extLst>
          </p:cNvPr>
          <p:cNvSpPr/>
          <p:nvPr/>
        </p:nvSpPr>
        <p:spPr bwMode="auto">
          <a:xfrm>
            <a:off x="2867654" y="4602612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8867A8B-1F20-AEFD-E2A9-442D5FFB2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787" y="4448739"/>
            <a:ext cx="360000" cy="355000"/>
          </a:xfrm>
          <a:prstGeom prst="rect">
            <a:avLst/>
          </a:prstGeom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26759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bg.png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따로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\app\resource\contents\lesson02\ops\lesson02\images\mm_42_2_05_06_03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275856" y="2492896"/>
            <a:ext cx="131756" cy="144016"/>
          </a:xfrm>
          <a:prstGeom prst="rect">
            <a:avLst/>
          </a:prstGeom>
          <a:solidFill>
            <a:srgbClr val="57A9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3256916" y="2372543"/>
            <a:ext cx="238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96D6B380-0E34-A7C5-12F7-A55C5400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51" y="2257799"/>
            <a:ext cx="2518629" cy="219094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3275856" y="2492896"/>
            <a:ext cx="131756" cy="144016"/>
          </a:xfrm>
          <a:prstGeom prst="rect">
            <a:avLst/>
          </a:prstGeom>
          <a:solidFill>
            <a:srgbClr val="57A9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3256916" y="2372543"/>
            <a:ext cx="238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도형판에 예각삼각형을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왼쪽으로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 움직이면 어떤 삼각형이 되는지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5" name="Picture 12">
            <a:extLst>
              <a:ext uri="{FF2B5EF4-FFF2-40B4-BE49-F238E27FC236}">
                <a16:creationId xmlns:a16="http://schemas.microsoft.com/office/drawing/2014/main" id="{F13ED549-0586-2CB6-D9FA-9A471BC0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50E395-E264-A966-0976-E864D7CAB737}"/>
              </a:ext>
            </a:extLst>
          </p:cNvPr>
          <p:cNvSpPr/>
          <p:nvPr/>
        </p:nvSpPr>
        <p:spPr bwMode="auto">
          <a:xfrm>
            <a:off x="2867654" y="4602612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8867A8B-1F20-AEFD-E2A9-442D5FFB2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336" y="4456023"/>
            <a:ext cx="360000" cy="3550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13F30ADC-C22F-A6F3-03A1-66029837D58B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5410B66-90E4-F063-8AC3-A2D526C1F059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3D1E7ED3-FC47-8224-817F-495C991E0E5E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D7D7316-AA2E-F42C-61E6-314BC9D93DB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BAD790F-E964-5E64-2675-B9EC3E178F0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5AFE00-A621-115A-A378-CB54DCF488FA}"/>
              </a:ext>
            </a:extLst>
          </p:cNvPr>
          <p:cNvSpPr txBox="1"/>
          <p:nvPr/>
        </p:nvSpPr>
        <p:spPr>
          <a:xfrm>
            <a:off x="341685" y="4365104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왼쪽으로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 움직이면 삼각형의 한 각이 둔각이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각이 둔각인 삼각형을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둔각삼각형이라고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57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연준이의 문자를 보고 답장을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2" name="Picture 6">
            <a:extLst>
              <a:ext uri="{FF2B5EF4-FFF2-40B4-BE49-F238E27FC236}">
                <a16:creationId xmlns:a16="http://schemas.microsoft.com/office/drawing/2014/main" id="{15B7EEA6-E4F5-0E1B-0DE4-749264CF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EAFF3A2-A7FD-020F-2AE0-72311807BAC2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BD494D2-A706-C463-B10F-A1F8140D6999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D0ACAD2D-169D-A772-076E-52053769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1F0C9C90-E7DC-6DCE-6398-9F3FF61E7A95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3558A-6A23-E95F-DCA5-3F09F2F35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2107307"/>
            <a:ext cx="6012160" cy="2496641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A4A4BB32-C1D0-3734-057D-ED801606AF6A}"/>
              </a:ext>
            </a:extLst>
          </p:cNvPr>
          <p:cNvSpPr txBox="1"/>
          <p:nvPr/>
        </p:nvSpPr>
        <p:spPr>
          <a:xfrm>
            <a:off x="1666337" y="2228353"/>
            <a:ext cx="47418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삼각형은 예각이 있으니까 예각삼각형이 맞지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260FE0-41AB-0052-02A4-1E9F24FAC8E1}"/>
              </a:ext>
            </a:extLst>
          </p:cNvPr>
          <p:cNvSpPr/>
          <p:nvPr/>
        </p:nvSpPr>
        <p:spPr bwMode="auto">
          <a:xfrm>
            <a:off x="836319" y="4067955"/>
            <a:ext cx="4637983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둔각이니까 둔각삼각형이야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A04CC0C-8E53-9671-E3DB-ADCBAA43C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93" y="3905315"/>
            <a:ext cx="360000" cy="355000"/>
          </a:xfrm>
          <a:prstGeom prst="rect">
            <a:avLst/>
          </a:prstGeom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E81F6B7-1DA0-D11D-D672-1567BB858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60" y="4115035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683568" y="2780928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연준</a:t>
            </a:r>
            <a:endParaRPr lang="ko-KR" altLang="en-US" sz="1900" dirty="0"/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07564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bg.png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따로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\app\resource\contents\lesson02\ops\lesson02\images\mm_42_2_05_06_04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연준이의 문자를 보고 답장을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2" name="Picture 6">
            <a:extLst>
              <a:ext uri="{FF2B5EF4-FFF2-40B4-BE49-F238E27FC236}">
                <a16:creationId xmlns:a16="http://schemas.microsoft.com/office/drawing/2014/main" id="{15B7EEA6-E4F5-0E1B-0DE4-749264CF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id="{D0ACAD2D-169D-A772-076E-52053769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53558A-6A23-E95F-DCA5-3F09F2F35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2107307"/>
            <a:ext cx="6012160" cy="2496641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A4A4BB32-C1D0-3734-057D-ED801606AF6A}"/>
              </a:ext>
            </a:extLst>
          </p:cNvPr>
          <p:cNvSpPr txBox="1"/>
          <p:nvPr/>
        </p:nvSpPr>
        <p:spPr>
          <a:xfrm>
            <a:off x="1666337" y="2228353"/>
            <a:ext cx="47418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삼각형은 예각이 있으니까 예각삼각형이 맞지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260FE0-41AB-0052-02A4-1E9F24FAC8E1}"/>
              </a:ext>
            </a:extLst>
          </p:cNvPr>
          <p:cNvSpPr/>
          <p:nvPr/>
        </p:nvSpPr>
        <p:spPr bwMode="auto">
          <a:xfrm>
            <a:off x="836319" y="4067955"/>
            <a:ext cx="4637983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둔각이니까 둔각삼각형이야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A04CC0C-8E53-9671-E3DB-ADCBAA43C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93" y="3905315"/>
            <a:ext cx="360000" cy="355000"/>
          </a:xfrm>
          <a:prstGeom prst="rect">
            <a:avLst/>
          </a:prstGeom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E81F6B7-1DA0-D11D-D672-1567BB858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60" y="4115035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E4786A-D01C-9C0F-3FBA-11DF70DA9C53}"/>
              </a:ext>
            </a:extLst>
          </p:cNvPr>
          <p:cNvSpPr/>
          <p:nvPr/>
        </p:nvSpPr>
        <p:spPr bwMode="auto">
          <a:xfrm>
            <a:off x="2867654" y="4602612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F76F8CB-AFFF-E309-6546-556721A55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336" y="4456023"/>
            <a:ext cx="360000" cy="355000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1E67EFA6-362C-9151-7C10-53B310658C06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9C43E73-8AD4-7C18-0900-C92C57599D86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F8F8B70F-A150-704E-B709-19DF6A6A59C8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54C5BB2E-4632-6A19-ACD9-6E73E95F8C3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DB690F5-9F88-405E-1FA5-7F8ABA99DC9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7417AD-5C2B-ACF0-CF1D-99122EE7EB38}"/>
              </a:ext>
            </a:extLst>
          </p:cNvPr>
          <p:cNvSpPr txBox="1"/>
          <p:nvPr/>
        </p:nvSpPr>
        <p:spPr>
          <a:xfrm>
            <a:off x="429547" y="4461811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둔각인 삼각형을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둔각삼각형이라고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683568" y="2780928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연준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90223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82" y="3977272"/>
            <a:ext cx="549051" cy="5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200" y="4023740"/>
            <a:ext cx="485594" cy="4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0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삼각형을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말에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8DC855-2728-6032-CA58-A9EC6502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1E244-7E8A-8D2E-5E32-BA84BEC6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5F138C2B-BEBA-A5CC-AFF7-B9F408EA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B365B88-8B88-B867-F3E6-5A0CD54DE237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E5E2947-C2D4-C002-8DC7-333D2F2C78C0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id="{4632BF12-532C-B68C-9A13-71C0968C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1668A371-754B-5ADF-FB95-89604205CA67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5">
            <a:extLst>
              <a:ext uri="{FF2B5EF4-FFF2-40B4-BE49-F238E27FC236}">
                <a16:creationId xmlns:a16="http://schemas.microsoft.com/office/drawing/2014/main" id="{BC85F9CA-8A3D-6664-B7A9-400EC880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05" y="16279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DDC26A-5AD0-41D4-1851-D6C29572AA74}"/>
              </a:ext>
            </a:extLst>
          </p:cNvPr>
          <p:cNvSpPr/>
          <p:nvPr/>
        </p:nvSpPr>
        <p:spPr bwMode="auto">
          <a:xfrm>
            <a:off x="689985" y="4063234"/>
            <a:ext cx="5545740" cy="3484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위의 도형은 </a:t>
            </a:r>
            <a:r>
              <a:rPr kumimoji="1" lang="en-US" altLang="ko-KR" sz="1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1" lang="ko-KR" altLang="en-US" sz="1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 </a:t>
            </a:r>
            <a:r>
              <a:rPr kumimoji="1" lang="en-US" altLang="ko-KR" sz="1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12829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</a:t>
                      </a:r>
                      <a:r>
                        <a:rPr lang="en-US" altLang="ko-KR" sz="1000" dirty="0" smtClean="0"/>
                        <a:t>CC42238.jpg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4-2\</a:t>
                      </a:r>
                      <a:r>
                        <a:rPr lang="ko-KR" altLang="en-US" sz="1000" dirty="0" smtClean="0"/>
                        <a:t>학습지 삽화</a:t>
                      </a:r>
                      <a:r>
                        <a:rPr lang="en-US" altLang="ko-KR" sz="1000" dirty="0" smtClean="0"/>
                        <a:t>\4-2-2\</a:t>
                      </a: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4-2-2(</a:t>
                      </a:r>
                      <a:r>
                        <a:rPr lang="ko-KR" altLang="en-US" sz="1000" dirty="0" smtClean="0"/>
                        <a:t>매일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01" y="2100484"/>
            <a:ext cx="1334311" cy="1597602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BE5E2947-C2D4-C002-8DC7-333D2F2C78C0}"/>
              </a:ext>
            </a:extLst>
          </p:cNvPr>
          <p:cNvSpPr/>
          <p:nvPr/>
        </p:nvSpPr>
        <p:spPr>
          <a:xfrm>
            <a:off x="3220475" y="44168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9F5822-7C3C-5903-E440-79A13687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" y="859945"/>
            <a:ext cx="6934388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3185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mm_42_2_05_02_01_ani.mp4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52706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15122" y="2398034"/>
            <a:ext cx="503304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 모양 건물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82" y="3977272"/>
            <a:ext cx="549051" cy="5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200" y="4023740"/>
            <a:ext cx="485594" cy="4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DDC26A-5AD0-41D4-1851-D6C29572AA74}"/>
              </a:ext>
            </a:extLst>
          </p:cNvPr>
          <p:cNvSpPr/>
          <p:nvPr/>
        </p:nvSpPr>
        <p:spPr bwMode="auto">
          <a:xfrm>
            <a:off x="689985" y="4063234"/>
            <a:ext cx="5545740" cy="3484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위의 도형은 </a:t>
            </a:r>
            <a:r>
              <a:rPr kumimoji="1" lang="en-US" altLang="ko-KR" sz="1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1" lang="ko-KR" altLang="en-US" sz="1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 </a:t>
            </a:r>
            <a:r>
              <a:rPr kumimoji="1" lang="en-US" altLang="ko-KR" sz="1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01" y="2100484"/>
            <a:ext cx="1334311" cy="1597602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BE5E2947-C2D4-C002-8DC7-333D2F2C78C0}"/>
              </a:ext>
            </a:extLst>
          </p:cNvPr>
          <p:cNvSpPr/>
          <p:nvPr/>
        </p:nvSpPr>
        <p:spPr>
          <a:xfrm>
            <a:off x="3220475" y="44168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0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삼각형을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말에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8DC855-2728-6032-CA58-A9EC6502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1E244-7E8A-8D2E-5E32-BA84BEC6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5F138C2B-BEBA-A5CC-AFF7-B9F408EA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4632BF12-532C-B68C-9A13-71C0968C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>
            <a:extLst>
              <a:ext uri="{FF2B5EF4-FFF2-40B4-BE49-F238E27FC236}">
                <a16:creationId xmlns:a16="http://schemas.microsoft.com/office/drawing/2014/main" id="{BC85F9CA-8A3D-6664-B7A9-400EC880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05" y="16279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6EC0C050-741B-A178-3E1A-9041281FD8E1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5A156B9-D5A2-6371-69AB-69612CAB5CCE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id="{972D5D24-4FD9-2D5B-6885-68CA12A51E7B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9DB53544-BBAE-556B-3AE7-7DC7B53AC71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B64047-5726-06D4-E074-BA19BF8A765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206860-D741-D8D3-A0AC-E2ABF957A062}"/>
              </a:ext>
            </a:extLst>
          </p:cNvPr>
          <p:cNvSpPr txBox="1"/>
          <p:nvPr/>
        </p:nvSpPr>
        <p:spPr>
          <a:xfrm>
            <a:off x="429547" y="445859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삼각형을 예각삼각형이라고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621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B893B742-A106-3C87-6AE9-27099EA2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2EC1DCE-ED36-A61A-25DC-293BCD3B4AA4}"/>
              </a:ext>
            </a:extLst>
          </p:cNvPr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B6624AF-0109-0DE8-B30C-DEF66779A7E9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D99CAA55-C1AE-B709-EC0C-609BA6F5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62369493-E038-AD92-5EE3-B99979C0BDF2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C6CFBBA-F381-44B5-30F4-F0B05826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0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6BAB6B96-1E65-6215-C410-874EECA7CC6C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 모양의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점선을 따라 잘라 삼각형을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예각삼각형을 모두 찾아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68156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</a:t>
                      </a:r>
                      <a:r>
                        <a:rPr lang="en-US" altLang="ko-KR" sz="1000" dirty="0" smtClean="0"/>
                        <a:t>CC42244.jpg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4-2\</a:t>
                      </a:r>
                      <a:r>
                        <a:rPr lang="ko-KR" altLang="en-US" sz="1000" dirty="0" smtClean="0"/>
                        <a:t>학습지 삽화</a:t>
                      </a:r>
                      <a:r>
                        <a:rPr lang="en-US" altLang="ko-KR" sz="1000" dirty="0" smtClean="0"/>
                        <a:t>\4-2-2\</a:t>
                      </a: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4-2-2(</a:t>
                      </a:r>
                      <a:r>
                        <a:rPr lang="ko-KR" altLang="en-US" sz="1000" dirty="0" smtClean="0"/>
                        <a:t>매일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50E395-E264-A966-0976-E864D7CAB737}"/>
              </a:ext>
            </a:extLst>
          </p:cNvPr>
          <p:cNvSpPr/>
          <p:nvPr/>
        </p:nvSpPr>
        <p:spPr bwMode="auto">
          <a:xfrm>
            <a:off x="2607059" y="4602612"/>
            <a:ext cx="209578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8867A8B-1F20-AEFD-E2A9-442D5FFB2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325" y="4444519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230586" y="2673128"/>
            <a:ext cx="4805748" cy="1295932"/>
            <a:chOff x="1230586" y="2673128"/>
            <a:chExt cx="4805748" cy="129593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586" y="2673128"/>
              <a:ext cx="4805748" cy="129593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807804" y="2960948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67158" y="2929299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691194" y="3429000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368744" y="3501008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292769" y="3460645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073620" y="2982154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49910" y="3483549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1310064" y="2842960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1763688" y="3320988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2590261" y="2975263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3322570" y="3483549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4291140" y="3339523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smtClean="0"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5036163" y="2912603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5561460" y="3426901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B893B742-A106-3C87-6AE9-27099EA2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D99CAA55-C1AE-B709-EC0C-609BA6F5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4C6CFBBA-F381-44B5-30F4-F0B05826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0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6BAB6B96-1E65-6215-C410-874EECA7CC6C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 모양의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점선을 따라 잘라 삼각형을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예각삼각형을 모두 찾아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50E395-E264-A966-0976-E864D7CAB737}"/>
              </a:ext>
            </a:extLst>
          </p:cNvPr>
          <p:cNvSpPr/>
          <p:nvPr/>
        </p:nvSpPr>
        <p:spPr bwMode="auto">
          <a:xfrm>
            <a:off x="2607059" y="4602612"/>
            <a:ext cx="209578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8867A8B-1F20-AEFD-E2A9-442D5FFB2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325" y="4444519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80C4CA-F590-C64D-534C-755AFCCF812B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95D087-CC26-6FBE-77ED-5F80F5459CC7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id="{49F3F75E-8E25-2E90-5235-D217179B9387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DB8D348A-A7B2-E04D-E997-7F734630802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BF41E0C-CF2B-E491-5E97-530B735BC80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9E2FE5-C1F8-960C-9D6E-20DEB944E138}"/>
              </a:ext>
            </a:extLst>
          </p:cNvPr>
          <p:cNvSpPr txBox="1"/>
          <p:nvPr/>
        </p:nvSpPr>
        <p:spPr>
          <a:xfrm>
            <a:off x="429547" y="445859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각이 모두 예각인 삼각형을 찾습니다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230586" y="2673128"/>
            <a:ext cx="4805748" cy="1295932"/>
            <a:chOff x="1230586" y="2673128"/>
            <a:chExt cx="4805748" cy="1295932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586" y="2673128"/>
              <a:ext cx="4805748" cy="1295932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2807804" y="2960948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67158" y="2929299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91194" y="3429000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368744" y="3501008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292769" y="3460645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073620" y="2982154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549910" y="3483549"/>
              <a:ext cx="324036" cy="288032"/>
            </a:xfrm>
            <a:prstGeom prst="rect">
              <a:avLst/>
            </a:prstGeom>
            <a:solidFill>
              <a:srgbClr val="FCDC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1310064" y="2842960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1763688" y="3320988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2590261" y="2975263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3322570" y="3483549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4291140" y="3339523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smtClean="0"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5036163" y="2912603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A14FE3-DF0E-7C4F-2AC6-6CCFC7BB019C}"/>
                </a:ext>
              </a:extLst>
            </p:cNvPr>
            <p:cNvSpPr txBox="1"/>
            <p:nvPr/>
          </p:nvSpPr>
          <p:spPr>
            <a:xfrm>
              <a:off x="5561460" y="3426901"/>
              <a:ext cx="3009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531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C97BB89F-355F-033C-C11E-ECEB52A9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644499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잘못된 설명을 찾아 기호를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고쳐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5739AB89-2AC4-C5FA-3897-BD003D13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63EF85A-476E-70BF-D47B-CEF7E49CCA5D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A031E1-6D84-3C11-42BB-6FAA3D720413}"/>
              </a:ext>
            </a:extLst>
          </p:cNvPr>
          <p:cNvSpPr/>
          <p:nvPr/>
        </p:nvSpPr>
        <p:spPr>
          <a:xfrm>
            <a:off x="4327360" y="5348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07321049-9510-B0FB-905D-4B5D78FA2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D564A1D8-F9B8-9DAF-D4E4-116F1BF2F7F7}"/>
              </a:ext>
            </a:extLst>
          </p:cNvPr>
          <p:cNvSpPr/>
          <p:nvPr/>
        </p:nvSpPr>
        <p:spPr>
          <a:xfrm>
            <a:off x="6511963" y="5348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1" y="162918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77488" y="2205473"/>
            <a:ext cx="5982743" cy="1738863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0" y="2202292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1275366" y="2564904"/>
            <a:ext cx="53111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각이 예각인 삼각형을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예각삼각형이라고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1275366" y="2961066"/>
            <a:ext cx="53111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각이 둔각인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삼각형을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각삼각형이라고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1275366" y="3357228"/>
            <a:ext cx="53111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각이 직각인 삼각형을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직각삼각형이라고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888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15" y="297934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9" y="259462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E950E395-E264-A966-0976-E864D7CAB737}"/>
              </a:ext>
            </a:extLst>
          </p:cNvPr>
          <p:cNvSpPr/>
          <p:nvPr/>
        </p:nvSpPr>
        <p:spPr bwMode="auto">
          <a:xfrm>
            <a:off x="734551" y="4254572"/>
            <a:ext cx="52478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C8867A8B-1F20-AEFD-E2A9-442D5FFB2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395" y="4077072"/>
            <a:ext cx="360000" cy="355000"/>
          </a:xfrm>
          <a:prstGeom prst="rect">
            <a:avLst/>
          </a:prstGeom>
        </p:spPr>
      </p:pic>
      <p:sp>
        <p:nvSpPr>
          <p:cNvPr id="98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1260030" y="4272525"/>
            <a:ext cx="3557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950E395-E264-A966-0976-E864D7CAB737}"/>
              </a:ext>
            </a:extLst>
          </p:cNvPr>
          <p:cNvSpPr/>
          <p:nvPr/>
        </p:nvSpPr>
        <p:spPr bwMode="auto">
          <a:xfrm>
            <a:off x="1499400" y="4259738"/>
            <a:ext cx="5160831" cy="681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각이 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모두 예각인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삼각형을 </a:t>
            </a:r>
            <a:r>
              <a:rPr lang="ko-KR" altLang="en-US" sz="1900" b="1" spc="-15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예각삼각형이라고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C8867A8B-1F20-AEFD-E2A9-442D5FFB2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0244" y="4082238"/>
            <a:ext cx="360000" cy="355000"/>
          </a:xfrm>
          <a:prstGeom prst="rect">
            <a:avLst/>
          </a:prstGeom>
        </p:spPr>
      </p:pic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67" y="430093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17" y="429553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C97BB89F-355F-033C-C11E-ECEB52A9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644499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잘못된 설명을 찾아 기호를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고쳐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5739AB89-2AC4-C5FA-3897-BD003D13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id="{07321049-9510-B0FB-905D-4B5D78FA2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1" y="162918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77488" y="2205473"/>
            <a:ext cx="5982743" cy="1738863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0" y="2202292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1275366" y="2564904"/>
            <a:ext cx="53111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각이 예각인 삼각형을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예각삼각형이라고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1275366" y="2961066"/>
            <a:ext cx="53111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각이 둔각인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삼각형을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각삼각형이라고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1275366" y="3357228"/>
            <a:ext cx="53111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각이 직각인 삼각형을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직각삼각형이라고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888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15" y="297934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9" y="259462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E950E395-E264-A966-0976-E864D7CAB737}"/>
              </a:ext>
            </a:extLst>
          </p:cNvPr>
          <p:cNvSpPr/>
          <p:nvPr/>
        </p:nvSpPr>
        <p:spPr bwMode="auto">
          <a:xfrm>
            <a:off x="734551" y="4254572"/>
            <a:ext cx="52478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C8867A8B-1F20-AEFD-E2A9-442D5FFB2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395" y="4077072"/>
            <a:ext cx="360000" cy="355000"/>
          </a:xfrm>
          <a:prstGeom prst="rect">
            <a:avLst/>
          </a:prstGeom>
        </p:spPr>
      </p:pic>
      <p:sp>
        <p:nvSpPr>
          <p:cNvPr id="98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1260030" y="4272525"/>
            <a:ext cx="3557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950E395-E264-A966-0976-E864D7CAB737}"/>
              </a:ext>
            </a:extLst>
          </p:cNvPr>
          <p:cNvSpPr/>
          <p:nvPr/>
        </p:nvSpPr>
        <p:spPr bwMode="auto">
          <a:xfrm>
            <a:off x="1499400" y="4259738"/>
            <a:ext cx="5160831" cy="681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각이 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모두 예각인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삼각형을 </a:t>
            </a:r>
            <a:r>
              <a:rPr lang="ko-KR" altLang="en-US" sz="1900" b="1" spc="-15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예각삼각형이라고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C8867A8B-1F20-AEFD-E2A9-442D5FFB2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0244" y="4082238"/>
            <a:ext cx="360000" cy="355000"/>
          </a:xfrm>
          <a:prstGeom prst="rect">
            <a:avLst/>
          </a:prstGeom>
        </p:spPr>
      </p:pic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67" y="430093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17" y="429553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6EC0C050-741B-A178-3E1A-9041281FD8E1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5A156B9-D5A2-6371-69AB-69612CAB5CCE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:a16="http://schemas.microsoft.com/office/drawing/2014/main" id="{972D5D24-4FD9-2D5B-6885-68CA12A51E7B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9DB53544-BBAE-556B-3AE7-7DC7B53AC71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CB64047-5726-06D4-E074-BA19BF8A765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206860-D741-D8D3-A0AC-E2ABF957A062}"/>
              </a:ext>
            </a:extLst>
          </p:cNvPr>
          <p:cNvSpPr txBox="1"/>
          <p:nvPr/>
        </p:nvSpPr>
        <p:spPr>
          <a:xfrm>
            <a:off x="429547" y="445859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삼각형을 예각삼각형이라고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873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7979228E-D0EB-CDCB-2E4F-E332AE44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F626DE52-D691-5FDB-D132-3AAFDDA044B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분류하여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C975685A-7A62-51C4-EBAE-B2DCC87D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BDAE61C-B945-4B41-BFEE-B37C27DF9AD6}"/>
              </a:ext>
            </a:extLst>
          </p:cNvPr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13EE078-9B32-C4DA-BD18-46E64C4888E1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id="{BFAC902D-66A4-F4CF-0B62-C682ECE7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0937E658-C368-DC96-1EFC-A4D649211824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85550"/>
              </p:ext>
            </p:extLst>
          </p:nvPr>
        </p:nvGraphicFramePr>
        <p:xfrm>
          <a:off x="691286" y="3953277"/>
          <a:ext cx="5696595" cy="832762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898865">
                  <a:extLst>
                    <a:ext uri="{9D8B030D-6E8A-4147-A177-3AD203B41FA5}">
                      <a16:colId xmlns:a16="http://schemas.microsoft.com/office/drawing/2014/main" val="3169461393"/>
                    </a:ext>
                  </a:extLst>
                </a:gridCol>
                <a:gridCol w="1898865">
                  <a:extLst>
                    <a:ext uri="{9D8B030D-6E8A-4147-A177-3AD203B41FA5}">
                      <a16:colId xmlns:a16="http://schemas.microsoft.com/office/drawing/2014/main" val="2858901621"/>
                    </a:ext>
                  </a:extLst>
                </a:gridCol>
                <a:gridCol w="1898865">
                  <a:extLst>
                    <a:ext uri="{9D8B030D-6E8A-4147-A177-3AD203B41FA5}">
                      <a16:colId xmlns:a16="http://schemas.microsoft.com/office/drawing/2014/main" val="3257434298"/>
                    </a:ext>
                  </a:extLst>
                </a:gridCol>
              </a:tblGrid>
              <a:tr h="41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92128"/>
                  </a:ext>
                </a:extLst>
              </a:tr>
              <a:tr h="41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en-US" altLang="ko-KR" sz="19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1900" b="1" baseline="0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82735"/>
                  </a:ext>
                </a:extLst>
              </a:tr>
            </a:tbl>
          </a:graphicData>
        </a:graphic>
      </p:graphicFrame>
      <p:pic>
        <p:nvPicPr>
          <p:cNvPr id="43" name="그림 42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336" y="4476160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360" y="4418002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505" y="4390066"/>
            <a:ext cx="360000" cy="355000"/>
          </a:xfrm>
          <a:prstGeom prst="rect">
            <a:avLst/>
          </a:prstGeom>
        </p:spPr>
      </p:pic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56227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6"/>
                        </a:rPr>
                        <a:t>https://cdata2.tsherpa.co.kr/tsherpa/MultiMedia/Flash/2020/curri/MM_42_04/suh_0402_02_0506/images/suh_0402_02_0506_401_1/suh_0402_02_0506_401_1_2_1.png</a:t>
                      </a:r>
                      <a:r>
                        <a:rPr lang="en-US" altLang="ko-KR" sz="1000" dirty="0" smtClean="0"/>
                        <a:t> 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https://cdata2.tsherpa.co.kr/tsherpa/MultiMedia/Flash/2020/curri/MM_42_04/suh_0402_02_0506/images/suh_0402_02_0506_401_1/suh_0402_02_0506_401_1_2_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6" y="2456892"/>
            <a:ext cx="5693281" cy="93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7979228E-D0EB-CDCB-2E4F-E332AE44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F626DE52-D691-5FDB-D132-3AAFDDA044B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분류하여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C975685A-7A62-51C4-EBAE-B2DCC87D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BFAC902D-66A4-F4CF-0B62-C682ECE7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85550"/>
              </p:ext>
            </p:extLst>
          </p:nvPr>
        </p:nvGraphicFramePr>
        <p:xfrm>
          <a:off x="691286" y="3953277"/>
          <a:ext cx="5696595" cy="832762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898865">
                  <a:extLst>
                    <a:ext uri="{9D8B030D-6E8A-4147-A177-3AD203B41FA5}">
                      <a16:colId xmlns:a16="http://schemas.microsoft.com/office/drawing/2014/main" val="3169461393"/>
                    </a:ext>
                  </a:extLst>
                </a:gridCol>
                <a:gridCol w="1898865">
                  <a:extLst>
                    <a:ext uri="{9D8B030D-6E8A-4147-A177-3AD203B41FA5}">
                      <a16:colId xmlns:a16="http://schemas.microsoft.com/office/drawing/2014/main" val="2858901621"/>
                    </a:ext>
                  </a:extLst>
                </a:gridCol>
                <a:gridCol w="1898865">
                  <a:extLst>
                    <a:ext uri="{9D8B030D-6E8A-4147-A177-3AD203B41FA5}">
                      <a16:colId xmlns:a16="http://schemas.microsoft.com/office/drawing/2014/main" val="3257434298"/>
                    </a:ext>
                  </a:extLst>
                </a:gridCol>
              </a:tblGrid>
              <a:tr h="41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92128"/>
                  </a:ext>
                </a:extLst>
              </a:tr>
              <a:tr h="41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en-US" altLang="ko-KR" sz="19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1900" b="1" baseline="0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82735"/>
                  </a:ext>
                </a:extLst>
              </a:tr>
            </a:tbl>
          </a:graphicData>
        </a:graphic>
      </p:graphicFrame>
      <p:pic>
        <p:nvPicPr>
          <p:cNvPr id="43" name="그림 42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336" y="4476160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360" y="4418002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505" y="4390066"/>
            <a:ext cx="360000" cy="355000"/>
          </a:xfrm>
          <a:prstGeom prst="rect">
            <a:avLst/>
          </a:prstGeom>
        </p:spPr>
      </p:pic>
      <p:pic>
        <p:nvPicPr>
          <p:cNvPr id="1026" name="Picture 2" descr="https://cdata2.tsherpa.co.kr/tsherpa/MultiMedia/Flash/2020/curri/MM_42_04/suh_0402_02_0506/images/suh_0402_02_0506_401_1/suh_0402_02_0506_401_1_2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6" y="2456892"/>
            <a:ext cx="5693281" cy="93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84A092-5FE7-885A-3CBC-F29720933666}"/>
              </a:ext>
            </a:extLst>
          </p:cNvPr>
          <p:cNvSpPr/>
          <p:nvPr/>
        </p:nvSpPr>
        <p:spPr>
          <a:xfrm>
            <a:off x="215516" y="3617326"/>
            <a:ext cx="6667165" cy="1431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38">
            <a:extLst>
              <a:ext uri="{FF2B5EF4-FFF2-40B4-BE49-F238E27FC236}">
                <a16:creationId xmlns:a16="http://schemas.microsoft.com/office/drawing/2014/main" id="{A7BF0C3E-4439-37A7-C030-1367B5D50BBE}"/>
              </a:ext>
            </a:extLst>
          </p:cNvPr>
          <p:cNvSpPr/>
          <p:nvPr/>
        </p:nvSpPr>
        <p:spPr>
          <a:xfrm>
            <a:off x="361249" y="349350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4F149F-D83D-32FF-AC45-1B2D4BD7F7D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6F2DFD-9CA1-ED9D-389E-0E491DEBAB4B}"/>
              </a:ext>
            </a:extLst>
          </p:cNvPr>
          <p:cNvSpPr txBox="1"/>
          <p:nvPr/>
        </p:nvSpPr>
        <p:spPr>
          <a:xfrm>
            <a:off x="429547" y="4011034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마는 세 각이 모두 예각이므로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바는 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직각이므로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다는 둔각이 있으므로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9" y="410478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6" y="434635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45999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438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노란배경으로 바뀌면서 빨간색 밑줄과 함께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말풍선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AA467CD-FF2E-23AC-C382-E5615FDF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8C356DED-19C8-CBFE-D74E-7D186FD1A1F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예각삼각형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둔각삼각형에 대해 바르게 설명하고 있는 친구를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8F312C35-302A-509E-234F-8C3A6B82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84DF3A7-9244-AD8F-0CF4-D6A7BB4C078C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9AEA0522-029A-2924-DE9F-D2B836FF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61AF2DB8-1008-B84B-5E9E-E3C82FE4CF22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00" y="3721607"/>
            <a:ext cx="1177478" cy="117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3" y="2331630"/>
            <a:ext cx="1198985" cy="119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사각형: 둥근 모서리 46">
            <a:extLst>
              <a:ext uri="{FF2B5EF4-FFF2-40B4-BE49-F238E27FC236}">
                <a16:creationId xmlns:a16="http://schemas.microsoft.com/office/drawing/2014/main" id="{5BF9A8B6-380F-C231-1C1D-79C3C0E1E104}"/>
              </a:ext>
            </a:extLst>
          </p:cNvPr>
          <p:cNvSpPr/>
          <p:nvPr/>
        </p:nvSpPr>
        <p:spPr>
          <a:xfrm>
            <a:off x="2165849" y="2493018"/>
            <a:ext cx="4501243" cy="899978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예각삼각형은 세 각이 모두 예각으로만 이루어진 </a:t>
            </a:r>
            <a:r>
              <a:rPr lang="ko-KR" altLang="en-US" sz="2000" b="1" spc="-15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삼각형이야</a:t>
            </a:r>
            <a:r>
              <a:rPr lang="en-US" altLang="ko-KR" sz="20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A9DF8B3-E588-44D0-8766-41CAAC883EC7}"/>
              </a:ext>
            </a:extLst>
          </p:cNvPr>
          <p:cNvSpPr/>
          <p:nvPr/>
        </p:nvSpPr>
        <p:spPr>
          <a:xfrm rot="16200000">
            <a:off x="1897829" y="2860286"/>
            <a:ext cx="288019" cy="238536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61">
            <a:extLst>
              <a:ext uri="{FF2B5EF4-FFF2-40B4-BE49-F238E27FC236}">
                <a16:creationId xmlns:a16="http://schemas.microsoft.com/office/drawing/2014/main" id="{619CF07E-5741-BA20-080F-C08C221D60A1}"/>
              </a:ext>
            </a:extLst>
          </p:cNvPr>
          <p:cNvSpPr/>
          <p:nvPr/>
        </p:nvSpPr>
        <p:spPr>
          <a:xfrm>
            <a:off x="395536" y="3861170"/>
            <a:ext cx="4501243" cy="89997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둔각삼각형은 세 각이 모두 둔각으로만 </a:t>
            </a:r>
            <a:endParaRPr lang="en-US" altLang="ko-KR" sz="20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이루어진 </a:t>
            </a:r>
            <a:r>
              <a:rPr lang="ko-KR" altLang="en-US" sz="200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삼각형이야</a:t>
            </a:r>
            <a:r>
              <a:rPr lang="en-US" altLang="ko-KR" sz="20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95DEA7C0-8EA8-C874-A465-E321E2FF2730}"/>
              </a:ext>
            </a:extLst>
          </p:cNvPr>
          <p:cNvSpPr/>
          <p:nvPr/>
        </p:nvSpPr>
        <p:spPr>
          <a:xfrm rot="5400000" flipH="1">
            <a:off x="4878325" y="4191890"/>
            <a:ext cx="288019" cy="23853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9E004C6-721F-247D-F14B-B423DC6EBD73}"/>
              </a:ext>
            </a:extLst>
          </p:cNvPr>
          <p:cNvGrpSpPr/>
          <p:nvPr/>
        </p:nvGrpSpPr>
        <p:grpSpPr>
          <a:xfrm>
            <a:off x="4547992" y="2085536"/>
            <a:ext cx="2047873" cy="285395"/>
            <a:chOff x="5769785" y="1902948"/>
            <a:chExt cx="2509086" cy="242485"/>
          </a:xfrm>
        </p:grpSpPr>
        <p:pic>
          <p:nvPicPr>
            <p:cNvPr id="64" name="Picture 5">
              <a:extLst>
                <a:ext uri="{FF2B5EF4-FFF2-40B4-BE49-F238E27FC236}">
                  <a16:creationId xmlns:a16="http://schemas.microsoft.com/office/drawing/2014/main" id="{B442DEF8-4214-40B3-1FEC-B3B03F389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920D46-0150-CE18-A6C6-23E4A2F7FDD2}"/>
                </a:ext>
              </a:extLst>
            </p:cNvPr>
            <p:cNvSpPr txBox="1"/>
            <p:nvPr/>
          </p:nvSpPr>
          <p:spPr>
            <a:xfrm>
              <a:off x="6084167" y="1916828"/>
              <a:ext cx="2194704" cy="196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캐릭터의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말풍선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+mn-lt"/>
                </a:rPr>
                <a:t>.</a:t>
              </a:r>
              <a:endParaRPr lang="ko-KR" altLang="en-US" sz="900" dirty="0">
                <a:latin typeface="+mn-lt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 bwMode="auto">
          <a:xfrm>
            <a:off x="2410910" y="2931122"/>
            <a:ext cx="399729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3286547" y="3231728"/>
            <a:ext cx="226336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084DF3A7-9244-AD8F-0CF4-D6A7BB4C078C}"/>
              </a:ext>
            </a:extLst>
          </p:cNvPr>
          <p:cNvSpPr/>
          <p:nvPr/>
        </p:nvSpPr>
        <p:spPr>
          <a:xfrm>
            <a:off x="6580375" y="2077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AA467CD-FF2E-23AC-C382-E5615FDF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8C356DED-19C8-CBFE-D74E-7D186FD1A1F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예각삼각형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둔각삼각형에 대해 바르게 설명하고 있는 친구를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8F312C35-302A-509E-234F-8C3A6B82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9AEA0522-029A-2924-DE9F-D2B836FF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00" y="3721607"/>
            <a:ext cx="1177478" cy="117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3" y="2331630"/>
            <a:ext cx="1198985" cy="119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사각형: 둥근 모서리 46">
            <a:extLst>
              <a:ext uri="{FF2B5EF4-FFF2-40B4-BE49-F238E27FC236}">
                <a16:creationId xmlns:a16="http://schemas.microsoft.com/office/drawing/2014/main" id="{5BF9A8B6-380F-C231-1C1D-79C3C0E1E104}"/>
              </a:ext>
            </a:extLst>
          </p:cNvPr>
          <p:cNvSpPr/>
          <p:nvPr/>
        </p:nvSpPr>
        <p:spPr>
          <a:xfrm>
            <a:off x="2165849" y="2493018"/>
            <a:ext cx="4501243" cy="899978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예각삼각형은 세 각이 모두 예각으로만 이루어진 </a:t>
            </a:r>
            <a:r>
              <a:rPr lang="ko-KR" altLang="en-US" sz="2000" b="1" spc="-15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삼각형이야</a:t>
            </a:r>
            <a:r>
              <a:rPr lang="en-US" altLang="ko-KR" sz="20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A9DF8B3-E588-44D0-8766-41CAAC883EC7}"/>
              </a:ext>
            </a:extLst>
          </p:cNvPr>
          <p:cNvSpPr/>
          <p:nvPr/>
        </p:nvSpPr>
        <p:spPr>
          <a:xfrm rot="16200000">
            <a:off x="1897829" y="2860286"/>
            <a:ext cx="288019" cy="238536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61">
            <a:extLst>
              <a:ext uri="{FF2B5EF4-FFF2-40B4-BE49-F238E27FC236}">
                <a16:creationId xmlns:a16="http://schemas.microsoft.com/office/drawing/2014/main" id="{619CF07E-5741-BA20-080F-C08C221D60A1}"/>
              </a:ext>
            </a:extLst>
          </p:cNvPr>
          <p:cNvSpPr/>
          <p:nvPr/>
        </p:nvSpPr>
        <p:spPr>
          <a:xfrm>
            <a:off x="395536" y="3861170"/>
            <a:ext cx="4501243" cy="89997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둔각삼각형은 세 각이 모두 둔각으로만 </a:t>
            </a:r>
            <a:endParaRPr lang="en-US" altLang="ko-KR" sz="20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이루어진 </a:t>
            </a:r>
            <a:r>
              <a:rPr lang="ko-KR" altLang="en-US" sz="200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삼각형이야</a:t>
            </a:r>
            <a:r>
              <a:rPr lang="en-US" altLang="ko-KR" sz="20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95DEA7C0-8EA8-C874-A465-E321E2FF2730}"/>
              </a:ext>
            </a:extLst>
          </p:cNvPr>
          <p:cNvSpPr/>
          <p:nvPr/>
        </p:nvSpPr>
        <p:spPr>
          <a:xfrm rot="5400000" flipH="1">
            <a:off x="4878325" y="4191890"/>
            <a:ext cx="288019" cy="23853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9E004C6-721F-247D-F14B-B423DC6EBD73}"/>
              </a:ext>
            </a:extLst>
          </p:cNvPr>
          <p:cNvGrpSpPr/>
          <p:nvPr/>
        </p:nvGrpSpPr>
        <p:grpSpPr>
          <a:xfrm>
            <a:off x="4547992" y="2085536"/>
            <a:ext cx="2047873" cy="285395"/>
            <a:chOff x="5769785" y="1902948"/>
            <a:chExt cx="2509086" cy="242485"/>
          </a:xfrm>
        </p:grpSpPr>
        <p:pic>
          <p:nvPicPr>
            <p:cNvPr id="64" name="Picture 5">
              <a:extLst>
                <a:ext uri="{FF2B5EF4-FFF2-40B4-BE49-F238E27FC236}">
                  <a16:creationId xmlns:a16="http://schemas.microsoft.com/office/drawing/2014/main" id="{B442DEF8-4214-40B3-1FEC-B3B03F389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920D46-0150-CE18-A6C6-23E4A2F7FDD2}"/>
                </a:ext>
              </a:extLst>
            </p:cNvPr>
            <p:cNvSpPr txBox="1"/>
            <p:nvPr/>
          </p:nvSpPr>
          <p:spPr>
            <a:xfrm>
              <a:off x="6084167" y="1916828"/>
              <a:ext cx="2194704" cy="196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캐릭터의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말풍선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+mn-lt"/>
                </a:rPr>
                <a:t>.</a:t>
              </a:r>
              <a:endParaRPr lang="ko-KR" altLang="en-US" sz="900" dirty="0">
                <a:latin typeface="+mn-lt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 bwMode="auto">
          <a:xfrm>
            <a:off x="2410910" y="2931122"/>
            <a:ext cx="399729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3286547" y="3231728"/>
            <a:ext cx="226336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4B8C4F9-122C-3DDF-063A-349DB1D1CE39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EE853A8-D6CD-C5AF-5B68-08299DA23FF1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98C2C68C-2B23-58BE-059E-495F4ED69617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F604A3B6-E9F7-32CE-0BB8-E23AFD09127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704CE47-BB97-F49D-5FBB-4EAA20685753}"/>
              </a:ext>
            </a:extLst>
          </p:cNvPr>
          <p:cNvSpPr txBox="1"/>
          <p:nvPr/>
        </p:nvSpPr>
        <p:spPr>
          <a:xfrm>
            <a:off x="359532" y="4365104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삼각형을 예각삼각형이라고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둔각인 삼각형을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둔각삼각형이라고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6EF855-8434-0328-3F04-49301962EA21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5" y="448513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2" y="472669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487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8F338522-AC7C-3882-5EDD-587309CB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ADBA6ADF-C644-F4C4-282E-4AC225BB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0EE72D97-FC0A-5436-5AEA-E6E76667E5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예각삼각형을 그려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08C0D627-B798-78FA-9C39-CF39AAB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4851E1C-A762-C4BE-60FE-D65BB782B9CF}"/>
              </a:ext>
            </a:extLst>
          </p:cNvPr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함께 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app\resource\contents\lesson02\ops\lesson02\mm_42_2_05_05_01.html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3CB7966-CB72-8905-587B-DB9B5FC5C603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43005E4C-49CB-976F-48D6-3F257A6E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373A7009-C720-9A85-76B1-AB84831C08FD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65" y="2500189"/>
            <a:ext cx="3363529" cy="2448885"/>
          </a:xfrm>
          <a:prstGeom prst="rect">
            <a:avLst/>
          </a:prstGeom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37" y="1970811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83CB7966-CB72-8905-587B-DB9B5FC5C603}"/>
              </a:ext>
            </a:extLst>
          </p:cNvPr>
          <p:cNvSpPr/>
          <p:nvPr/>
        </p:nvSpPr>
        <p:spPr>
          <a:xfrm>
            <a:off x="6490407" y="1809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26" y="4473116"/>
            <a:ext cx="1898624" cy="1382332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81" y="4493693"/>
            <a:ext cx="271053" cy="21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91070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CC42243.jpg /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CC42243-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답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4-2\</a:t>
                      </a:r>
                      <a:r>
                        <a:rPr lang="ko-KR" altLang="en-US" sz="1000" dirty="0" smtClean="0"/>
                        <a:t>학습지 삽화</a:t>
                      </a:r>
                      <a:r>
                        <a:rPr lang="en-US" altLang="ko-KR" sz="1000" dirty="0" smtClean="0"/>
                        <a:t>\4-2-2\</a:t>
                      </a: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4-2-2(</a:t>
                      </a:r>
                      <a:r>
                        <a:rPr lang="ko-KR" altLang="en-US" sz="1000" dirty="0" smtClean="0"/>
                        <a:t>매일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57299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건물 사진에서 삼각형을 찾고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찾은 삼각형의 같은 점과 다른 점을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6447820" y="5104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EC0436-0661-6AF0-B047-73F3355A487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86D013-816E-3352-FF25-7E0DFF74975B}"/>
              </a:ext>
            </a:extLst>
          </p:cNvPr>
          <p:cNvSpPr/>
          <p:nvPr/>
        </p:nvSpPr>
        <p:spPr bwMode="auto">
          <a:xfrm>
            <a:off x="3916115" y="2701180"/>
            <a:ext cx="2974460" cy="7278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세 변과 세 개의 꼭짓점이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6C487FA-BD8D-CD8E-EB59-03969D66F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490196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6FC5E1-8710-0E65-D507-879C5FFA15CC}"/>
              </a:ext>
            </a:extLst>
          </p:cNvPr>
          <p:cNvSpPr/>
          <p:nvPr/>
        </p:nvSpPr>
        <p:spPr bwMode="auto">
          <a:xfrm>
            <a:off x="3916115" y="3513790"/>
            <a:ext cx="2974460" cy="1211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왼쪽 삼각형은 세 각이 모두 예각인 삼각형이고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오른쪽 삼각형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개는 둔각이 있는 삼각형입니다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0B4D3D-0889-3F7D-10B4-ABD48082E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3302806"/>
            <a:ext cx="360000" cy="355000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25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SA42205.psd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l="44452" t="673" b="-1"/>
          <a:stretch/>
        </p:blipFill>
        <p:spPr>
          <a:xfrm>
            <a:off x="366240" y="1778756"/>
            <a:ext cx="3233672" cy="377226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20" y="5114711"/>
            <a:ext cx="360000" cy="360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3461475" y="4886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8F338522-AC7C-3882-5EDD-587309CB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ADBA6ADF-C644-F4C4-282E-4AC225BB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0EE72D97-FC0A-5436-5AEA-E6E76667E5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예각삼각형을 그려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08C0D627-B798-78FA-9C39-CF39AAB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3005E4C-49CB-976F-48D6-3F257A6E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65" y="2500189"/>
            <a:ext cx="3363529" cy="2448885"/>
          </a:xfrm>
          <a:prstGeom prst="rect">
            <a:avLst/>
          </a:prstGeom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37" y="1970811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83CB7966-CB72-8905-587B-DB9B5FC5C603}"/>
              </a:ext>
            </a:extLst>
          </p:cNvPr>
          <p:cNvSpPr/>
          <p:nvPr/>
        </p:nvSpPr>
        <p:spPr>
          <a:xfrm>
            <a:off x="6490407" y="1809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C0C050-741B-A178-3E1A-9041281FD8E1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A156B9-D5A2-6371-69AB-69612CAB5CCE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972D5D24-4FD9-2D5B-6885-68CA12A51E7B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9DB53544-BBAE-556B-3AE7-7DC7B53AC71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CB64047-5726-06D4-E074-BA19BF8A765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206860-D741-D8D3-A0AC-E2ABF957A062}"/>
              </a:ext>
            </a:extLst>
          </p:cNvPr>
          <p:cNvSpPr txBox="1"/>
          <p:nvPr/>
        </p:nvSpPr>
        <p:spPr>
          <a:xfrm>
            <a:off x="429547" y="445859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삼각형을 그립니다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66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26" y="4508131"/>
            <a:ext cx="1898624" cy="138233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1" name="Picture 2">
            <a:extLst>
              <a:ext uri="{FF2B5EF4-FFF2-40B4-BE49-F238E27FC236}">
                <a16:creationId xmlns:a16="http://schemas.microsoft.com/office/drawing/2014/main" id="{8F338522-AC7C-3882-5EDD-587309CB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ADBA6ADF-C644-F4C4-282E-4AC225BB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0EE72D97-FC0A-5436-5AEA-E6E76667E5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각삼각형을 그려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08C0D627-B798-78FA-9C39-CF39AAB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4851E1C-A762-C4BE-60FE-D65BB782B9CF}"/>
              </a:ext>
            </a:extLst>
          </p:cNvPr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함께 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</a:t>
            </a:r>
            <a:r>
              <a:rPr kumimoji="0" lang="en-US" altLang="ko-KR" sz="1000" dirty="0">
                <a:latin typeface="맑은 고딕" pitchFamily="50" charset="-127"/>
              </a:rPr>
              <a:t>mm_42_2_05_05_01.html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3CB7966-CB72-8905-587B-DB9B5FC5C603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43005E4C-49CB-976F-48D6-3F257A6E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373A7009-C720-9A85-76B1-AB84831C08FD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65" y="2500189"/>
            <a:ext cx="3363529" cy="2448885"/>
          </a:xfrm>
          <a:prstGeom prst="rect">
            <a:avLst/>
          </a:prstGeom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37" y="1970811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83CB7966-CB72-8905-587B-DB9B5FC5C603}"/>
              </a:ext>
            </a:extLst>
          </p:cNvPr>
          <p:cNvSpPr/>
          <p:nvPr/>
        </p:nvSpPr>
        <p:spPr>
          <a:xfrm>
            <a:off x="6490407" y="1809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749" y="4508131"/>
            <a:ext cx="271053" cy="21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3119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CC42243.jpg /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CC42243-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답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2.jpg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4-2\</a:t>
                      </a:r>
                      <a:r>
                        <a:rPr lang="ko-KR" altLang="en-US" sz="1000" dirty="0" smtClean="0"/>
                        <a:t>학습지 삽화</a:t>
                      </a:r>
                      <a:r>
                        <a:rPr lang="en-US" altLang="ko-KR" sz="1000" dirty="0" smtClean="0"/>
                        <a:t>\4-2-2\</a:t>
                      </a: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4-2-2(</a:t>
                      </a:r>
                      <a:r>
                        <a:rPr lang="ko-KR" altLang="en-US" sz="1000" dirty="0" smtClean="0"/>
                        <a:t>매일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1" name="Picture 2">
            <a:extLst>
              <a:ext uri="{FF2B5EF4-FFF2-40B4-BE49-F238E27FC236}">
                <a16:creationId xmlns:a16="http://schemas.microsoft.com/office/drawing/2014/main" id="{8F338522-AC7C-3882-5EDD-587309CB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ADBA6ADF-C644-F4C4-282E-4AC225BB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0EE72D97-FC0A-5436-5AEA-E6E76667E5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각삼각형을 그려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08C0D627-B798-78FA-9C39-CF39AAB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>
            <a:extLst>
              <a:ext uri="{FF2B5EF4-FFF2-40B4-BE49-F238E27FC236}">
                <a16:creationId xmlns:a16="http://schemas.microsoft.com/office/drawing/2014/main" id="{43005E4C-49CB-976F-48D6-3F257A6E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65" y="2500189"/>
            <a:ext cx="3363529" cy="2448885"/>
          </a:xfrm>
          <a:prstGeom prst="rect">
            <a:avLst/>
          </a:prstGeom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37" y="1970811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83CB7966-CB72-8905-587B-DB9B5FC5C603}"/>
              </a:ext>
            </a:extLst>
          </p:cNvPr>
          <p:cNvSpPr/>
          <p:nvPr/>
        </p:nvSpPr>
        <p:spPr>
          <a:xfrm>
            <a:off x="6490407" y="1809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EC0C050-741B-A178-3E1A-9041281FD8E1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5A156B9-D5A2-6371-69AB-69612CAB5CCE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972D5D24-4FD9-2D5B-6885-68CA12A51E7B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9DB53544-BBAE-556B-3AE7-7DC7B53AC71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CB64047-5726-06D4-E074-BA19BF8A765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206860-D741-D8D3-A0AC-E2ABF957A062}"/>
              </a:ext>
            </a:extLst>
          </p:cNvPr>
          <p:cNvSpPr txBox="1"/>
          <p:nvPr/>
        </p:nvSpPr>
        <p:spPr>
          <a:xfrm>
            <a:off x="429547" y="445859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둔각인 삼각형을 그립니다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261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41416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0670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33473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076308" y="4503043"/>
            <a:ext cx="9367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0" y="4374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42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836" t="376" b="-1"/>
          <a:stretch/>
        </p:blipFill>
        <p:spPr>
          <a:xfrm>
            <a:off x="63842" y="703281"/>
            <a:ext cx="6908686" cy="503593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9397" y="1052431"/>
            <a:ext cx="2946606" cy="19814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찰칵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찍은 건물 사진이야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건물에는 다양한 삼각형이 있네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건물에 있는 삼각형들의 같은 점과 다른 점은 뭐가 있을까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354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SA42205.psd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120269" y="2774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8982" y="2895908"/>
            <a:ext cx="60260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삼각형을 각의 크기에 따라 분류하고 예각삼각형과 둔각삼각형을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30171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FDDED-6B29-F22F-ED51-D5E89AFB942F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9A5189D-A8F6-2EEE-5253-C819B002AFE3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D7D0BB86-CBED-A9EA-A56B-C0FC729B9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25B9319-57FD-B9FC-AD5F-4F7D8BDF6971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19A400-8A8A-3278-6B9F-E6775FDD232F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삼각자를 이용하여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답 공개와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975579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35387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92981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4C5D49-83A1-BADC-7B9E-ECD179471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6" y="2168860"/>
            <a:ext cx="6908832" cy="158828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C4AF8A-6CD6-A50B-0F6C-09A4EE3215DB}"/>
              </a:ext>
            </a:extLst>
          </p:cNvPr>
          <p:cNvSpPr txBox="1"/>
          <p:nvPr/>
        </p:nvSpPr>
        <p:spPr>
          <a:xfrm>
            <a:off x="630310" y="2807480"/>
            <a:ext cx="222018" cy="262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4E3109-AC8C-F5EE-A295-A0F1670A8B5F}"/>
              </a:ext>
            </a:extLst>
          </p:cNvPr>
          <p:cNvSpPr txBox="1"/>
          <p:nvPr/>
        </p:nvSpPr>
        <p:spPr>
          <a:xfrm>
            <a:off x="1601600" y="3006252"/>
            <a:ext cx="244220" cy="3179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0449D-48AC-274D-15B3-B1F73D1DBAA8}"/>
              </a:ext>
            </a:extLst>
          </p:cNvPr>
          <p:cNvSpPr txBox="1"/>
          <p:nvPr/>
        </p:nvSpPr>
        <p:spPr>
          <a:xfrm>
            <a:off x="3321984" y="2743142"/>
            <a:ext cx="325057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6ADDE2-638A-9458-1413-3B6B5BC88B9E}"/>
              </a:ext>
            </a:extLst>
          </p:cNvPr>
          <p:cNvSpPr txBox="1"/>
          <p:nvPr/>
        </p:nvSpPr>
        <p:spPr>
          <a:xfrm>
            <a:off x="4149257" y="2508075"/>
            <a:ext cx="244221" cy="3497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82E18D-974D-E669-1285-9A42CDAF4EAA}"/>
              </a:ext>
            </a:extLst>
          </p:cNvPr>
          <p:cNvSpPr txBox="1"/>
          <p:nvPr/>
        </p:nvSpPr>
        <p:spPr>
          <a:xfrm>
            <a:off x="4954575" y="2639808"/>
            <a:ext cx="29550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1ED6EA-A410-DD7F-0069-0AA342A119B5}"/>
              </a:ext>
            </a:extLst>
          </p:cNvPr>
          <p:cNvSpPr txBox="1"/>
          <p:nvPr/>
        </p:nvSpPr>
        <p:spPr>
          <a:xfrm>
            <a:off x="5546758" y="3122890"/>
            <a:ext cx="295506" cy="28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82630"/>
              </p:ext>
            </p:extLst>
          </p:nvPr>
        </p:nvGraphicFramePr>
        <p:xfrm>
          <a:off x="718444" y="3997223"/>
          <a:ext cx="5833776" cy="1187151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916888">
                  <a:extLst>
                    <a:ext uri="{9D8B030D-6E8A-4147-A177-3AD203B41FA5}">
                      <a16:colId xmlns:a16="http://schemas.microsoft.com/office/drawing/2014/main" val="366093964"/>
                    </a:ext>
                  </a:extLst>
                </a:gridCol>
                <a:gridCol w="2916888">
                  <a:extLst>
                    <a:ext uri="{9D8B030D-6E8A-4147-A177-3AD203B41FA5}">
                      <a16:colId xmlns:a16="http://schemas.microsoft.com/office/drawing/2014/main" val="2912351831"/>
                    </a:ext>
                  </a:extLst>
                </a:gridCol>
              </a:tblGrid>
              <a:tr h="629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세 각이 모두 직각보다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작은 삼각형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직각보다 큰 각이 있는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삼각형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36919"/>
                  </a:ext>
                </a:extLst>
              </a:tr>
              <a:tr h="516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3215"/>
                  </a:ext>
                </a:extLst>
              </a:tr>
            </a:tbl>
          </a:graphicData>
        </a:graphic>
      </p:graphicFrame>
      <p:pic>
        <p:nvPicPr>
          <p:cNvPr id="36" name="Picture 2">
            <a:extLst>
              <a:ext uri="{FF2B5EF4-FFF2-40B4-BE49-F238E27FC236}">
                <a16:creationId xmlns:a16="http://schemas.microsoft.com/office/drawing/2014/main" id="{95AE88CB-0DD6-2C62-0B03-F7EBCA8A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2" y="40283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034A68CB-9312-76D2-DB0B-F0BA8796C909}"/>
              </a:ext>
            </a:extLst>
          </p:cNvPr>
          <p:cNvSpPr/>
          <p:nvPr/>
        </p:nvSpPr>
        <p:spPr>
          <a:xfrm>
            <a:off x="124762" y="377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4B060F0-0A32-DFCA-A35B-713589677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037" y="4298894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B060F0-0A32-DFCA-A35B-713589677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037" y="4811331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4B060F0-0A32-DFCA-A35B-713589677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984" y="4286683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4B060F0-0A32-DFCA-A35B-713589677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984" y="4799120"/>
            <a:ext cx="360000" cy="355000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39843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 / img_01.svg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\app\resource\contents\lesson02\ops\lesson02\images\mm_42_2_05_03_01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3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어떻게 분류했는지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792509" y="1289542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40316" y="5274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425352" y="4188452"/>
            <a:ext cx="6434558" cy="7167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 가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라와 한 각이 예각이 아닌 삼각형 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분류했습니다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529" y="4550164"/>
            <a:ext cx="360000" cy="355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3D2BDEB-C6D7-58A5-0980-3E09BE8132A8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삼각자를 이용하여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597E4EDF-F722-2A92-7C0A-7EDF33C1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9" y="4234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14C5D49-83A1-BADC-7B9E-ECD179471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6" y="2168860"/>
            <a:ext cx="6908832" cy="15882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FC4AF8A-6CD6-A50B-0F6C-09A4EE3215DB}"/>
              </a:ext>
            </a:extLst>
          </p:cNvPr>
          <p:cNvSpPr txBox="1"/>
          <p:nvPr/>
        </p:nvSpPr>
        <p:spPr>
          <a:xfrm>
            <a:off x="630310" y="2807480"/>
            <a:ext cx="222018" cy="262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4E3109-AC8C-F5EE-A295-A0F1670A8B5F}"/>
              </a:ext>
            </a:extLst>
          </p:cNvPr>
          <p:cNvSpPr txBox="1"/>
          <p:nvPr/>
        </p:nvSpPr>
        <p:spPr>
          <a:xfrm>
            <a:off x="1601600" y="3006252"/>
            <a:ext cx="244220" cy="3179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A0449D-48AC-274D-15B3-B1F73D1DBAA8}"/>
              </a:ext>
            </a:extLst>
          </p:cNvPr>
          <p:cNvSpPr txBox="1"/>
          <p:nvPr/>
        </p:nvSpPr>
        <p:spPr>
          <a:xfrm>
            <a:off x="3321984" y="2743142"/>
            <a:ext cx="325057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6ADDE2-638A-9458-1413-3B6B5BC88B9E}"/>
              </a:ext>
            </a:extLst>
          </p:cNvPr>
          <p:cNvSpPr txBox="1"/>
          <p:nvPr/>
        </p:nvSpPr>
        <p:spPr>
          <a:xfrm>
            <a:off x="4149257" y="2508075"/>
            <a:ext cx="244221" cy="3497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82E18D-974D-E669-1285-9A42CDAF4EAA}"/>
              </a:ext>
            </a:extLst>
          </p:cNvPr>
          <p:cNvSpPr txBox="1"/>
          <p:nvPr/>
        </p:nvSpPr>
        <p:spPr>
          <a:xfrm>
            <a:off x="4954575" y="2639808"/>
            <a:ext cx="29550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ED6EA-A410-DD7F-0069-0AA342A119B5}"/>
              </a:ext>
            </a:extLst>
          </p:cNvPr>
          <p:cNvSpPr txBox="1"/>
          <p:nvPr/>
        </p:nvSpPr>
        <p:spPr>
          <a:xfrm>
            <a:off x="5546758" y="3122890"/>
            <a:ext cx="295506" cy="28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706232" y="5297840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2461861" y="5044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어떻게 분류했는지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792509" y="1289542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21473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40316" y="5274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425352" y="4188452"/>
            <a:ext cx="6434558" cy="7167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둔각이 없는 삼각형 가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라와 둔각이 있는 삼각형 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분류했습니다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529" y="4550164"/>
            <a:ext cx="360000" cy="355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3D2BDEB-C6D7-58A5-0980-3E09BE8132A8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삼각자를 이용하여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597E4EDF-F722-2A92-7C0A-7EDF33C1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9" y="4234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14C5D49-83A1-BADC-7B9E-ECD179471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6" y="2168860"/>
            <a:ext cx="6908832" cy="15882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FC4AF8A-6CD6-A50B-0F6C-09A4EE3215DB}"/>
              </a:ext>
            </a:extLst>
          </p:cNvPr>
          <p:cNvSpPr txBox="1"/>
          <p:nvPr/>
        </p:nvSpPr>
        <p:spPr>
          <a:xfrm>
            <a:off x="630310" y="2807480"/>
            <a:ext cx="222018" cy="262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4E3109-AC8C-F5EE-A295-A0F1670A8B5F}"/>
              </a:ext>
            </a:extLst>
          </p:cNvPr>
          <p:cNvSpPr txBox="1"/>
          <p:nvPr/>
        </p:nvSpPr>
        <p:spPr>
          <a:xfrm>
            <a:off x="1601600" y="3006252"/>
            <a:ext cx="244220" cy="3179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A0449D-48AC-274D-15B3-B1F73D1DBAA8}"/>
              </a:ext>
            </a:extLst>
          </p:cNvPr>
          <p:cNvSpPr txBox="1"/>
          <p:nvPr/>
        </p:nvSpPr>
        <p:spPr>
          <a:xfrm>
            <a:off x="3321984" y="2743142"/>
            <a:ext cx="325057" cy="3179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6ADDE2-638A-9458-1413-3B6B5BC88B9E}"/>
              </a:ext>
            </a:extLst>
          </p:cNvPr>
          <p:cNvSpPr txBox="1"/>
          <p:nvPr/>
        </p:nvSpPr>
        <p:spPr>
          <a:xfrm>
            <a:off x="4149257" y="2508075"/>
            <a:ext cx="244221" cy="3497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82E18D-974D-E669-1285-9A42CDAF4EAA}"/>
              </a:ext>
            </a:extLst>
          </p:cNvPr>
          <p:cNvSpPr txBox="1"/>
          <p:nvPr/>
        </p:nvSpPr>
        <p:spPr>
          <a:xfrm>
            <a:off x="4954575" y="2639808"/>
            <a:ext cx="29550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ED6EA-A410-DD7F-0069-0AA342A119B5}"/>
              </a:ext>
            </a:extLst>
          </p:cNvPr>
          <p:cNvSpPr txBox="1"/>
          <p:nvPr/>
        </p:nvSpPr>
        <p:spPr>
          <a:xfrm>
            <a:off x="5546758" y="3122890"/>
            <a:ext cx="295506" cy="28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706232" y="5297840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11104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43218</TotalTime>
  <Words>3619</Words>
  <Application>Microsoft Office PowerPoint</Application>
  <PresentationFormat>화면 슬라이드 쇼(4:3)</PresentationFormat>
  <Paragraphs>1174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굴림</vt:lpstr>
      <vt:lpstr>돋움</vt:lpstr>
      <vt:lpstr>여기어때 잘난체</vt:lpstr>
      <vt:lpstr>함초롬바탕</vt:lpstr>
      <vt:lpstr>Arial</vt:lpstr>
      <vt:lpstr>Wingdings</vt:lpstr>
      <vt:lpstr>맑은 고딕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7797</cp:revision>
  <cp:lastPrinted>2021-12-20T01:30:02Z</cp:lastPrinted>
  <dcterms:created xsi:type="dcterms:W3CDTF">2008-07-15T12:19:11Z</dcterms:created>
  <dcterms:modified xsi:type="dcterms:W3CDTF">2022-06-29T00:32:43Z</dcterms:modified>
</cp:coreProperties>
</file>