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782" r:id="rId2"/>
    <p:sldId id="783" r:id="rId3"/>
    <p:sldId id="1409" r:id="rId4"/>
    <p:sldId id="1425" r:id="rId5"/>
    <p:sldId id="1388" r:id="rId6"/>
    <p:sldId id="1421" r:id="rId7"/>
    <p:sldId id="1384" r:id="rId8"/>
    <p:sldId id="1428" r:id="rId9"/>
    <p:sldId id="1427" r:id="rId10"/>
    <p:sldId id="1429" r:id="rId11"/>
    <p:sldId id="1426" r:id="rId12"/>
    <p:sldId id="1430" r:id="rId13"/>
    <p:sldId id="1392" r:id="rId14"/>
    <p:sldId id="1431" r:id="rId15"/>
    <p:sldId id="1394" r:id="rId16"/>
    <p:sldId id="1432" r:id="rId1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74B1"/>
    <a:srgbClr val="5CA2E7"/>
    <a:srgbClr val="E1F3F4"/>
    <a:srgbClr val="FDDBBC"/>
    <a:srgbClr val="FFFFFF"/>
    <a:srgbClr val="EED7C3"/>
    <a:srgbClr val="9ECFEF"/>
    <a:srgbClr val="FBC0A5"/>
    <a:srgbClr val="FCD3C9"/>
    <a:srgbClr val="CCC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626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701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21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openxmlformats.org/officeDocument/2006/relationships/image" Target="../media/image21.png"/><Relationship Id="rId9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9.png"/><Relationship Id="rId7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14.png"/><Relationship Id="rId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14.png"/><Relationship Id="rId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03038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9242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6772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어떤 삼각형인지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suhi_h_0402_02_0006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68572" y="1606106"/>
            <a:ext cx="6411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삼각형인지         에서 모두 골라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어떤 삼각형인지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5650954" y="1169802"/>
            <a:ext cx="1346154" cy="346249"/>
            <a:chOff x="5068335" y="3762000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045EFE4-85CA-F019-2274-8EE4842D2B96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A025AD-297C-8E8C-FB96-23B78FB3809C}"/>
              </a:ext>
            </a:extLst>
          </p:cNvPr>
          <p:cNvSpPr txBox="1"/>
          <p:nvPr/>
        </p:nvSpPr>
        <p:spPr>
          <a:xfrm>
            <a:off x="2267744" y="332656"/>
            <a:ext cx="1999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어떤 삼각형인지 알아볼까요</a:t>
            </a: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23C7DA83-E05F-D907-A6B4-FB55A8A0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314" y="1647652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모서리가 둥근 직사각형 43"/>
          <p:cNvSpPr/>
          <p:nvPr/>
        </p:nvSpPr>
        <p:spPr>
          <a:xfrm>
            <a:off x="117029" y="2127723"/>
            <a:ext cx="6794597" cy="565827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예각삼각형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</a:t>
            </a:r>
            <a:endParaRPr lang="ko-KR" altLang="en-US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61" y="1957859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모서리가 둥근 직사각형 76"/>
          <p:cNvSpPr/>
          <p:nvPr/>
        </p:nvSpPr>
        <p:spPr>
          <a:xfrm>
            <a:off x="3538529" y="3381391"/>
            <a:ext cx="2546340" cy="1235742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예각삼각형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32657" y="5306900"/>
            <a:ext cx="2139343" cy="254315"/>
            <a:chOff x="2432657" y="5306900"/>
            <a:chExt cx="2139343" cy="254315"/>
          </a:xfrm>
        </p:grpSpPr>
        <p:grpSp>
          <p:nvGrpSpPr>
            <p:cNvPr id="81" name="그룹 80"/>
            <p:cNvGrpSpPr/>
            <p:nvPr/>
          </p:nvGrpSpPr>
          <p:grpSpPr>
            <a:xfrm>
              <a:off x="2742002" y="5306900"/>
              <a:ext cx="1829998" cy="254314"/>
              <a:chOff x="843972" y="1260212"/>
              <a:chExt cx="2947231" cy="409576"/>
            </a:xfrm>
          </p:grpSpPr>
          <p:pic>
            <p:nvPicPr>
              <p:cNvPr id="83" name="Picture 1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8080" y="1317363"/>
                <a:ext cx="781049" cy="295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6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3972" y="1312600"/>
                <a:ext cx="800100" cy="3047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7" name="Picture 1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103" y="1260212"/>
                <a:ext cx="419100" cy="409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8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9075" y="1312601"/>
                <a:ext cx="800100" cy="3048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9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432657" y="5306901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48" y="2954390"/>
            <a:ext cx="24003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6D19AAC-E68C-46F5-B602-48252E7E3F1E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4D252CE-181F-1BC8-812D-516BFC51439F}"/>
              </a:ext>
            </a:extLst>
          </p:cNvPr>
          <p:cNvGrpSpPr/>
          <p:nvPr/>
        </p:nvGrpSpPr>
        <p:grpSpPr>
          <a:xfrm>
            <a:off x="198562" y="3860651"/>
            <a:ext cx="6667165" cy="1376714"/>
            <a:chOff x="192745" y="3896576"/>
            <a:chExt cx="6667165" cy="1376714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9342E75-B931-37F5-1AD1-DA40512F3B84}"/>
                </a:ext>
              </a:extLst>
            </p:cNvPr>
            <p:cNvSpPr/>
            <p:nvPr/>
          </p:nvSpPr>
          <p:spPr>
            <a:xfrm>
              <a:off x="192745" y="4076809"/>
              <a:ext cx="6667165" cy="10083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모서리가 둥근 직사각형 38">
              <a:extLst>
                <a:ext uri="{FF2B5EF4-FFF2-40B4-BE49-F238E27FC236}">
                  <a16:creationId xmlns:a16="http://schemas.microsoft.com/office/drawing/2014/main" id="{845103BC-4EFF-A92D-36BF-17990DB1DEB1}"/>
                </a:ext>
              </a:extLst>
            </p:cNvPr>
            <p:cNvSpPr/>
            <p:nvPr/>
          </p:nvSpPr>
          <p:spPr>
            <a:xfrm>
              <a:off x="338478" y="389657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B53F9154-8FE8-7A0E-200B-C085A743858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8B3882B-215F-DDE0-8177-2B4A176D531C}"/>
              </a:ext>
            </a:extLst>
          </p:cNvPr>
          <p:cNvSpPr txBox="1"/>
          <p:nvPr/>
        </p:nvSpPr>
        <p:spPr>
          <a:xfrm>
            <a:off x="428019" y="4413893"/>
            <a:ext cx="6299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삼각형은 세 각이 모두 예각인 예각삼각형입니다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EE0E308C-8BC0-D602-52F5-6B9B4EB183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3495" y="323989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8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68572" y="1606106"/>
            <a:ext cx="6411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삼각형인지         에서 모두 골라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어떤 삼각형인지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5650954" y="1169802"/>
            <a:ext cx="1346154" cy="346249"/>
            <a:chOff x="5068335" y="3762000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045EFE4-85CA-F019-2274-8EE4842D2B96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A025AD-297C-8E8C-FB96-23B78FB3809C}"/>
              </a:ext>
            </a:extLst>
          </p:cNvPr>
          <p:cNvSpPr txBox="1"/>
          <p:nvPr/>
        </p:nvSpPr>
        <p:spPr>
          <a:xfrm>
            <a:off x="2267744" y="332656"/>
            <a:ext cx="1999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어떤 삼각형인지 알아볼까요</a:t>
            </a: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23C7DA83-E05F-D907-A6B4-FB55A8A0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314" y="1647652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모서리가 둥근 직사각형 43"/>
          <p:cNvSpPr/>
          <p:nvPr/>
        </p:nvSpPr>
        <p:spPr>
          <a:xfrm>
            <a:off x="117029" y="2127723"/>
            <a:ext cx="6794597" cy="565827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예각삼각형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</a:t>
            </a:r>
            <a:endParaRPr lang="ko-KR" altLang="en-US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61" y="1957859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모서리가 둥근 직사각형 56"/>
          <p:cNvSpPr/>
          <p:nvPr/>
        </p:nvSpPr>
        <p:spPr>
          <a:xfrm>
            <a:off x="3538529" y="3381391"/>
            <a:ext cx="2546340" cy="1235742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이등변삼각형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둔각삼각형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39" y="2950395"/>
            <a:ext cx="241935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 rot="10800000">
            <a:off x="2416380" y="5298029"/>
            <a:ext cx="2155620" cy="263186"/>
            <a:chOff x="319554" y="1245924"/>
            <a:chExt cx="3471649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103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9075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7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21955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\lesson02\ops\2\images\2_5\2_5_2_03.svg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9" name="그림 48">
            <a:extLst>
              <a:ext uri="{FF2B5EF4-FFF2-40B4-BE49-F238E27FC236}">
                <a16:creationId xmlns:a16="http://schemas.microsoft.com/office/drawing/2014/main" id="{EE0E308C-8BC0-D602-52F5-6B9B4EB183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3495" y="3239894"/>
            <a:ext cx="360000" cy="355000"/>
          </a:xfrm>
          <a:prstGeom prst="rect">
            <a:avLst/>
          </a:prstGeom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E7C34D72-5D10-C820-5AC6-A2766F18BE89}"/>
              </a:ext>
            </a:extLst>
          </p:cNvPr>
          <p:cNvSpPr/>
          <p:nvPr/>
        </p:nvSpPr>
        <p:spPr>
          <a:xfrm>
            <a:off x="4624849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3679BCA-C2E3-A1E7-0A95-5D67E313FD7C}"/>
              </a:ext>
            </a:extLst>
          </p:cNvPr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715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68572" y="1606106"/>
            <a:ext cx="6411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삼각형인지         에서 모두 골라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어떤 삼각형인지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5650954" y="1169802"/>
            <a:ext cx="1346154" cy="346249"/>
            <a:chOff x="5068335" y="3762000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045EFE4-85CA-F019-2274-8EE4842D2B96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A025AD-297C-8E8C-FB96-23B78FB3809C}"/>
              </a:ext>
            </a:extLst>
          </p:cNvPr>
          <p:cNvSpPr txBox="1"/>
          <p:nvPr/>
        </p:nvSpPr>
        <p:spPr>
          <a:xfrm>
            <a:off x="2267744" y="332656"/>
            <a:ext cx="1999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어떤 삼각형인지 알아볼까요</a:t>
            </a: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23C7DA83-E05F-D907-A6B4-FB55A8A0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314" y="1647652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모서리가 둥근 직사각형 43"/>
          <p:cNvSpPr/>
          <p:nvPr/>
        </p:nvSpPr>
        <p:spPr>
          <a:xfrm>
            <a:off x="117029" y="2127723"/>
            <a:ext cx="6794597" cy="565827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예각삼각형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</a:t>
            </a:r>
            <a:endParaRPr lang="ko-KR" altLang="en-US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61" y="1957859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모서리가 둥근 직사각형 56"/>
          <p:cNvSpPr/>
          <p:nvPr/>
        </p:nvSpPr>
        <p:spPr>
          <a:xfrm>
            <a:off x="3538529" y="3381391"/>
            <a:ext cx="2546340" cy="1235742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이등변삼각형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둔각삼각형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39" y="2950395"/>
            <a:ext cx="241935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 rot="10800000">
            <a:off x="2416380" y="5298029"/>
            <a:ext cx="2155620" cy="263186"/>
            <a:chOff x="319554" y="1245924"/>
            <a:chExt cx="3471649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103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9075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6D19AAC-E68C-46F5-B602-48252E7E3F1E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4D252CE-181F-1BC8-812D-516BFC51439F}"/>
              </a:ext>
            </a:extLst>
          </p:cNvPr>
          <p:cNvGrpSpPr/>
          <p:nvPr/>
        </p:nvGrpSpPr>
        <p:grpSpPr>
          <a:xfrm>
            <a:off x="198562" y="3860651"/>
            <a:ext cx="6667165" cy="1376714"/>
            <a:chOff x="192745" y="3896576"/>
            <a:chExt cx="6667165" cy="1376714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9342E75-B931-37F5-1AD1-DA40512F3B84}"/>
                </a:ext>
              </a:extLst>
            </p:cNvPr>
            <p:cNvSpPr/>
            <p:nvPr/>
          </p:nvSpPr>
          <p:spPr>
            <a:xfrm>
              <a:off x="192745" y="4076809"/>
              <a:ext cx="6667165" cy="10083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모서리가 둥근 직사각형 38">
              <a:extLst>
                <a:ext uri="{FF2B5EF4-FFF2-40B4-BE49-F238E27FC236}">
                  <a16:creationId xmlns:a16="http://schemas.microsoft.com/office/drawing/2014/main" id="{845103BC-4EFF-A92D-36BF-17990DB1DEB1}"/>
                </a:ext>
              </a:extLst>
            </p:cNvPr>
            <p:cNvSpPr/>
            <p:nvPr/>
          </p:nvSpPr>
          <p:spPr>
            <a:xfrm>
              <a:off x="338478" y="389657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B53F9154-8FE8-7A0E-200B-C085A743858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8B3882B-215F-DDE0-8177-2B4A176D531C}"/>
              </a:ext>
            </a:extLst>
          </p:cNvPr>
          <p:cNvSpPr txBox="1"/>
          <p:nvPr/>
        </p:nvSpPr>
        <p:spPr>
          <a:xfrm>
            <a:off x="428019" y="4324745"/>
            <a:ext cx="629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번째 삼각형은 두 변의 길이가 같은 이등변삼각형이고 한 각이 둔각인 둔각삼각형입니다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EE0E308C-8BC0-D602-52F5-6B9B4EB183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93495" y="323989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6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6C62F699-1F1A-7ED7-E7D7-5DF695E43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16301"/>
              </p:ext>
            </p:extLst>
          </p:nvPr>
        </p:nvGraphicFramePr>
        <p:xfrm>
          <a:off x="2483768" y="2744924"/>
          <a:ext cx="4195002" cy="82296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4195002">
                  <a:extLst>
                    <a:ext uri="{9D8B030D-6E8A-4147-A177-3AD203B41FA5}">
                      <a16:colId xmlns:a16="http://schemas.microsoft.com/office/drawing/2014/main" val="135446754"/>
                    </a:ext>
                  </a:extLst>
                </a:gridCol>
              </a:tblGrid>
              <a:tr h="7974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두 변의 길이가 같은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이등변삼각형입니다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한 각이 직각인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직각삼각형입니다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안에 예 약물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어떤 삼각형인지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5650954" y="1169802"/>
            <a:ext cx="1346154" cy="346249"/>
            <a:chOff x="5068335" y="3762000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43E45E-D4A6-B647-5D0C-E585747F3FD8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id="{C78DB213-E21E-8BCF-C743-0FCBB1AE87A0}"/>
              </a:ext>
            </a:extLst>
          </p:cNvPr>
          <p:cNvSpPr txBox="1"/>
          <p:nvPr/>
        </p:nvSpPr>
        <p:spPr>
          <a:xfrm>
            <a:off x="644499" y="1604119"/>
            <a:ext cx="63397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보고 잘못 설명한 문장을 찾아 바르게 고쳐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46B985-D402-0A18-FB17-0E34803E0689}"/>
              </a:ext>
            </a:extLst>
          </p:cNvPr>
          <p:cNvSpPr txBox="1"/>
          <p:nvPr/>
        </p:nvSpPr>
        <p:spPr>
          <a:xfrm>
            <a:off x="2267744" y="332656"/>
            <a:ext cx="1999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어떤 삼각형인지 알아볼까요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95536" y="2157041"/>
            <a:ext cx="1899599" cy="2028043"/>
            <a:chOff x="4948110" y="2257004"/>
            <a:chExt cx="1557126" cy="166241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9DB4088-476E-AD97-C108-07DE7D957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5827" y="2257004"/>
              <a:ext cx="1519409" cy="1662413"/>
            </a:xfrm>
            <a:prstGeom prst="rect">
              <a:avLst/>
            </a:prstGeom>
          </p:spPr>
        </p:pic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FF0BB0D3-D3D2-00E5-3FC8-04746791C65B}"/>
                </a:ext>
              </a:extLst>
            </p:cNvPr>
            <p:cNvSpPr/>
            <p:nvPr/>
          </p:nvSpPr>
          <p:spPr>
            <a:xfrm>
              <a:off x="5587552" y="2309869"/>
              <a:ext cx="444933" cy="23009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81A7FCB-D532-ACC0-789C-6A6F353AB52A}"/>
                </a:ext>
              </a:extLst>
            </p:cNvPr>
            <p:cNvSpPr txBox="1"/>
            <p:nvPr/>
          </p:nvSpPr>
          <p:spPr>
            <a:xfrm>
              <a:off x="5490386" y="2258198"/>
              <a:ext cx="635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 cm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E1FB8A1C-AD46-E3A4-F31E-C662506906F4}"/>
                </a:ext>
              </a:extLst>
            </p:cNvPr>
            <p:cNvSpPr/>
            <p:nvPr/>
          </p:nvSpPr>
          <p:spPr>
            <a:xfrm>
              <a:off x="5580187" y="3369915"/>
              <a:ext cx="208773" cy="17177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77E3BD16-B8B7-E5DE-9B65-B4AAEAF92B72}"/>
                </a:ext>
              </a:extLst>
            </p:cNvPr>
            <p:cNvSpPr/>
            <p:nvPr/>
          </p:nvSpPr>
          <p:spPr>
            <a:xfrm>
              <a:off x="5058906" y="3221177"/>
              <a:ext cx="412889" cy="23009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E7DE956-2A90-4746-F9B1-C3AA373093D1}"/>
                </a:ext>
              </a:extLst>
            </p:cNvPr>
            <p:cNvSpPr txBox="1"/>
            <p:nvPr/>
          </p:nvSpPr>
          <p:spPr>
            <a:xfrm>
              <a:off x="4948110" y="3132606"/>
              <a:ext cx="635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 cm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사각형: 둥근 모서리 58">
              <a:extLst>
                <a:ext uri="{FF2B5EF4-FFF2-40B4-BE49-F238E27FC236}">
                  <a16:creationId xmlns:a16="http://schemas.microsoft.com/office/drawing/2014/main" id="{E1FB8A1C-AD46-E3A4-F31E-C662506906F4}"/>
                </a:ext>
              </a:extLst>
            </p:cNvPr>
            <p:cNvSpPr/>
            <p:nvPr/>
          </p:nvSpPr>
          <p:spPr>
            <a:xfrm>
              <a:off x="5641145" y="3301656"/>
              <a:ext cx="208773" cy="17177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D15A2E1-908E-3F2C-ABE5-100D4E049BE5}"/>
                </a:ext>
              </a:extLst>
            </p:cNvPr>
            <p:cNvSpPr txBox="1"/>
            <p:nvPr/>
          </p:nvSpPr>
          <p:spPr>
            <a:xfrm>
              <a:off x="5536352" y="3287649"/>
              <a:ext cx="635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5" name="Picture 2">
            <a:extLst>
              <a:ext uri="{FF2B5EF4-FFF2-40B4-BE49-F238E27FC236}">
                <a16:creationId xmlns:a16="http://schemas.microsoft.com/office/drawing/2014/main" id="{4B4406BB-BEB6-0547-6269-3BB0275E6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111" y="2881714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5CE8FA28-B0BE-EF32-022A-5D8DED0AE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111" y="3277097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3B5814BC-9443-8CA5-4CA4-487DC73153B9}"/>
              </a:ext>
            </a:extLst>
          </p:cNvPr>
          <p:cNvSpPr txBox="1"/>
          <p:nvPr/>
        </p:nvSpPr>
        <p:spPr>
          <a:xfrm>
            <a:off x="2473442" y="4255634"/>
            <a:ext cx="39934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각이 직각인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4">
            <a:extLst>
              <a:ext uri="{FF2B5EF4-FFF2-40B4-BE49-F238E27FC236}">
                <a16:creationId xmlns:a16="http://schemas.microsoft.com/office/drawing/2014/main" id="{77222007-7404-EDDE-1A10-87B3254EA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501" y="42210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3EE159AF-1B58-079F-0364-A0E123F3FDAD}"/>
              </a:ext>
            </a:extLst>
          </p:cNvPr>
          <p:cNvSpPr txBox="1"/>
          <p:nvPr/>
        </p:nvSpPr>
        <p:spPr>
          <a:xfrm>
            <a:off x="2479001" y="4700126"/>
            <a:ext cx="39889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60000" lvl="1" algn="just"/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각이 둔각인 </a:t>
            </a:r>
            <a:r>
              <a:rPr lang="ko-KR" altLang="en-US" sz="1800" b="1" spc="-1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둔각삼각형입니다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id="{EA32629C-A4ED-298B-EFD3-FD3E27AEE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033" y="4736268"/>
            <a:ext cx="308405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4">
            <a:extLst>
              <a:ext uri="{FF2B5EF4-FFF2-40B4-BE49-F238E27FC236}">
                <a16:creationId xmlns:a16="http://schemas.microsoft.com/office/drawing/2014/main" id="{8ED1746F-BF28-689F-D699-4926C0EC4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500" y="46700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그룹 66"/>
          <p:cNvGrpSpPr/>
          <p:nvPr/>
        </p:nvGrpSpPr>
        <p:grpSpPr>
          <a:xfrm>
            <a:off x="1192701" y="4273520"/>
            <a:ext cx="1187648" cy="371475"/>
            <a:chOff x="1681572" y="2881313"/>
            <a:chExt cx="1187648" cy="371475"/>
          </a:xfrm>
        </p:grpSpPr>
        <p:pic>
          <p:nvPicPr>
            <p:cNvPr id="68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1175326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1681572" y="2903160"/>
              <a:ext cx="11753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잘못된 문장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205023" y="4703098"/>
            <a:ext cx="1194376" cy="371475"/>
            <a:chOff x="1693894" y="2881313"/>
            <a:chExt cx="1194376" cy="371475"/>
          </a:xfrm>
        </p:grpSpPr>
        <p:pic>
          <p:nvPicPr>
            <p:cNvPr id="71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1175326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1712944" y="2903160"/>
              <a:ext cx="11753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고쳐 쓰기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75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421" y="112685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id="{26A3A7E1-6C0D-B7FD-0B2A-53008FB88E00}"/>
              </a:ext>
            </a:extLst>
          </p:cNvPr>
          <p:cNvSpPr/>
          <p:nvPr/>
        </p:nvSpPr>
        <p:spPr>
          <a:xfrm>
            <a:off x="1025237" y="45570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6A3A7E1-6C0D-B7FD-0B2A-53008FB88E00}"/>
              </a:ext>
            </a:extLst>
          </p:cNvPr>
          <p:cNvSpPr/>
          <p:nvPr/>
        </p:nvSpPr>
        <p:spPr>
          <a:xfrm>
            <a:off x="2399399" y="4954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42683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있는 텍스트는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\lesson02\ops\2\images\2_5\2_5_2_04.svg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타원 80">
            <a:extLst>
              <a:ext uri="{FF2B5EF4-FFF2-40B4-BE49-F238E27FC236}">
                <a16:creationId xmlns:a16="http://schemas.microsoft.com/office/drawing/2014/main" id="{26A3A7E1-6C0D-B7FD-0B2A-53008FB88E00}"/>
              </a:ext>
            </a:extLst>
          </p:cNvPr>
          <p:cNvSpPr/>
          <p:nvPr/>
        </p:nvSpPr>
        <p:spPr>
          <a:xfrm>
            <a:off x="2422764" y="25877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6A3A7E1-6C0D-B7FD-0B2A-53008FB88E00}"/>
              </a:ext>
            </a:extLst>
          </p:cNvPr>
          <p:cNvSpPr/>
          <p:nvPr/>
        </p:nvSpPr>
        <p:spPr>
          <a:xfrm>
            <a:off x="4496088" y="523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26A3A7E1-6C0D-B7FD-0B2A-53008FB88E00}"/>
              </a:ext>
            </a:extLst>
          </p:cNvPr>
          <p:cNvSpPr/>
          <p:nvPr/>
        </p:nvSpPr>
        <p:spPr>
          <a:xfrm>
            <a:off x="6671800" y="51911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6C62F699-1F1A-7ED7-E7D7-5DF695E43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377879"/>
              </p:ext>
            </p:extLst>
          </p:nvPr>
        </p:nvGraphicFramePr>
        <p:xfrm>
          <a:off x="2483768" y="2744924"/>
          <a:ext cx="4195002" cy="82296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4195002">
                  <a:extLst>
                    <a:ext uri="{9D8B030D-6E8A-4147-A177-3AD203B41FA5}">
                      <a16:colId xmlns:a16="http://schemas.microsoft.com/office/drawing/2014/main" val="135446754"/>
                    </a:ext>
                  </a:extLst>
                </a:gridCol>
              </a:tblGrid>
              <a:tr h="7974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두 변의 길이가 같은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이등변삼각형입니다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한 각이 직각인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직각삼각형입니다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어떤 삼각형인지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5650954" y="1169802"/>
            <a:ext cx="1346154" cy="346249"/>
            <a:chOff x="5068335" y="3762000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43E45E-D4A6-B647-5D0C-E585747F3FD8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id="{C78DB213-E21E-8BCF-C743-0FCBB1AE87A0}"/>
              </a:ext>
            </a:extLst>
          </p:cNvPr>
          <p:cNvSpPr txBox="1"/>
          <p:nvPr/>
        </p:nvSpPr>
        <p:spPr>
          <a:xfrm>
            <a:off x="644499" y="1604119"/>
            <a:ext cx="63397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보고 잘못 설명한 문장을 찾아 바르게 고쳐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46B985-D402-0A18-FB17-0E34803E0689}"/>
              </a:ext>
            </a:extLst>
          </p:cNvPr>
          <p:cNvSpPr txBox="1"/>
          <p:nvPr/>
        </p:nvSpPr>
        <p:spPr>
          <a:xfrm>
            <a:off x="2267744" y="332656"/>
            <a:ext cx="1999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어떤 삼각형인지 알아볼까요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95536" y="2157041"/>
            <a:ext cx="1899599" cy="2028043"/>
            <a:chOff x="4948110" y="2257004"/>
            <a:chExt cx="1557126" cy="166241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9DB4088-476E-AD97-C108-07DE7D957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5827" y="2257004"/>
              <a:ext cx="1519409" cy="1662413"/>
            </a:xfrm>
            <a:prstGeom prst="rect">
              <a:avLst/>
            </a:prstGeom>
          </p:spPr>
        </p:pic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FF0BB0D3-D3D2-00E5-3FC8-04746791C65B}"/>
                </a:ext>
              </a:extLst>
            </p:cNvPr>
            <p:cNvSpPr/>
            <p:nvPr/>
          </p:nvSpPr>
          <p:spPr>
            <a:xfrm>
              <a:off x="5587552" y="2309869"/>
              <a:ext cx="444933" cy="23009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81A7FCB-D532-ACC0-789C-6A6F353AB52A}"/>
                </a:ext>
              </a:extLst>
            </p:cNvPr>
            <p:cNvSpPr txBox="1"/>
            <p:nvPr/>
          </p:nvSpPr>
          <p:spPr>
            <a:xfrm>
              <a:off x="5490386" y="2258198"/>
              <a:ext cx="635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 cm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E1FB8A1C-AD46-E3A4-F31E-C662506906F4}"/>
                </a:ext>
              </a:extLst>
            </p:cNvPr>
            <p:cNvSpPr/>
            <p:nvPr/>
          </p:nvSpPr>
          <p:spPr>
            <a:xfrm>
              <a:off x="5580187" y="3369915"/>
              <a:ext cx="208773" cy="17177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77E3BD16-B8B7-E5DE-9B65-B4AAEAF92B72}"/>
                </a:ext>
              </a:extLst>
            </p:cNvPr>
            <p:cNvSpPr/>
            <p:nvPr/>
          </p:nvSpPr>
          <p:spPr>
            <a:xfrm>
              <a:off x="5058906" y="3221177"/>
              <a:ext cx="412889" cy="23009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E7DE956-2A90-4746-F9B1-C3AA373093D1}"/>
                </a:ext>
              </a:extLst>
            </p:cNvPr>
            <p:cNvSpPr txBox="1"/>
            <p:nvPr/>
          </p:nvSpPr>
          <p:spPr>
            <a:xfrm>
              <a:off x="4948110" y="3132606"/>
              <a:ext cx="635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 cm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사각형: 둥근 모서리 58">
              <a:extLst>
                <a:ext uri="{FF2B5EF4-FFF2-40B4-BE49-F238E27FC236}">
                  <a16:creationId xmlns:a16="http://schemas.microsoft.com/office/drawing/2014/main" id="{E1FB8A1C-AD46-E3A4-F31E-C662506906F4}"/>
                </a:ext>
              </a:extLst>
            </p:cNvPr>
            <p:cNvSpPr/>
            <p:nvPr/>
          </p:nvSpPr>
          <p:spPr>
            <a:xfrm>
              <a:off x="5641145" y="3301656"/>
              <a:ext cx="208773" cy="17177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D15A2E1-908E-3F2C-ABE5-100D4E049BE5}"/>
                </a:ext>
              </a:extLst>
            </p:cNvPr>
            <p:cNvSpPr txBox="1"/>
            <p:nvPr/>
          </p:nvSpPr>
          <p:spPr>
            <a:xfrm>
              <a:off x="5536352" y="3287649"/>
              <a:ext cx="635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˚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5" name="Picture 2">
            <a:extLst>
              <a:ext uri="{FF2B5EF4-FFF2-40B4-BE49-F238E27FC236}">
                <a16:creationId xmlns:a16="http://schemas.microsoft.com/office/drawing/2014/main" id="{4B4406BB-BEB6-0547-6269-3BB0275E6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111" y="2881714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5CE8FA28-B0BE-EF32-022A-5D8DED0AE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111" y="3277097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3B5814BC-9443-8CA5-4CA4-487DC73153B9}"/>
              </a:ext>
            </a:extLst>
          </p:cNvPr>
          <p:cNvSpPr txBox="1"/>
          <p:nvPr/>
        </p:nvSpPr>
        <p:spPr>
          <a:xfrm>
            <a:off x="2473442" y="4255634"/>
            <a:ext cx="39934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각이 직각인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4">
            <a:extLst>
              <a:ext uri="{FF2B5EF4-FFF2-40B4-BE49-F238E27FC236}">
                <a16:creationId xmlns:a16="http://schemas.microsoft.com/office/drawing/2014/main" id="{77222007-7404-EDDE-1A10-87B3254EA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501" y="42210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3EE159AF-1B58-079F-0364-A0E123F3FDAD}"/>
              </a:ext>
            </a:extLst>
          </p:cNvPr>
          <p:cNvSpPr txBox="1"/>
          <p:nvPr/>
        </p:nvSpPr>
        <p:spPr>
          <a:xfrm>
            <a:off x="2479001" y="4700126"/>
            <a:ext cx="39889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60000" lvl="1" algn="just"/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각이 둔각인 </a:t>
            </a:r>
            <a:r>
              <a:rPr lang="ko-KR" altLang="en-US" sz="1800" b="1" spc="-1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둔각삼각형입니다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id="{EA32629C-A4ED-298B-EFD3-FD3E27AEE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033" y="4736268"/>
            <a:ext cx="308405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4">
            <a:extLst>
              <a:ext uri="{FF2B5EF4-FFF2-40B4-BE49-F238E27FC236}">
                <a16:creationId xmlns:a16="http://schemas.microsoft.com/office/drawing/2014/main" id="{8ED1746F-BF28-689F-D699-4926C0EC4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500" y="46700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그룹 66"/>
          <p:cNvGrpSpPr/>
          <p:nvPr/>
        </p:nvGrpSpPr>
        <p:grpSpPr>
          <a:xfrm>
            <a:off x="1192701" y="4273520"/>
            <a:ext cx="1187648" cy="371475"/>
            <a:chOff x="1681572" y="2881313"/>
            <a:chExt cx="1187648" cy="371475"/>
          </a:xfrm>
        </p:grpSpPr>
        <p:pic>
          <p:nvPicPr>
            <p:cNvPr id="68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1175326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1681572" y="2903160"/>
              <a:ext cx="11753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잘못된 문장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205023" y="4703098"/>
            <a:ext cx="1194376" cy="371475"/>
            <a:chOff x="1693894" y="2881313"/>
            <a:chExt cx="1194376" cy="371475"/>
          </a:xfrm>
        </p:grpSpPr>
        <p:pic>
          <p:nvPicPr>
            <p:cNvPr id="71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1175326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1712944" y="2903160"/>
              <a:ext cx="11753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고쳐 쓰기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E22FFAB-DDE0-4952-8569-73F51041CB40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5CE662C-DB9A-5997-C8DC-905264FF900C}"/>
              </a:ext>
            </a:extLst>
          </p:cNvPr>
          <p:cNvGrpSpPr/>
          <p:nvPr/>
        </p:nvGrpSpPr>
        <p:grpSpPr>
          <a:xfrm>
            <a:off x="198562" y="3389613"/>
            <a:ext cx="6667165" cy="1847752"/>
            <a:chOff x="192745" y="3425538"/>
            <a:chExt cx="6667165" cy="1847752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789FDFD-C8DE-FCB8-B71E-D8EFEFBAEA5F}"/>
                </a:ext>
              </a:extLst>
            </p:cNvPr>
            <p:cNvSpPr/>
            <p:nvPr/>
          </p:nvSpPr>
          <p:spPr>
            <a:xfrm>
              <a:off x="192745" y="3650840"/>
              <a:ext cx="6667165" cy="14343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주어진 삼각형은 두 변의 길이가 같으므로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이등변삼각형입니다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이등변삼각형은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길이가 같은 두 변에 있는 두 각의 크기가 같으므로 나머지 한 각의 크기를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구하면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92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˚입니다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각이 둔각인 삼각형이므로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둔각삼각형입니다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모서리가 둥근 직사각형 38">
              <a:extLst>
                <a:ext uri="{FF2B5EF4-FFF2-40B4-BE49-F238E27FC236}">
                  <a16:creationId xmlns:a16="http://schemas.microsoft.com/office/drawing/2014/main" id="{9DD7F51B-DE53-9CED-E0CD-EEDA5CB4AFFE}"/>
                </a:ext>
              </a:extLst>
            </p:cNvPr>
            <p:cNvSpPr/>
            <p:nvPr/>
          </p:nvSpPr>
          <p:spPr>
            <a:xfrm>
              <a:off x="338478" y="342553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7" name="직각 삼각형 86">
              <a:extLst>
                <a:ext uri="{FF2B5EF4-FFF2-40B4-BE49-F238E27FC236}">
                  <a16:creationId xmlns:a16="http://schemas.microsoft.com/office/drawing/2014/main" id="{CC0A8B3B-F837-E0D7-1E22-7065B09A84E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934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5C2698-0560-692D-D313-57545C22B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056845"/>
            <a:ext cx="3835575" cy="2148661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삼각형인지 모두 찾아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어떤 삼각형인지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5650954" y="1169802"/>
            <a:ext cx="1346154" cy="346249"/>
            <a:chOff x="5068335" y="3762000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94269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있는 텍스트는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\lesson02\ops\2\images\2_5\2_5_2_05.svg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C6B68FEC-C54F-2A49-F032-CEAADFCFB21C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2A1B69-30B4-6978-26DC-463FE7845929}"/>
              </a:ext>
            </a:extLst>
          </p:cNvPr>
          <p:cNvSpPr txBox="1"/>
          <p:nvPr/>
        </p:nvSpPr>
        <p:spPr>
          <a:xfrm>
            <a:off x="2267744" y="332656"/>
            <a:ext cx="1999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어떤 삼각형인지 알아볼까요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78E1D79-85E4-28C9-C25F-2224CF489E9F}"/>
              </a:ext>
            </a:extLst>
          </p:cNvPr>
          <p:cNvSpPr/>
          <p:nvPr/>
        </p:nvSpPr>
        <p:spPr>
          <a:xfrm>
            <a:off x="3070508" y="2610137"/>
            <a:ext cx="393054" cy="29166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CBAAEB6-EAFF-BD27-84DF-139E2506965C}"/>
              </a:ext>
            </a:extLst>
          </p:cNvPr>
          <p:cNvSpPr/>
          <p:nvPr/>
        </p:nvSpPr>
        <p:spPr>
          <a:xfrm>
            <a:off x="4542965" y="3367243"/>
            <a:ext cx="648072" cy="29166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0122D3E-DCD6-2066-B2D3-06C9E40D6892}"/>
              </a:ext>
            </a:extLst>
          </p:cNvPr>
          <p:cNvSpPr/>
          <p:nvPr/>
        </p:nvSpPr>
        <p:spPr>
          <a:xfrm>
            <a:off x="3139526" y="2021081"/>
            <a:ext cx="288032" cy="29166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107435-7E2F-5BC7-D8D9-237AA8232993}"/>
              </a:ext>
            </a:extLst>
          </p:cNvPr>
          <p:cNvSpPr txBox="1"/>
          <p:nvPr/>
        </p:nvSpPr>
        <p:spPr>
          <a:xfrm>
            <a:off x="3058769" y="2528035"/>
            <a:ext cx="63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B672737-A60F-F9B2-A45F-A3F84C71AC90}"/>
              </a:ext>
            </a:extLst>
          </p:cNvPr>
          <p:cNvSpPr txBox="1"/>
          <p:nvPr/>
        </p:nvSpPr>
        <p:spPr>
          <a:xfrm>
            <a:off x="4555349" y="3361607"/>
            <a:ext cx="63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130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B7B40F-E062-A35B-58C1-F4DDECEDE5D1}"/>
              </a:ext>
            </a:extLst>
          </p:cNvPr>
          <p:cNvSpPr txBox="1"/>
          <p:nvPr/>
        </p:nvSpPr>
        <p:spPr>
          <a:xfrm>
            <a:off x="3067518" y="1988840"/>
            <a:ext cx="63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CAACA4CD-21FD-7E6C-A0D7-04DB1AC22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268" y="1617184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0EB8BBE-9347-41A3-9262-EB2C18D429AF}"/>
              </a:ext>
            </a:extLst>
          </p:cNvPr>
          <p:cNvSpPr/>
          <p:nvPr/>
        </p:nvSpPr>
        <p:spPr>
          <a:xfrm>
            <a:off x="1632647" y="3783175"/>
            <a:ext cx="288032" cy="29166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468F232-9822-ACE8-8120-2783057210D9}"/>
              </a:ext>
            </a:extLst>
          </p:cNvPr>
          <p:cNvSpPr/>
          <p:nvPr/>
        </p:nvSpPr>
        <p:spPr>
          <a:xfrm>
            <a:off x="4413415" y="3949607"/>
            <a:ext cx="288032" cy="29166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962C065-26A3-5BA9-3368-044BB130371B}"/>
              </a:ext>
            </a:extLst>
          </p:cNvPr>
          <p:cNvSpPr txBox="1"/>
          <p:nvPr/>
        </p:nvSpPr>
        <p:spPr>
          <a:xfrm>
            <a:off x="1602835" y="3720506"/>
            <a:ext cx="63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0BD411-31B9-8C24-E703-C9BCC0C696AD}"/>
              </a:ext>
            </a:extLst>
          </p:cNvPr>
          <p:cNvSpPr txBox="1"/>
          <p:nvPr/>
        </p:nvSpPr>
        <p:spPr>
          <a:xfrm>
            <a:off x="4378247" y="3871938"/>
            <a:ext cx="63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D4E011F3-3ACA-6909-FC24-DDAC0D2B7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229906"/>
              </p:ext>
            </p:extLst>
          </p:nvPr>
        </p:nvGraphicFramePr>
        <p:xfrm>
          <a:off x="1688882" y="4236142"/>
          <a:ext cx="3835575" cy="918653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3835575">
                  <a:extLst>
                    <a:ext uri="{9D8B030D-6E8A-4147-A177-3AD203B41FA5}">
                      <a16:colId xmlns:a16="http://schemas.microsoft.com/office/drawing/2014/main" val="135446754"/>
                    </a:ext>
                  </a:extLst>
                </a:gridCol>
              </a:tblGrid>
              <a:tr h="9186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이등변삼각형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정삼각형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예각삼각형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직각삼각형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둔각삼각형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9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B4F10CF4-3AE6-FE52-8A75-AE77A9A69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27" y="4325865"/>
            <a:ext cx="459796" cy="4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id="{0FC60AC5-C32F-CF24-CD46-67A925B6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433" y="4343072"/>
            <a:ext cx="414470" cy="41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>
            <a:extLst>
              <a:ext uri="{FF2B5EF4-FFF2-40B4-BE49-F238E27FC236}">
                <a16:creationId xmlns:a16="http://schemas.microsoft.com/office/drawing/2014/main" id="{98B9D6FF-C279-632E-936E-78D939626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>
            <a:extLst>
              <a:ext uri="{FF2B5EF4-FFF2-40B4-BE49-F238E27FC236}">
                <a16:creationId xmlns:a16="http://schemas.microsoft.com/office/drawing/2014/main" id="{F7993CC6-D710-0E75-71DA-5E67FF6FD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F3B974CF-14CA-74F8-5C5A-2CFEE6A4D76B}"/>
              </a:ext>
            </a:extLst>
          </p:cNvPr>
          <p:cNvSpPr/>
          <p:nvPr/>
        </p:nvSpPr>
        <p:spPr>
          <a:xfrm>
            <a:off x="6671951" y="5170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18E03687-6C27-9FC8-EEA2-D882FAF69B0C}"/>
              </a:ext>
            </a:extLst>
          </p:cNvPr>
          <p:cNvSpPr/>
          <p:nvPr/>
        </p:nvSpPr>
        <p:spPr>
          <a:xfrm>
            <a:off x="4613914" y="52532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C329F404-BAD3-E984-1D5A-8D499BA775E3}"/>
              </a:ext>
            </a:extLst>
          </p:cNvPr>
          <p:cNvSpPr/>
          <p:nvPr/>
        </p:nvSpPr>
        <p:spPr>
          <a:xfrm>
            <a:off x="5335025" y="41070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BCC9C0CA-1959-02B7-D32A-E7DCFFCD5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943" y="4696761"/>
            <a:ext cx="459796" cy="4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id="{B0264537-844B-434A-FAFF-306D9E177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549" y="4713968"/>
            <a:ext cx="414470" cy="41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id="{E671BE95-34A3-1F03-3A40-B77E31B45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082" y="4713968"/>
            <a:ext cx="414470" cy="41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5C2698-0560-692D-D313-57545C22B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056845"/>
            <a:ext cx="3835575" cy="2148661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삼각형인지 모두 찾아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어떤 삼각형인지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5650954" y="1169802"/>
            <a:ext cx="1346154" cy="346249"/>
            <a:chOff x="5068335" y="3762000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B68FEC-C54F-2A49-F032-CEAADFCFB21C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2A1B69-30B4-6978-26DC-463FE7845929}"/>
              </a:ext>
            </a:extLst>
          </p:cNvPr>
          <p:cNvSpPr txBox="1"/>
          <p:nvPr/>
        </p:nvSpPr>
        <p:spPr>
          <a:xfrm>
            <a:off x="2267744" y="332656"/>
            <a:ext cx="1999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어떤 삼각형인지 알아볼까요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78E1D79-85E4-28C9-C25F-2224CF489E9F}"/>
              </a:ext>
            </a:extLst>
          </p:cNvPr>
          <p:cNvSpPr/>
          <p:nvPr/>
        </p:nvSpPr>
        <p:spPr>
          <a:xfrm>
            <a:off x="3070508" y="2610137"/>
            <a:ext cx="393054" cy="29166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CBAAEB6-EAFF-BD27-84DF-139E2506965C}"/>
              </a:ext>
            </a:extLst>
          </p:cNvPr>
          <p:cNvSpPr/>
          <p:nvPr/>
        </p:nvSpPr>
        <p:spPr>
          <a:xfrm>
            <a:off x="4542965" y="3367243"/>
            <a:ext cx="648072" cy="29166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0122D3E-DCD6-2066-B2D3-06C9E40D6892}"/>
              </a:ext>
            </a:extLst>
          </p:cNvPr>
          <p:cNvSpPr/>
          <p:nvPr/>
        </p:nvSpPr>
        <p:spPr>
          <a:xfrm>
            <a:off x="3139526" y="2021081"/>
            <a:ext cx="288032" cy="29166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107435-7E2F-5BC7-D8D9-237AA8232993}"/>
              </a:ext>
            </a:extLst>
          </p:cNvPr>
          <p:cNvSpPr txBox="1"/>
          <p:nvPr/>
        </p:nvSpPr>
        <p:spPr>
          <a:xfrm>
            <a:off x="3058769" y="2528035"/>
            <a:ext cx="63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B672737-A60F-F9B2-A45F-A3F84C71AC90}"/>
              </a:ext>
            </a:extLst>
          </p:cNvPr>
          <p:cNvSpPr txBox="1"/>
          <p:nvPr/>
        </p:nvSpPr>
        <p:spPr>
          <a:xfrm>
            <a:off x="4555349" y="3361607"/>
            <a:ext cx="63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130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˚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B7B40F-E062-A35B-58C1-F4DDECEDE5D1}"/>
              </a:ext>
            </a:extLst>
          </p:cNvPr>
          <p:cNvSpPr txBox="1"/>
          <p:nvPr/>
        </p:nvSpPr>
        <p:spPr>
          <a:xfrm>
            <a:off x="3067518" y="1988840"/>
            <a:ext cx="63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CAACA4CD-21FD-7E6C-A0D7-04DB1AC22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268" y="1617184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0EB8BBE-9347-41A3-9262-EB2C18D429AF}"/>
              </a:ext>
            </a:extLst>
          </p:cNvPr>
          <p:cNvSpPr/>
          <p:nvPr/>
        </p:nvSpPr>
        <p:spPr>
          <a:xfrm>
            <a:off x="1632647" y="3783175"/>
            <a:ext cx="288032" cy="29166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468F232-9822-ACE8-8120-2783057210D9}"/>
              </a:ext>
            </a:extLst>
          </p:cNvPr>
          <p:cNvSpPr/>
          <p:nvPr/>
        </p:nvSpPr>
        <p:spPr>
          <a:xfrm>
            <a:off x="4413415" y="3949607"/>
            <a:ext cx="288032" cy="29166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962C065-26A3-5BA9-3368-044BB130371B}"/>
              </a:ext>
            </a:extLst>
          </p:cNvPr>
          <p:cNvSpPr txBox="1"/>
          <p:nvPr/>
        </p:nvSpPr>
        <p:spPr>
          <a:xfrm>
            <a:off x="1602835" y="3720506"/>
            <a:ext cx="63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0BD411-31B9-8C24-E703-C9BCC0C696AD}"/>
              </a:ext>
            </a:extLst>
          </p:cNvPr>
          <p:cNvSpPr txBox="1"/>
          <p:nvPr/>
        </p:nvSpPr>
        <p:spPr>
          <a:xfrm>
            <a:off x="4378247" y="3871938"/>
            <a:ext cx="63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D4E011F3-3ACA-6909-FC24-DDAC0D2B7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01492"/>
              </p:ext>
            </p:extLst>
          </p:nvPr>
        </p:nvGraphicFramePr>
        <p:xfrm>
          <a:off x="1688882" y="4236142"/>
          <a:ext cx="3835575" cy="918653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3835575">
                  <a:extLst>
                    <a:ext uri="{9D8B030D-6E8A-4147-A177-3AD203B41FA5}">
                      <a16:colId xmlns:a16="http://schemas.microsoft.com/office/drawing/2014/main" val="135446754"/>
                    </a:ext>
                  </a:extLst>
                </a:gridCol>
              </a:tblGrid>
              <a:tr h="9186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이등변삼각형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정삼각형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예각삼각형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직각삼각형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둔각삼각형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9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B4F10CF4-3AE6-FE52-8A75-AE77A9A69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27" y="4325865"/>
            <a:ext cx="459796" cy="4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id="{0FC60AC5-C32F-CF24-CD46-67A925B6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433" y="4343072"/>
            <a:ext cx="414470" cy="41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>
            <a:extLst>
              <a:ext uri="{FF2B5EF4-FFF2-40B4-BE49-F238E27FC236}">
                <a16:creationId xmlns:a16="http://schemas.microsoft.com/office/drawing/2014/main" id="{98B9D6FF-C279-632E-936E-78D939626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>
            <a:extLst>
              <a:ext uri="{FF2B5EF4-FFF2-40B4-BE49-F238E27FC236}">
                <a16:creationId xmlns:a16="http://schemas.microsoft.com/office/drawing/2014/main" id="{F7993CC6-D710-0E75-71DA-5E67FF6FD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BCC9C0CA-1959-02B7-D32A-E7DCFFCD5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943" y="4696761"/>
            <a:ext cx="459796" cy="4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id="{B0264537-844B-434A-FAFF-306D9E177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549" y="4713968"/>
            <a:ext cx="414470" cy="41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id="{E671BE95-34A3-1F03-3A40-B77E31B45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082" y="4713968"/>
            <a:ext cx="414470" cy="41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23A6601-5529-8137-2AF3-D5A5CB875629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2368D51-CD1D-4F0B-7B4C-5BE366427A28}"/>
              </a:ext>
            </a:extLst>
          </p:cNvPr>
          <p:cNvGrpSpPr/>
          <p:nvPr/>
        </p:nvGrpSpPr>
        <p:grpSpPr>
          <a:xfrm>
            <a:off x="198562" y="3347446"/>
            <a:ext cx="6667165" cy="1889919"/>
            <a:chOff x="192745" y="3383371"/>
            <a:chExt cx="6667165" cy="1889919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D4F62E5-014F-C50E-F22E-55AF2EEA5178}"/>
                </a:ext>
              </a:extLst>
            </p:cNvPr>
            <p:cNvSpPr/>
            <p:nvPr/>
          </p:nvSpPr>
          <p:spPr>
            <a:xfrm>
              <a:off x="192745" y="3548998"/>
              <a:ext cx="6667165" cy="15361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60000"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주어진 삼각형의 각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ㄱㄷㄴ의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크기가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˚이므로</a:t>
              </a:r>
              <a:endPara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60000" algn="just"/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ㄱㄴㄷ의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크기는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60000"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 각이 모두 예각이므로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예각삼각형이고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두 각의 크기가 같으므로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이등변삼각형입니다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모서리가 둥근 직사각형 38">
              <a:extLst>
                <a:ext uri="{FF2B5EF4-FFF2-40B4-BE49-F238E27FC236}">
                  <a16:creationId xmlns:a16="http://schemas.microsoft.com/office/drawing/2014/main" id="{885F887D-9B02-B9DA-EFC0-86A29F0772D5}"/>
                </a:ext>
              </a:extLst>
            </p:cNvPr>
            <p:cNvSpPr/>
            <p:nvPr/>
          </p:nvSpPr>
          <p:spPr>
            <a:xfrm>
              <a:off x="338478" y="338337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2" name="직각 삼각형 71">
              <a:extLst>
                <a:ext uri="{FF2B5EF4-FFF2-40B4-BE49-F238E27FC236}">
                  <a16:creationId xmlns:a16="http://schemas.microsoft.com/office/drawing/2014/main" id="{CC40716E-E03A-BA48-381C-6DB3A396698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40" y="3830031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40" y="4325865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85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32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suhi_h_0402_02_0006.html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보고 알맞은 것을 모두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어떤 삼각형인지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650954" y="1169802"/>
            <a:ext cx="1346154" cy="346249"/>
            <a:chOff x="5068335" y="3762000"/>
            <a:chExt cx="1346154" cy="346249"/>
          </a:xfrm>
        </p:grpSpPr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57" name="TextBox 56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338693"/>
              </p:ext>
            </p:extLst>
          </p:nvPr>
        </p:nvGraphicFramePr>
        <p:xfrm>
          <a:off x="115384" y="6129300"/>
          <a:ext cx="6688864" cy="32385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\lesson02\ops\2\images\2_5\2_5_1.svg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3" name="Picture 6">
            <a:extLst>
              <a:ext uri="{FF2B5EF4-FFF2-40B4-BE49-F238E27FC236}">
                <a16:creationId xmlns:a16="http://schemas.microsoft.com/office/drawing/2014/main" id="{9FA35F8D-0731-B967-AEDE-06670DC6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>
            <a:extLst>
              <a:ext uri="{FF2B5EF4-FFF2-40B4-BE49-F238E27FC236}">
                <a16:creationId xmlns:a16="http://schemas.microsoft.com/office/drawing/2014/main" id="{5AB3CB36-FFDE-F6E3-DE96-018CE497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FD44A98-1334-A8A7-C050-E29F744FB142}"/>
              </a:ext>
            </a:extLst>
          </p:cNvPr>
          <p:cNvSpPr txBox="1"/>
          <p:nvPr/>
        </p:nvSpPr>
        <p:spPr>
          <a:xfrm>
            <a:off x="7032610" y="1043154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드래그해서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 잇기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D1D30B-1BF8-B888-3903-CE69CC8E0DBD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DE93FA-D22F-DBFC-7262-C5C6B5E44544}"/>
              </a:ext>
            </a:extLst>
          </p:cNvPr>
          <p:cNvSpPr txBox="1"/>
          <p:nvPr/>
        </p:nvSpPr>
        <p:spPr>
          <a:xfrm>
            <a:off x="2263844" y="332656"/>
            <a:ext cx="1999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어떤 삼각형인지 알아볼까요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8BED123-821E-08F4-CCBC-50751EEA20CB}"/>
              </a:ext>
            </a:extLst>
          </p:cNvPr>
          <p:cNvSpPr/>
          <p:nvPr/>
        </p:nvSpPr>
        <p:spPr>
          <a:xfrm>
            <a:off x="989298" y="22013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98829BB-EC84-EA27-7A07-2B8AD93975CE}"/>
              </a:ext>
            </a:extLst>
          </p:cNvPr>
          <p:cNvSpPr/>
          <p:nvPr/>
        </p:nvSpPr>
        <p:spPr>
          <a:xfrm>
            <a:off x="4443406" y="53676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515E3DA-6549-F884-B0D1-7259036C75B0}"/>
              </a:ext>
            </a:extLst>
          </p:cNvPr>
          <p:cNvSpPr/>
          <p:nvPr/>
        </p:nvSpPr>
        <p:spPr>
          <a:xfrm>
            <a:off x="6712026" y="53580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15B31E1-E220-9369-2057-9D4CBE0DAE5E}"/>
              </a:ext>
            </a:extLst>
          </p:cNvPr>
          <p:cNvGrpSpPr/>
          <p:nvPr/>
        </p:nvGrpSpPr>
        <p:grpSpPr>
          <a:xfrm>
            <a:off x="4384168" y="1969106"/>
            <a:ext cx="2416981" cy="190309"/>
            <a:chOff x="4421576" y="2197504"/>
            <a:chExt cx="2416981" cy="190309"/>
          </a:xfrm>
        </p:grpSpPr>
        <p:sp>
          <p:nvSpPr>
            <p:cNvPr id="74" name="모서리가 둥근 직사각형 18">
              <a:extLst>
                <a:ext uri="{FF2B5EF4-FFF2-40B4-BE49-F238E27FC236}">
                  <a16:creationId xmlns:a16="http://schemas.microsoft.com/office/drawing/2014/main" id="{70C267EE-B020-97EB-8BC1-EC08871ECBFB}"/>
                </a:ext>
              </a:extLst>
            </p:cNvPr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A32D7050-1ED2-B4DA-30FD-BBA496A6DE6A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84" name="타원 83">
            <a:extLst>
              <a:ext uri="{FF2B5EF4-FFF2-40B4-BE49-F238E27FC236}">
                <a16:creationId xmlns:a16="http://schemas.microsoft.com/office/drawing/2014/main" id="{DB63B02C-40FD-91FE-7287-E64430FDA391}"/>
              </a:ext>
            </a:extLst>
          </p:cNvPr>
          <p:cNvSpPr/>
          <p:nvPr/>
        </p:nvSpPr>
        <p:spPr>
          <a:xfrm>
            <a:off x="6736072" y="1772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68" y="2845507"/>
            <a:ext cx="2196319" cy="162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/>
          <p:cNvSpPr/>
          <p:nvPr/>
        </p:nvSpPr>
        <p:spPr>
          <a:xfrm>
            <a:off x="4844736" y="2535520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3472640" y="2763784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2014357" y="2535520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1311555" y="2169997"/>
            <a:ext cx="1497042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이등변삼각형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4119074" y="2205391"/>
            <a:ext cx="1497042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정삼각형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346816" y="4869703"/>
            <a:ext cx="1497042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예각삼각형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2766067" y="4868758"/>
            <a:ext cx="1497042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둔각삼각형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5197100" y="4869703"/>
            <a:ext cx="1497042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각삼각형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1091848" y="4744194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3500465" y="4742098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5945621" y="4742098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3491728" y="4537695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DB63B02C-40FD-91FE-7287-E64430FDA391}"/>
              </a:ext>
            </a:extLst>
          </p:cNvPr>
          <p:cNvSpPr/>
          <p:nvPr/>
        </p:nvSpPr>
        <p:spPr>
          <a:xfrm>
            <a:off x="1695589" y="26177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 bwMode="auto">
          <a:xfrm flipV="1">
            <a:off x="3485738" y="2571750"/>
            <a:ext cx="1372012" cy="229243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직선 연결선 102"/>
          <p:cNvCxnSpPr/>
          <p:nvPr/>
        </p:nvCxnSpPr>
        <p:spPr bwMode="auto">
          <a:xfrm flipH="1" flipV="1">
            <a:off x="2038350" y="2562225"/>
            <a:ext cx="1447388" cy="23876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직선 연결선 103"/>
          <p:cNvCxnSpPr/>
          <p:nvPr/>
        </p:nvCxnSpPr>
        <p:spPr bwMode="auto">
          <a:xfrm flipV="1">
            <a:off x="1109435" y="4562475"/>
            <a:ext cx="2414815" cy="20674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9525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보고 알맞은 것을 모두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어떤 삼각형인지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650954" y="1169802"/>
            <a:ext cx="1346154" cy="346249"/>
            <a:chOff x="5068335" y="3762000"/>
            <a:chExt cx="1346154" cy="346249"/>
          </a:xfrm>
        </p:grpSpPr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57" name="TextBox 56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6">
            <a:extLst>
              <a:ext uri="{FF2B5EF4-FFF2-40B4-BE49-F238E27FC236}">
                <a16:creationId xmlns:a16="http://schemas.microsoft.com/office/drawing/2014/main" id="{9FA35F8D-0731-B967-AEDE-06670DC6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>
            <a:extLst>
              <a:ext uri="{FF2B5EF4-FFF2-40B4-BE49-F238E27FC236}">
                <a16:creationId xmlns:a16="http://schemas.microsoft.com/office/drawing/2014/main" id="{5AB3CB36-FFDE-F6E3-DE96-018CE497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56D1D30B-1BF8-B888-3903-CE69CC8E0DBD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DE93FA-D22F-DBFC-7262-C5C6B5E44544}"/>
              </a:ext>
            </a:extLst>
          </p:cNvPr>
          <p:cNvSpPr txBox="1"/>
          <p:nvPr/>
        </p:nvSpPr>
        <p:spPr>
          <a:xfrm>
            <a:off x="2263844" y="332656"/>
            <a:ext cx="1999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어떤 삼각형인지 알아볼까요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15B31E1-E220-9369-2057-9D4CBE0DAE5E}"/>
              </a:ext>
            </a:extLst>
          </p:cNvPr>
          <p:cNvGrpSpPr/>
          <p:nvPr/>
        </p:nvGrpSpPr>
        <p:grpSpPr>
          <a:xfrm>
            <a:off x="4384168" y="1969106"/>
            <a:ext cx="2416981" cy="190309"/>
            <a:chOff x="4421576" y="2197504"/>
            <a:chExt cx="2416981" cy="190309"/>
          </a:xfrm>
        </p:grpSpPr>
        <p:sp>
          <p:nvSpPr>
            <p:cNvPr id="74" name="모서리가 둥근 직사각형 18">
              <a:extLst>
                <a:ext uri="{FF2B5EF4-FFF2-40B4-BE49-F238E27FC236}">
                  <a16:creationId xmlns:a16="http://schemas.microsoft.com/office/drawing/2014/main" id="{70C267EE-B020-97EB-8BC1-EC08871ECBFB}"/>
                </a:ext>
              </a:extLst>
            </p:cNvPr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A32D7050-1ED2-B4DA-30FD-BBA496A6DE6A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68" y="2845507"/>
            <a:ext cx="2196319" cy="162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/>
          <p:cNvSpPr/>
          <p:nvPr/>
        </p:nvSpPr>
        <p:spPr>
          <a:xfrm>
            <a:off x="4844736" y="2535520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3472640" y="2763784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2014357" y="2535520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1311555" y="2169997"/>
            <a:ext cx="1497042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이등변삼각형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4119074" y="2205391"/>
            <a:ext cx="1497042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정삼각형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346816" y="4869703"/>
            <a:ext cx="1497042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예각삼각형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2766067" y="4868758"/>
            <a:ext cx="1497042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둔각삼각형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5197100" y="4869703"/>
            <a:ext cx="1497042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각삼각형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1091848" y="4744194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3500465" y="4742098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5945621" y="4742098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3491728" y="4537695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/>
          <p:cNvCxnSpPr/>
          <p:nvPr/>
        </p:nvCxnSpPr>
        <p:spPr bwMode="auto">
          <a:xfrm flipV="1">
            <a:off x="3485738" y="2571750"/>
            <a:ext cx="1372012" cy="229243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직선 연결선 102"/>
          <p:cNvCxnSpPr/>
          <p:nvPr/>
        </p:nvCxnSpPr>
        <p:spPr bwMode="auto">
          <a:xfrm flipH="1" flipV="1">
            <a:off x="2038350" y="2562225"/>
            <a:ext cx="1447388" cy="23876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직선 연결선 103"/>
          <p:cNvCxnSpPr/>
          <p:nvPr/>
        </p:nvCxnSpPr>
        <p:spPr bwMode="auto">
          <a:xfrm flipV="1">
            <a:off x="1109435" y="4562475"/>
            <a:ext cx="2414815" cy="20674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7AEB64E-DAA8-504C-0D77-E251B4E8FBF7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331A803-D46D-F1FF-962D-54B3C3096EF4}"/>
              </a:ext>
            </a:extLst>
          </p:cNvPr>
          <p:cNvGrpSpPr/>
          <p:nvPr/>
        </p:nvGrpSpPr>
        <p:grpSpPr>
          <a:xfrm>
            <a:off x="198562" y="3849128"/>
            <a:ext cx="6667165" cy="1388237"/>
            <a:chOff x="192745" y="3885053"/>
            <a:chExt cx="6667165" cy="138823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B7149DF-F9F0-1389-29D9-E7999EB901BB}"/>
                </a:ext>
              </a:extLst>
            </p:cNvPr>
            <p:cNvSpPr/>
            <p:nvPr/>
          </p:nvSpPr>
          <p:spPr>
            <a:xfrm>
              <a:off x="192745" y="4101077"/>
              <a:ext cx="6667165" cy="9841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주어진 삼각형은 세 변의 길이가 같은 정삼각형이고 세 각이 모두 예각인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예각삼각형입니다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 정삼각형은 이등변삼각형이기도 하므로 알맞은 것을 모두 찾아 선으로 이으면 다음과 같습니다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모서리가 둥근 직사각형 38">
              <a:extLst>
                <a:ext uri="{FF2B5EF4-FFF2-40B4-BE49-F238E27FC236}">
                  <a16:creationId xmlns:a16="http://schemas.microsoft.com/office/drawing/2014/main" id="{183EBDC9-A601-FBFD-EE28-6FCEA6B82F0F}"/>
                </a:ext>
              </a:extLst>
            </p:cNvPr>
            <p:cNvSpPr/>
            <p:nvPr/>
          </p:nvSpPr>
          <p:spPr>
            <a:xfrm>
              <a:off x="338478" y="3885053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1" name="직각 삼각형 70">
              <a:extLst>
                <a:ext uri="{FF2B5EF4-FFF2-40B4-BE49-F238E27FC236}">
                  <a16:creationId xmlns:a16="http://schemas.microsoft.com/office/drawing/2014/main" id="{3EE1AFC4-1543-D1B0-747A-19FB76FB576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977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597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말을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어떤 삼각형인지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650954" y="1169802"/>
            <a:ext cx="1346154" cy="346249"/>
            <a:chOff x="5068335" y="3762000"/>
            <a:chExt cx="1346154" cy="346249"/>
          </a:xfrm>
        </p:grpSpPr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57025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\lesson02\ops\2\images\2_5\2_5_2_01.svg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9F883EED-8D98-9086-FE35-59472652C67E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내에서 삽화의 위치와 크기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발문 위치 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C0DB5B-C5DF-CB48-E925-7CB2D7E6156D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10660EBC-0673-F37A-62AE-464B13CCD9B8}"/>
              </a:ext>
            </a:extLst>
          </p:cNvPr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38734D-1798-B182-2E6A-F00495995B9B}"/>
              </a:ext>
            </a:extLst>
          </p:cNvPr>
          <p:cNvSpPr txBox="1"/>
          <p:nvPr/>
        </p:nvSpPr>
        <p:spPr>
          <a:xfrm>
            <a:off x="2274354" y="332656"/>
            <a:ext cx="1999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어떤 삼각형인지 알아볼까요</a:t>
            </a:r>
          </a:p>
        </p:txBody>
      </p:sp>
      <p:pic>
        <p:nvPicPr>
          <p:cNvPr id="57" name="Picture 12">
            <a:extLst>
              <a:ext uri="{FF2B5EF4-FFF2-40B4-BE49-F238E27FC236}">
                <a16:creationId xmlns:a16="http://schemas.microsoft.com/office/drawing/2014/main" id="{648D583F-EF14-8294-DFDC-35CD6A6A9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44" y="163273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89D6BE58-5987-2E33-D5ED-5E020BC2E337}"/>
              </a:ext>
            </a:extLst>
          </p:cNvPr>
          <p:cNvGrpSpPr/>
          <p:nvPr/>
        </p:nvGrpSpPr>
        <p:grpSpPr>
          <a:xfrm>
            <a:off x="2688578" y="5301208"/>
            <a:ext cx="1637116" cy="263186"/>
            <a:chOff x="323528" y="260648"/>
            <a:chExt cx="1637116" cy="263186"/>
          </a:xfrm>
        </p:grpSpPr>
        <p:pic>
          <p:nvPicPr>
            <p:cNvPr id="68" name="Picture 11">
              <a:extLst>
                <a:ext uri="{FF2B5EF4-FFF2-40B4-BE49-F238E27FC236}">
                  <a16:creationId xmlns:a16="http://schemas.microsoft.com/office/drawing/2014/main" id="{474D4D6C-A12E-2A35-56E2-42F4118459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60648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>
              <a:extLst>
                <a:ext uri="{FF2B5EF4-FFF2-40B4-BE49-F238E27FC236}">
                  <a16:creationId xmlns:a16="http://schemas.microsoft.com/office/drawing/2014/main" id="{C65363A6-B595-1EDA-0C0E-2A4FD1BCB7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56" y="30500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>
              <a:extLst>
                <a:ext uri="{FF2B5EF4-FFF2-40B4-BE49-F238E27FC236}">
                  <a16:creationId xmlns:a16="http://schemas.microsoft.com/office/drawing/2014/main" id="{8E0CC7B9-428A-E0BD-7852-D89DFA0A4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057" y="30204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>
              <a:extLst>
                <a:ext uri="{FF2B5EF4-FFF2-40B4-BE49-F238E27FC236}">
                  <a16:creationId xmlns:a16="http://schemas.microsoft.com/office/drawing/2014/main" id="{86E537E8-95C7-54A1-C58B-7F6C1BC3B9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416" y="26952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4" name="타원 73">
            <a:extLst>
              <a:ext uri="{FF2B5EF4-FFF2-40B4-BE49-F238E27FC236}">
                <a16:creationId xmlns:a16="http://schemas.microsoft.com/office/drawing/2014/main" id="{9D0CFFFA-A766-FD80-FD32-1D35BC385458}"/>
              </a:ext>
            </a:extLst>
          </p:cNvPr>
          <p:cNvSpPr/>
          <p:nvPr/>
        </p:nvSpPr>
        <p:spPr>
          <a:xfrm>
            <a:off x="2519197" y="507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id="{1FBD5599-773A-C2FE-A02B-EFA675FBE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29" y="4410552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6702DD23-6505-0938-FB4A-35275EB5D80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265" t="2500" r="53728" b="51519"/>
          <a:stretch/>
        </p:blipFill>
        <p:spPr>
          <a:xfrm>
            <a:off x="2057693" y="2072185"/>
            <a:ext cx="2992772" cy="218933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3869468-63E0-FDBD-2CAD-C0192E323FEF}"/>
              </a:ext>
            </a:extLst>
          </p:cNvPr>
          <p:cNvSpPr txBox="1"/>
          <p:nvPr/>
        </p:nvSpPr>
        <p:spPr>
          <a:xfrm>
            <a:off x="858680" y="4312383"/>
            <a:ext cx="54947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변의 길이가 같기 때문에 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90F08E2D-52F9-534E-DF78-3F9A23557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29" y="4878366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01D91B0-02F1-C67E-1295-7F8C097C103C}"/>
              </a:ext>
            </a:extLst>
          </p:cNvPr>
          <p:cNvSpPr txBox="1"/>
          <p:nvPr/>
        </p:nvSpPr>
        <p:spPr>
          <a:xfrm>
            <a:off x="858680" y="4761147"/>
            <a:ext cx="54947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각이 직각이기 때문에 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1216F32-75A3-1566-B2DB-EB2A6CEC363D}"/>
              </a:ext>
            </a:extLst>
          </p:cNvPr>
          <p:cNvGrpSpPr/>
          <p:nvPr/>
        </p:nvGrpSpPr>
        <p:grpSpPr>
          <a:xfrm>
            <a:off x="3844295" y="4142751"/>
            <a:ext cx="1057721" cy="537565"/>
            <a:chOff x="5794985" y="1660849"/>
            <a:chExt cx="1057721" cy="537565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8B73B2-3837-D4D8-70C0-A1B4FE332AF1}"/>
                </a:ext>
              </a:extLst>
            </p:cNvPr>
            <p:cNvSpPr/>
            <p:nvPr/>
          </p:nvSpPr>
          <p:spPr bwMode="auto">
            <a:xfrm>
              <a:off x="5794985" y="1833284"/>
              <a:ext cx="87772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이등변</a:t>
              </a:r>
            </a:p>
          </p:txBody>
        </p: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EE0E308C-8BC0-D602-52F5-6B9B4EB18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BE4942E3-8458-07CC-1C1F-225D70761809}"/>
              </a:ext>
            </a:extLst>
          </p:cNvPr>
          <p:cNvGrpSpPr/>
          <p:nvPr/>
        </p:nvGrpSpPr>
        <p:grpSpPr>
          <a:xfrm>
            <a:off x="3554079" y="4596456"/>
            <a:ext cx="1057721" cy="537565"/>
            <a:chOff x="5794985" y="1660849"/>
            <a:chExt cx="1057721" cy="53756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400DB3EF-99FD-1326-BC9C-915CF7EFB3A8}"/>
                </a:ext>
              </a:extLst>
            </p:cNvPr>
            <p:cNvSpPr/>
            <p:nvPr/>
          </p:nvSpPr>
          <p:spPr bwMode="auto">
            <a:xfrm>
              <a:off x="5794985" y="1833284"/>
              <a:ext cx="87772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직각</a:t>
              </a: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514B30D7-A226-2190-941B-06A9AA656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id="{10660EBC-0673-F37A-62AE-464B13CCD9B8}"/>
              </a:ext>
            </a:extLst>
          </p:cNvPr>
          <p:cNvSpPr/>
          <p:nvPr/>
        </p:nvSpPr>
        <p:spPr>
          <a:xfrm>
            <a:off x="2029150" y="4005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>
            <a:extLst>
              <a:ext uri="{FF2B5EF4-FFF2-40B4-BE49-F238E27FC236}">
                <a16:creationId xmlns:a16="http://schemas.microsoft.com/office/drawing/2014/main" id="{755FFCD5-176A-1A14-3C07-503A8BBFB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97" t="2060" r="5889" b="51959"/>
          <a:stretch/>
        </p:blipFill>
        <p:spPr>
          <a:xfrm>
            <a:off x="2230162" y="2083620"/>
            <a:ext cx="2693372" cy="213995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9C1EFB5-A5E6-1620-0482-A7AA09FD5642}"/>
              </a:ext>
            </a:extLst>
          </p:cNvPr>
          <p:cNvSpPr txBox="1"/>
          <p:nvPr/>
        </p:nvSpPr>
        <p:spPr>
          <a:xfrm>
            <a:off x="862567" y="4313944"/>
            <a:ext cx="54947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변의 길이가 같기 때문에 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597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말을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어떤 삼각형인지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650954" y="1169802"/>
            <a:ext cx="1346154" cy="346249"/>
            <a:chOff x="5068335" y="3762000"/>
            <a:chExt cx="1346154" cy="346249"/>
          </a:xfrm>
        </p:grpSpPr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883EED-8D98-9086-FE35-59472652C67E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C0DB5B-C5DF-CB48-E925-7CB2D7E6156D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10660EBC-0673-F37A-62AE-464B13CCD9B8}"/>
              </a:ext>
            </a:extLst>
          </p:cNvPr>
          <p:cNvSpPr/>
          <p:nvPr/>
        </p:nvSpPr>
        <p:spPr>
          <a:xfrm>
            <a:off x="5517740" y="52479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38734D-1798-B182-2E6A-F00495995B9B}"/>
              </a:ext>
            </a:extLst>
          </p:cNvPr>
          <p:cNvSpPr txBox="1"/>
          <p:nvPr/>
        </p:nvSpPr>
        <p:spPr>
          <a:xfrm>
            <a:off x="2274354" y="332656"/>
            <a:ext cx="1999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어떤 삼각형인지 알아볼까요</a:t>
            </a:r>
          </a:p>
        </p:txBody>
      </p:sp>
      <p:pic>
        <p:nvPicPr>
          <p:cNvPr id="57" name="Picture 12">
            <a:extLst>
              <a:ext uri="{FF2B5EF4-FFF2-40B4-BE49-F238E27FC236}">
                <a16:creationId xmlns:a16="http://schemas.microsoft.com/office/drawing/2014/main" id="{648D583F-EF14-8294-DFDC-35CD6A6A9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44" y="163273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A54FEE79-162A-6B58-025F-284AC3B23CF8}"/>
              </a:ext>
            </a:extLst>
          </p:cNvPr>
          <p:cNvGrpSpPr/>
          <p:nvPr/>
        </p:nvGrpSpPr>
        <p:grpSpPr>
          <a:xfrm>
            <a:off x="2688578" y="5301208"/>
            <a:ext cx="1654859" cy="269100"/>
            <a:chOff x="290979" y="2009759"/>
            <a:chExt cx="2665167" cy="433388"/>
          </a:xfrm>
        </p:grpSpPr>
        <p:pic>
          <p:nvPicPr>
            <p:cNvPr id="42" name="Picture 15">
              <a:extLst>
                <a:ext uri="{FF2B5EF4-FFF2-40B4-BE49-F238E27FC236}">
                  <a16:creationId xmlns:a16="http://schemas.microsoft.com/office/drawing/2014/main" id="{530908EB-31FF-D3C8-1B84-9F404C46E6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>
              <a:extLst>
                <a:ext uri="{FF2B5EF4-FFF2-40B4-BE49-F238E27FC236}">
                  <a16:creationId xmlns:a16="http://schemas.microsoft.com/office/drawing/2014/main" id="{F3978DF3-FD3E-AE3A-A272-063C19E914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>
              <a:extLst>
                <a:ext uri="{FF2B5EF4-FFF2-40B4-BE49-F238E27FC236}">
                  <a16:creationId xmlns:a16="http://schemas.microsoft.com/office/drawing/2014/main" id="{2C4F5CAB-8355-FDE9-F577-B4A655A40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6">
              <a:extLst>
                <a:ext uri="{FF2B5EF4-FFF2-40B4-BE49-F238E27FC236}">
                  <a16:creationId xmlns:a16="http://schemas.microsoft.com/office/drawing/2014/main" id="{8C51A3E4-0633-B055-12A8-54224E5950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1352B18B-B755-7A70-CC0B-5E12875B40D6}"/>
              </a:ext>
            </a:extLst>
          </p:cNvPr>
          <p:cNvSpPr txBox="1"/>
          <p:nvPr/>
        </p:nvSpPr>
        <p:spPr>
          <a:xfrm>
            <a:off x="858375" y="4761148"/>
            <a:ext cx="54947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각이 둔각이기 때문에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1FBD5599-773A-C2FE-A02B-EFA675FBE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29" y="4410552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90F08E2D-52F9-534E-DF78-3F9A23557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29" y="4878366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61216F32-75A3-1566-B2DB-EB2A6CEC363D}"/>
              </a:ext>
            </a:extLst>
          </p:cNvPr>
          <p:cNvGrpSpPr/>
          <p:nvPr/>
        </p:nvGrpSpPr>
        <p:grpSpPr>
          <a:xfrm>
            <a:off x="3844295" y="4142751"/>
            <a:ext cx="1057721" cy="537565"/>
            <a:chOff x="5794985" y="1660849"/>
            <a:chExt cx="1057721" cy="53756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78B73B2-3837-D4D8-70C0-A1B4FE332AF1}"/>
                </a:ext>
              </a:extLst>
            </p:cNvPr>
            <p:cNvSpPr/>
            <p:nvPr/>
          </p:nvSpPr>
          <p:spPr bwMode="auto">
            <a:xfrm>
              <a:off x="5794985" y="1833284"/>
              <a:ext cx="87772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이등변</a:t>
              </a: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EE0E308C-8BC0-D602-52F5-6B9B4EB18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4942E3-8458-07CC-1C1F-225D70761809}"/>
              </a:ext>
            </a:extLst>
          </p:cNvPr>
          <p:cNvGrpSpPr/>
          <p:nvPr/>
        </p:nvGrpSpPr>
        <p:grpSpPr>
          <a:xfrm>
            <a:off x="3554079" y="4596456"/>
            <a:ext cx="1057721" cy="537565"/>
            <a:chOff x="5794985" y="1660849"/>
            <a:chExt cx="1057721" cy="53756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00DB3EF-99FD-1326-BC9C-915CF7EFB3A8}"/>
                </a:ext>
              </a:extLst>
            </p:cNvPr>
            <p:cNvSpPr/>
            <p:nvPr/>
          </p:nvSpPr>
          <p:spPr bwMode="auto">
            <a:xfrm>
              <a:off x="5794985" y="1833284"/>
              <a:ext cx="87772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둔각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514B30D7-A226-2190-941B-06A9AA656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9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1534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\lesson02\ops\2\images\2_5\2_5_2_02.svg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41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68572" y="1606106"/>
            <a:ext cx="6411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삼각형인지         에서 모두 골라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어떤 삼각형인지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5650954" y="1169802"/>
            <a:ext cx="1346154" cy="346249"/>
            <a:chOff x="5068335" y="3762000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045EFE4-85CA-F019-2274-8EE4842D2B96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A025AD-297C-8E8C-FB96-23B78FB3809C}"/>
              </a:ext>
            </a:extLst>
          </p:cNvPr>
          <p:cNvSpPr txBox="1"/>
          <p:nvPr/>
        </p:nvSpPr>
        <p:spPr>
          <a:xfrm>
            <a:off x="2267744" y="332656"/>
            <a:ext cx="1999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어떤 삼각형인지 알아볼까요</a:t>
            </a: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23C7DA83-E05F-D907-A6B4-FB55A8A0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314" y="1647652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id="{E7C34D72-5D10-C820-5AC6-A2766F18BE89}"/>
              </a:ext>
            </a:extLst>
          </p:cNvPr>
          <p:cNvSpPr/>
          <p:nvPr/>
        </p:nvSpPr>
        <p:spPr>
          <a:xfrm>
            <a:off x="4624849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3679BCA-C2E3-A1E7-0A95-5D67E313FD7C}"/>
              </a:ext>
            </a:extLst>
          </p:cNvPr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17029" y="2127723"/>
            <a:ext cx="6794597" cy="565827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예각삼각형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</a:t>
            </a:r>
            <a:endParaRPr lang="ko-KR" altLang="en-US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61" y="1957859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17" y="2940747"/>
            <a:ext cx="23812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모서리가 둥근 직사각형 76"/>
          <p:cNvSpPr/>
          <p:nvPr/>
        </p:nvSpPr>
        <p:spPr>
          <a:xfrm>
            <a:off x="3538529" y="3381391"/>
            <a:ext cx="2546340" cy="1235742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이등변삼각형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예각삼각형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2416380" y="5298029"/>
            <a:ext cx="2155620" cy="263186"/>
            <a:chOff x="319554" y="1245924"/>
            <a:chExt cx="3471649" cy="423864"/>
          </a:xfrm>
        </p:grpSpPr>
        <p:pic>
          <p:nvPicPr>
            <p:cNvPr id="82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103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9075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9" name="타원 88">
            <a:extLst>
              <a:ext uri="{FF2B5EF4-FFF2-40B4-BE49-F238E27FC236}">
                <a16:creationId xmlns:a16="http://schemas.microsoft.com/office/drawing/2014/main" id="{F3679BCA-C2E3-A1E7-0A95-5D67E313FD7C}"/>
              </a:ext>
            </a:extLst>
          </p:cNvPr>
          <p:cNvSpPr/>
          <p:nvPr/>
        </p:nvSpPr>
        <p:spPr>
          <a:xfrm>
            <a:off x="760848" y="29407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21131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\lesson02\ops\2\images\2_5\2_5_2_03.svg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9" name="그림 48">
            <a:extLst>
              <a:ext uri="{FF2B5EF4-FFF2-40B4-BE49-F238E27FC236}">
                <a16:creationId xmlns:a16="http://schemas.microsoft.com/office/drawing/2014/main" id="{EE0E308C-8BC0-D602-52F5-6B9B4EB183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93495" y="323989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68572" y="1606106"/>
            <a:ext cx="6411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삼각형인지         에서 모두 골라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어떤 삼각형인지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5650954" y="1169802"/>
            <a:ext cx="1346154" cy="346249"/>
            <a:chOff x="5068335" y="3762000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045EFE4-85CA-F019-2274-8EE4842D2B96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A025AD-297C-8E8C-FB96-23B78FB3809C}"/>
              </a:ext>
            </a:extLst>
          </p:cNvPr>
          <p:cNvSpPr txBox="1"/>
          <p:nvPr/>
        </p:nvSpPr>
        <p:spPr>
          <a:xfrm>
            <a:off x="2267744" y="332656"/>
            <a:ext cx="1999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어떤 삼각형인지 알아볼까요</a:t>
            </a: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23C7DA83-E05F-D907-A6B4-FB55A8A0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314" y="1647652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모서리가 둥근 직사각형 43"/>
          <p:cNvSpPr/>
          <p:nvPr/>
        </p:nvSpPr>
        <p:spPr>
          <a:xfrm>
            <a:off x="117029" y="2127723"/>
            <a:ext cx="6794597" cy="565827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예각삼각형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</a:t>
            </a:r>
            <a:endParaRPr lang="ko-KR" altLang="en-US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61" y="1957859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17" y="2940747"/>
            <a:ext cx="23812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모서리가 둥근 직사각형 76"/>
          <p:cNvSpPr/>
          <p:nvPr/>
        </p:nvSpPr>
        <p:spPr>
          <a:xfrm>
            <a:off x="3538529" y="3381391"/>
            <a:ext cx="2546340" cy="1235742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이등변삼각형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예각삼각형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2416380" y="5298029"/>
            <a:ext cx="2155620" cy="263186"/>
            <a:chOff x="319554" y="1245924"/>
            <a:chExt cx="3471649" cy="423864"/>
          </a:xfrm>
        </p:grpSpPr>
        <p:pic>
          <p:nvPicPr>
            <p:cNvPr id="82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103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9075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6D19AAC-E68C-46F5-B602-48252E7E3F1E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4D252CE-181F-1BC8-812D-516BFC51439F}"/>
              </a:ext>
            </a:extLst>
          </p:cNvPr>
          <p:cNvGrpSpPr/>
          <p:nvPr/>
        </p:nvGrpSpPr>
        <p:grpSpPr>
          <a:xfrm>
            <a:off x="198562" y="3860651"/>
            <a:ext cx="6667165" cy="1376714"/>
            <a:chOff x="192745" y="3896576"/>
            <a:chExt cx="6667165" cy="1376714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9342E75-B931-37F5-1AD1-DA40512F3B84}"/>
                </a:ext>
              </a:extLst>
            </p:cNvPr>
            <p:cNvSpPr/>
            <p:nvPr/>
          </p:nvSpPr>
          <p:spPr>
            <a:xfrm>
              <a:off x="192745" y="4076809"/>
              <a:ext cx="6667165" cy="10083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모서리가 둥근 직사각형 38">
              <a:extLst>
                <a:ext uri="{FF2B5EF4-FFF2-40B4-BE49-F238E27FC236}">
                  <a16:creationId xmlns:a16="http://schemas.microsoft.com/office/drawing/2014/main" id="{845103BC-4EFF-A92D-36BF-17990DB1DEB1}"/>
                </a:ext>
              </a:extLst>
            </p:cNvPr>
            <p:cNvSpPr/>
            <p:nvPr/>
          </p:nvSpPr>
          <p:spPr>
            <a:xfrm>
              <a:off x="338478" y="389657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B53F9154-8FE8-7A0E-200B-C085A743858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8B3882B-215F-DDE0-8177-2B4A176D531C}"/>
              </a:ext>
            </a:extLst>
          </p:cNvPr>
          <p:cNvSpPr txBox="1"/>
          <p:nvPr/>
        </p:nvSpPr>
        <p:spPr>
          <a:xfrm>
            <a:off x="428019" y="4324745"/>
            <a:ext cx="629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삼각형은 두 변의 길이가 같은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이등변삼각형이고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세 각이 모두 예각인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예각삼각형입니다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EE0E308C-8BC0-D602-52F5-6B9B4EB183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93495" y="323989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57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68572" y="1606106"/>
            <a:ext cx="6411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삼각형인지         에서 모두 골라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어떤 삼각형인지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5650954" y="1169802"/>
            <a:ext cx="1346154" cy="346249"/>
            <a:chOff x="5068335" y="3762000"/>
            <a:chExt cx="1346154" cy="346249"/>
          </a:xfrm>
        </p:grpSpPr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045EFE4-85CA-F019-2274-8EE4842D2B96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A025AD-297C-8E8C-FB96-23B78FB3809C}"/>
              </a:ext>
            </a:extLst>
          </p:cNvPr>
          <p:cNvSpPr txBox="1"/>
          <p:nvPr/>
        </p:nvSpPr>
        <p:spPr>
          <a:xfrm>
            <a:off x="2267744" y="332656"/>
            <a:ext cx="1999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어떤 삼각형인지 알아볼까요</a:t>
            </a: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23C7DA83-E05F-D907-A6B4-FB55A8A0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314" y="1647652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모서리가 둥근 직사각형 43"/>
          <p:cNvSpPr/>
          <p:nvPr/>
        </p:nvSpPr>
        <p:spPr>
          <a:xfrm>
            <a:off x="117029" y="2127723"/>
            <a:ext cx="6794597" cy="565827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예각삼각형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</a:t>
            </a:r>
            <a:endParaRPr lang="ko-KR" altLang="en-US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61" y="1957859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모서리가 둥근 직사각형 76"/>
          <p:cNvSpPr/>
          <p:nvPr/>
        </p:nvSpPr>
        <p:spPr>
          <a:xfrm>
            <a:off x="3538529" y="3381391"/>
            <a:ext cx="2546340" cy="1235742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예각삼각형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32657" y="5306900"/>
            <a:ext cx="2139343" cy="254315"/>
            <a:chOff x="2432657" y="5306900"/>
            <a:chExt cx="2139343" cy="254315"/>
          </a:xfrm>
        </p:grpSpPr>
        <p:grpSp>
          <p:nvGrpSpPr>
            <p:cNvPr id="81" name="그룹 80"/>
            <p:cNvGrpSpPr/>
            <p:nvPr/>
          </p:nvGrpSpPr>
          <p:grpSpPr>
            <a:xfrm>
              <a:off x="2742002" y="5306900"/>
              <a:ext cx="1829998" cy="254314"/>
              <a:chOff x="843972" y="1260212"/>
              <a:chExt cx="2947231" cy="409576"/>
            </a:xfrm>
          </p:grpSpPr>
          <p:pic>
            <p:nvPicPr>
              <p:cNvPr id="83" name="Picture 1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8080" y="1317363"/>
                <a:ext cx="781049" cy="295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6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3972" y="1312600"/>
                <a:ext cx="800100" cy="3047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7" name="Picture 1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103" y="1260212"/>
                <a:ext cx="419100" cy="409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8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9075" y="1312601"/>
                <a:ext cx="800100" cy="3048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9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432657" y="5306901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E7C34D72-5D10-C820-5AC6-A2766F18BE89}"/>
              </a:ext>
            </a:extLst>
          </p:cNvPr>
          <p:cNvSpPr/>
          <p:nvPr/>
        </p:nvSpPr>
        <p:spPr>
          <a:xfrm>
            <a:off x="4624849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3679BCA-C2E3-A1E7-0A95-5D67E313FD7C}"/>
              </a:ext>
            </a:extLst>
          </p:cNvPr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48" y="2954390"/>
            <a:ext cx="24003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21955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\lesson02\ops\2\images\2_5\2_5_2_03.svg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id="{EE0E308C-8BC0-D602-52F5-6B9B4EB183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3495" y="323989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1023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44180</TotalTime>
  <Words>1247</Words>
  <Application>Microsoft Office PowerPoint</Application>
  <PresentationFormat>화면 슬라이드 쇼(4:3)</PresentationFormat>
  <Paragraphs>417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HY궁서B</vt:lpstr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7578</cp:revision>
  <dcterms:created xsi:type="dcterms:W3CDTF">2008-07-15T12:19:11Z</dcterms:created>
  <dcterms:modified xsi:type="dcterms:W3CDTF">2022-06-27T08:15:04Z</dcterms:modified>
</cp:coreProperties>
</file>