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91" r:id="rId10"/>
    <p:sldId id="1377" r:id="rId11"/>
    <p:sldId id="1360" r:id="rId12"/>
    <p:sldId id="1388" r:id="rId13"/>
    <p:sldId id="1392" r:id="rId14"/>
    <p:sldId id="1390" r:id="rId15"/>
    <p:sldId id="1382" r:id="rId16"/>
    <p:sldId id="1313" r:id="rId17"/>
    <p:sldId id="1363" r:id="rId18"/>
    <p:sldId id="1374" r:id="rId19"/>
    <p:sldId id="1315" r:id="rId20"/>
    <p:sldId id="1316" r:id="rId21"/>
    <p:sldId id="1322" r:id="rId22"/>
    <p:sldId id="1375" r:id="rId23"/>
    <p:sldId id="1323" r:id="rId24"/>
    <p:sldId id="1324" r:id="rId25"/>
    <p:sldId id="1393" r:id="rId26"/>
    <p:sldId id="1317" r:id="rId27"/>
    <p:sldId id="1394" r:id="rId28"/>
    <p:sldId id="1319" r:id="rId29"/>
    <p:sldId id="1318" r:id="rId30"/>
    <p:sldId id="1395" r:id="rId31"/>
    <p:sldId id="1348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FB7"/>
    <a:srgbClr val="AE7C65"/>
    <a:srgbClr val="FEF2D9"/>
    <a:srgbClr val="C1E8EC"/>
    <a:srgbClr val="BADECA"/>
    <a:srgbClr val="92C531"/>
    <a:srgbClr val="E2F3F2"/>
    <a:srgbClr val="D0ECD8"/>
    <a:srgbClr val="FDA671"/>
    <a:srgbClr val="BB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5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88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201_2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6-03-0-0-0-0&amp;classno=MM_31_04/suh_0301_05_0003/suh_0301_05_0003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oublue86&amp;classa=A8-C1-31-MM-MM-04-06-03-0-0-0-0&amp;classno=MM_31_04/suh_0301_05_0003/suh_0301_05_0003_301_1.html" TargetMode="External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oublue86&amp;classa=A8-C1-31-MM-MM-04-06-03-0-0-0-0&amp;classno=MM_31_04/suh_0301_05_0003/suh_0301_05_0003_301_1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0.png"/><Relationship Id="rId4" Type="http://schemas.openxmlformats.org/officeDocument/2006/relationships/hyperlink" Target="https://cdata2.tsherpa.co.kr/tsherpa/MultiMedia/Flash/2020/curri/index.html?flashxmlnum=youblue86&amp;classa=A8-C1-31-MM-MM-04-06-03-0-0-0-0&amp;classno=MM_31_04/suh_0301_05_0003/suh_0301_05_0003_3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hyperlink" Target="https://cdata2.tsherpa.co.kr/tsherpa/MultiMedia/Flash/2020/curri/index.html?flashxmlnum=youblue86&amp;classa=A8-C1-31-MM-MM-04-06-03-0-0-0-0&amp;classno=MM_31_04/suh_0301_05_0003/suh_0301_05_0003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hyperlink" Target="https://cdata2.tsherpa.co.kr/tsherpa/MultiMedia/Flash/2020/curri/index.html?flashxmlnum=youblue86&amp;classa=A8-C1-31-MM-MM-04-06-03-0-0-0-0&amp;classno=MM_31_04/suh_0301_05_0003/suh_0301_05_0003_3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699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313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44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1 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86421" y="1937711"/>
            <a:ext cx="657865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             라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                     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기존 개발물의 단위 쓰기 모션 넣기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cdata2.tsherpa.co.kr/tsherpa/MultiMedia/Flash/2020/curri/index.html?flashxmlnum=tb&amp;classa=A8-C1-31-MM-MM-04-06-03-0-0-0-0&amp;classno=MM_31_04/suh_0301_05_0003/suh_0301_05_0003_201_2.html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지시문은 넣지 않고 연필이 깜박거리는 이벤트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28" y="256862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" y="21537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1475738" y="2020643"/>
            <a:ext cx="86393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 km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보다 큰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8566" y="1823403"/>
            <a:ext cx="342472" cy="277521"/>
          </a:xfrm>
          <a:prstGeom prst="rect">
            <a:avLst/>
          </a:prstGeom>
        </p:spPr>
      </p:pic>
      <p:pic>
        <p:nvPicPr>
          <p:cNvPr id="37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31" y="1016290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557488" y="1052748"/>
            <a:ext cx="83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109164" y="2020643"/>
            <a:ext cx="14012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킬로미터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30708" y="1838376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1391102" y="1808820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#3~5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14074" y="896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90796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33481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604543" y="4545124"/>
            <a:ext cx="1797401" cy="40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9" y="2887026"/>
            <a:ext cx="5715341" cy="133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04016" y="274097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96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다리의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광안대교의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긴가요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806337" y="1322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1973" y="4006805"/>
            <a:ext cx="33256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420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깁니다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46" y="40197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7" y="2093535"/>
            <a:ext cx="6479803" cy="1675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447" y="3517171"/>
            <a:ext cx="2541378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광안대교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7 km 420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5070" y="3527430"/>
            <a:ext cx="2285654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올림픽대교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1470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87857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33481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다리의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광안대교의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785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396" y="3933056"/>
            <a:ext cx="61802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7000 m, 7 km 420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25" y="42714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93" y="4581622"/>
            <a:ext cx="968168" cy="9681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21" y="460335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2928061" y="4653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35" name="그룹 34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57" y="2093535"/>
            <a:ext cx="6479803" cy="167501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51447" y="3517171"/>
            <a:ext cx="2541378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광안대교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7 km 420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5070" y="3527430"/>
            <a:ext cx="2285654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올림픽대교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1470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다리의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광안대교의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785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440396" y="3970801"/>
            <a:ext cx="61802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7000 m, 7 km 420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7420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25" y="4235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35" name="그룹 34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7" y="2093535"/>
            <a:ext cx="6479803" cy="1675011"/>
          </a:xfrm>
          <a:prstGeom prst="rect">
            <a:avLst/>
          </a:prstGeom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622"/>
            <a:ext cx="968168" cy="9681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607307" y="4581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03890" y="4581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066320" y="4653136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광안대교의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길이를 다른 방법으로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나타낼 수는 없을까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광안대교의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길이를 다른 방법으로 나타낼 수는 없을까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 flipV="1">
            <a:off x="1822219" y="5116810"/>
            <a:ext cx="195359" cy="312420"/>
          </a:xfrm>
          <a:prstGeom prst="rtTriangle">
            <a:avLst/>
          </a:prstGeom>
          <a:solidFill>
            <a:srgbClr val="4AB9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51447" y="3517171"/>
            <a:ext cx="2541378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광안대교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7 km 420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05070" y="3527430"/>
            <a:ext cx="2285654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올림픽대교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1470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9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다리의 길이를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올림픽대교의 길이를 다른 방법으로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952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9008" y="4006805"/>
            <a:ext cx="58915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1470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 470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72" y="40526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30" name="그룹 29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305294" y="13871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7" y="2093535"/>
            <a:ext cx="6479803" cy="167501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163618" y="3517171"/>
            <a:ext cx="25170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광안대교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7 km 420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16016" y="3527430"/>
            <a:ext cx="22637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올림픽대교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1470 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1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470 m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더 긴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것을                         라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km 470 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1470 m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175710" y="2202501"/>
            <a:ext cx="15763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 470 </a:t>
            </a:r>
            <a:r>
              <a:rPr lang="en-US" altLang="ko-KR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다리의 길이를 나타내는 방법을 알아봅시다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0410" y="1992052"/>
            <a:ext cx="342472" cy="2775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40395" y="2592879"/>
            <a:ext cx="268174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킬로미터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470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미터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119310" y="3897052"/>
            <a:ext cx="3024336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00683" y="4036422"/>
            <a:ext cx="22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km 470 m=1470 m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852374" y="1993975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532825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806" y="2759181"/>
            <a:ext cx="342472" cy="277521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42142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33481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\app\resource\contents\lesson05\ops\lesson05\images\mm_31_5_02_04_02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98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생활에서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사용하는 경우를 찾아봅시다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911" y="3353477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51698" y="2875679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950906" y="3366006"/>
            <a:ext cx="190821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13" y="2212404"/>
            <a:ext cx="6171180" cy="260618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950907" y="2356769"/>
            <a:ext cx="1349286" cy="1072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66616" y="3031171"/>
            <a:ext cx="1349286" cy="968646"/>
          </a:xfrm>
          <a:prstGeom prst="ellipse">
            <a:avLst/>
          </a:prstGeom>
          <a:solidFill>
            <a:srgbClr val="92C5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88137" y="3281468"/>
            <a:ext cx="804028" cy="468052"/>
          </a:xfrm>
          <a:prstGeom prst="ellipse">
            <a:avLst/>
          </a:prstGeom>
          <a:solidFill>
            <a:srgbClr val="136FB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98" y="2581361"/>
            <a:ext cx="272334" cy="21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5176790" y="2548734"/>
            <a:ext cx="984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등산로 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km</a:t>
            </a:r>
          </a:p>
        </p:txBody>
      </p:sp>
      <p:sp>
        <p:nvSpPr>
          <p:cNvPr id="58" name="타원 57"/>
          <p:cNvSpPr/>
          <p:nvPr/>
        </p:nvSpPr>
        <p:spPr>
          <a:xfrm>
            <a:off x="4727711" y="2393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727060" y="3215123"/>
            <a:ext cx="15446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도로 표지판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1048959" y="3503745"/>
            <a:ext cx="7846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 km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043916" y="3322931"/>
            <a:ext cx="7846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63279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33481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68" y="2752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92" y="3857671"/>
            <a:ext cx="272334" cy="21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5047884" y="3825044"/>
            <a:ext cx="14323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호수의 둘레 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06" y="43732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71900" y="2384884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3725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5716" y="2384884"/>
            <a:ext cx="203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 725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8633" y="238488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3589337"/>
            <a:ext cx="5751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5716" y="358933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6020 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70541" y="3589337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5956" y="3589337"/>
            <a:ext cx="5751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5835" y="3589337"/>
            <a:ext cx="7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6" y="26525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85" y="38298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16" y="38298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               라 쓰고                      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2103830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9" y="3884711"/>
            <a:ext cx="43564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km 8000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          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cdata2.tsherpa.co.kr/tsherpa/MultiMedia/Flash/2020/curri/index.html?flashxmlnum=youblue86&amp;classa=A8-C1-31-MM-MM-04-06-03-0-0-0-0&amp;classno=MM_31_04/suh_0301_05_0003/suh_0301_05_0003_301_1.html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657717" y="3895502"/>
            <a:ext cx="9328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21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375473" y="2104546"/>
            <a:ext cx="133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49" y="1952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785449"/>
            <a:ext cx="5025147" cy="7034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36293" y="2996952"/>
            <a:ext cx="176379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87327" y="2972271"/>
            <a:ext cx="18617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1000 m = 1 km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8" y="3933056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43609" y="4349675"/>
            <a:ext cx="45005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5400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            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59732" y="4365064"/>
            <a:ext cx="4664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5836" y="4357369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18" y="37558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99" y="4605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79" y="46334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마을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그림지도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96~97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5455"/>
              </p:ext>
            </p:extLst>
          </p:nvPr>
        </p:nvGraphicFramePr>
        <p:xfrm>
          <a:off x="179388" y="149396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동네 지도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 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단위를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m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단위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다리의 길이를 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다리의 길이를 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생활에서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사용하는 경우를 찾아 이야기하며 양감 형성하기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9708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긴 것을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521149" y="2122047"/>
            <a:ext cx="4126207" cy="21343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/>
          <p:cNvSpPr txBox="1"/>
          <p:nvPr/>
        </p:nvSpPr>
        <p:spPr>
          <a:xfrm>
            <a:off x="1959440" y="2290754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교실 바닥에서 천장까지의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92" y="3733515"/>
            <a:ext cx="273065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270718"/>
            <a:ext cx="283179" cy="2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807921"/>
            <a:ext cx="273065" cy="2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03" y="2350181"/>
            <a:ext cx="278122" cy="27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1985425" y="2764844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태백산의 높이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1985425" y="3224307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부산에서 서울까지의 거리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1985425" y="3682277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수학책의 짧은 쪽의 길이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41194" y="4529893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48" y="47703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76" y="4581128"/>
            <a:ext cx="273065" cy="2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49" y="4581538"/>
            <a:ext cx="283179" cy="28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/>
          <p:cNvSpPr txBox="1"/>
          <p:nvPr/>
        </p:nvSpPr>
        <p:spPr>
          <a:xfrm>
            <a:off x="805391" y="25082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300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먼 거리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96694" y="2523608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7704" y="2511198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81862" y="2523608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22796" y="2511198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 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9" y="165764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7" y="2670765"/>
            <a:ext cx="60445" cy="6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16" y="251481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805391" y="354833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207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먼 거리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96694" y="3563724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77704" y="355131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1862" y="3563724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22796" y="355131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7" y="3710881"/>
            <a:ext cx="60445" cy="6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16" y="35549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32" y="2764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19" y="2838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334" y="38816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16" y="38816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같은 것끼리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빨간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빨간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59" y="19945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71831" y="176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rgbClr val="BADE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km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rgbClr val="BADE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 20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2" name="타원 51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rgbClr val="BADE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8000 m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rgbClr val="BADE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8200 m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>
            <a:stCxn id="51" idx="6"/>
            <a:endCxn id="58" idx="2"/>
          </p:cNvCxnSpPr>
          <p:nvPr/>
        </p:nvCxnSpPr>
        <p:spPr bwMode="auto">
          <a:xfrm>
            <a:off x="2868944" y="2834934"/>
            <a:ext cx="1448422" cy="0"/>
          </a:xfrm>
          <a:prstGeom prst="line">
            <a:avLst/>
          </a:prstGeom>
          <a:noFill/>
          <a:ln w="28575" cap="flat" cmpd="sng" algn="ctr">
            <a:solidFill>
              <a:srgbClr val="136F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9" name="타원 58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857250" y="4185169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rgbClr val="BADE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rgbClr val="BADE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8020 m 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65" name="직선 연결선 64"/>
          <p:cNvCxnSpPr>
            <a:stCxn id="52" idx="5"/>
            <a:endCxn id="64" idx="2"/>
          </p:cNvCxnSpPr>
          <p:nvPr/>
        </p:nvCxnSpPr>
        <p:spPr bwMode="auto">
          <a:xfrm>
            <a:off x="2852744" y="3702135"/>
            <a:ext cx="1464622" cy="789068"/>
          </a:xfrm>
          <a:prstGeom prst="line">
            <a:avLst/>
          </a:prstGeom>
          <a:noFill/>
          <a:ln w="28575" cap="flat" cmpd="sng" algn="ctr">
            <a:solidFill>
              <a:srgbClr val="136F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stCxn id="62" idx="7"/>
            <a:endCxn id="59" idx="3"/>
          </p:cNvCxnSpPr>
          <p:nvPr/>
        </p:nvCxnSpPr>
        <p:spPr bwMode="auto">
          <a:xfrm flipV="1">
            <a:off x="2852744" y="3702135"/>
            <a:ext cx="1480822" cy="749959"/>
          </a:xfrm>
          <a:prstGeom prst="line">
            <a:avLst/>
          </a:prstGeom>
          <a:noFill/>
          <a:ln w="28575" cap="flat" cmpd="sng" algn="ctr">
            <a:solidFill>
              <a:srgbClr val="136F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타원 67"/>
          <p:cNvSpPr/>
          <p:nvPr/>
        </p:nvSpPr>
        <p:spPr>
          <a:xfrm>
            <a:off x="2610057" y="2478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cdata2.tsherpa.co.kr/tsherpa/MultiMedia/Flash/2020/curri/index.html?flashxmlnum=youblue86&amp;classa=A8-C1-31-MM-MM-04-06-03-0-0-0-0&amp;classno=MM_31_04/suh_0301_05_0003/suh_0301_05_0003_301_1.html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676335" y="3858470"/>
            <a:ext cx="7879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15041" y="3858470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66" y="2404399"/>
            <a:ext cx="6286710" cy="145341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763336" y="2406853"/>
            <a:ext cx="16465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 300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4238" y="27725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98874" y="34852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4156" y="3454075"/>
            <a:ext cx="787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03363" y="3454075"/>
            <a:ext cx="787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21" y="40989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676335" y="3858470"/>
            <a:ext cx="7879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15041" y="3858470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66" y="2404399"/>
            <a:ext cx="6286710" cy="145341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763336" y="2406853"/>
            <a:ext cx="16465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 300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4238" y="27725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98874" y="34852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04156" y="3454075"/>
            <a:ext cx="787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03363" y="3454075"/>
            <a:ext cx="7875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21" y="40989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B63A4EA5-6C99-4FDF-9A02-EB17925D812D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6B413A07-3501-4D21-9184-417272908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E4909B48-1499-48E9-98A8-ACFB6B9C8E39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1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똑같이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나눈 것 중 하나는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같습니다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화살표는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CB18DBBB-B321-4D7F-BBA8-725A09978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29C5D7B-40F3-4A06-875D-335F1D69741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194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cdata2.tsherpa.co.kr/tsherpa/MultiMedia/Flash/2020/curri/index.html?flashxmlnum=youblue86&amp;classa=A8-C1-31-MM-MM-04-06-03-0-0-0-0&amp;classno=MM_31_04/suh_0301_05_0003/suh_0301_05_0003_301_1.html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367" y="2769592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km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4565" y="2769592"/>
            <a:ext cx="7361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9772" y="2766427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40005" y="2770196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km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8203" y="2770196"/>
            <a:ext cx="7443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3078" y="276703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2940" y="3798759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9000 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6202" y="3807843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58721" y="3807843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40005" y="3795367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7000 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83267" y="3804451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55786" y="380445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2657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8" y="3665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59" y="2635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4" y="3665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28978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29066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393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39227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28978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29066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393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6" y="39227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367" y="2769592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km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4565" y="2769592"/>
            <a:ext cx="7361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9772" y="2766427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40005" y="2770196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km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8203" y="2770196"/>
            <a:ext cx="7443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3078" y="276703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2940" y="3798759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9000 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6202" y="3807843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58721" y="3807843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40005" y="3795367"/>
            <a:ext cx="136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7000 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83267" y="3804451"/>
            <a:ext cx="5279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55786" y="3804451"/>
            <a:ext cx="1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49" y="2657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8" y="3665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59" y="2635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4" y="3665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E6482A9-CA2E-455D-8B13-D4660AF1151F}"/>
              </a:ext>
            </a:extLst>
          </p:cNvPr>
          <p:cNvGrpSpPr/>
          <p:nvPr/>
        </p:nvGrpSpPr>
        <p:grpSpPr>
          <a:xfrm>
            <a:off x="179512" y="3931146"/>
            <a:ext cx="6667165" cy="1342144"/>
            <a:chOff x="179512" y="3931146"/>
            <a:chExt cx="6667165" cy="1342144"/>
          </a:xfrm>
        </p:grpSpPr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9C389DE5-8864-4F1E-B133-47986196803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285145F0-C02C-410F-ADFC-7A9545334336}"/>
                </a:ext>
              </a:extLst>
            </p:cNvPr>
            <p:cNvSpPr/>
            <p:nvPr/>
          </p:nvSpPr>
          <p:spPr>
            <a:xfrm>
              <a:off x="179512" y="4293095"/>
              <a:ext cx="6667165" cy="792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km=1000 m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2">
              <a:extLst>
                <a:ext uri="{FF2B5EF4-FFF2-40B4-BE49-F238E27FC236}">
                  <a16:creationId xmlns="" xmlns:a16="http://schemas.microsoft.com/office/drawing/2014/main" id="{93B262E6-05CD-40A0-97FB-A9E2963E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311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BC8CFE1-CE15-4AA6-A930-057180F7D71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996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cdata2.tsherpa.co.kr/tsherpa/MultiMedia/Flash/2020/curri/index.html?flashxmlnum=youblue86&amp;classa=A8-C1-31-MM-MM-04-06-03-0-0-0-0&amp;classno=MM_31_04/suh_0301_05_0003/suh_0301_05_0003_301_1.html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길이를 읽으시오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572" y="2331430"/>
            <a:ext cx="1075126" cy="40862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 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99" y="2851501"/>
            <a:ext cx="564801" cy="414956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524981" y="2766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1640" y="2874313"/>
            <a:ext cx="17984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6199" y="3483558"/>
            <a:ext cx="1605131" cy="40862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km 400 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99" y="4003629"/>
            <a:ext cx="564801" cy="41495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331640" y="4026441"/>
            <a:ext cx="31323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킬로미터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91" y="2912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40412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중 단위를 잘못 쓴 문장을 찾아 옳게 고치시오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cdata2.tsherpa.co.kr/tsherpa/MultiMedia/Flash/2020/curri/index.html?flashxmlnum=youblue86&amp;classa=A8-C1-31-MM-MM-04-06-03-0-0-0-0&amp;classno=MM_31_04/suh_0301_05_0003/suh_0301_05_0003_301_1.html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옳게 고친 문장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212779" y="2108542"/>
            <a:ext cx="4659066" cy="1230395"/>
          </a:xfrm>
          <a:prstGeom prst="roundRect">
            <a:avLst/>
          </a:prstGeom>
          <a:noFill/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집 창문의 높이는 약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 km 30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2030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7850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km 850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75" y="2406274"/>
            <a:ext cx="96449" cy="1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74" y="2684866"/>
            <a:ext cx="96449" cy="1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73" y="2957648"/>
            <a:ext cx="96449" cy="1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88" y="4101978"/>
            <a:ext cx="1116112" cy="390639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575556" y="3885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2859" y="4112572"/>
            <a:ext cx="39978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집 창문의 높이는 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3" y="39143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1A471C2B-22EA-41A8-A716-41EEEDCBB00E}"/>
              </a:ext>
            </a:extLst>
          </p:cNvPr>
          <p:cNvSpPr/>
          <p:nvPr/>
        </p:nvSpPr>
        <p:spPr>
          <a:xfrm>
            <a:off x="4999924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" y="901630"/>
            <a:ext cx="6929808" cy="472361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3435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동네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21199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중 단위를 잘못 쓴 문장을 찾아 옳게 고치시오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212779" y="2108542"/>
            <a:ext cx="4659066" cy="1230395"/>
          </a:xfrm>
          <a:prstGeom prst="roundRect">
            <a:avLst/>
          </a:prstGeom>
          <a:noFill/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집 창문의 높이는 약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 km 30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2030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7850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km 850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75" y="2406274"/>
            <a:ext cx="96449" cy="1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74" y="2684866"/>
            <a:ext cx="96449" cy="1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73" y="2957648"/>
            <a:ext cx="96449" cy="10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88" y="4101978"/>
            <a:ext cx="1116112" cy="39063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922859" y="4112572"/>
            <a:ext cx="39978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집 창문의 높이는 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3" y="39143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2875CF20-1C95-4A23-934C-6BCFC0F9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76F2573-9714-4095-A30D-9696FD65AF2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DA179A5-8BCC-4BA9-A627-87A9CF5E1301}"/>
              </a:ext>
            </a:extLst>
          </p:cNvPr>
          <p:cNvGrpSpPr/>
          <p:nvPr/>
        </p:nvGrpSpPr>
        <p:grpSpPr>
          <a:xfrm>
            <a:off x="192804" y="3298610"/>
            <a:ext cx="6825567" cy="1974680"/>
            <a:chOff x="179512" y="3298610"/>
            <a:chExt cx="6825567" cy="1974680"/>
          </a:xfrm>
        </p:grpSpPr>
        <p:sp>
          <p:nvSpPr>
            <p:cNvPr id="37" name="직각 삼각형 36">
              <a:extLst>
                <a:ext uri="{FF2B5EF4-FFF2-40B4-BE49-F238E27FC236}">
                  <a16:creationId xmlns="" xmlns:a16="http://schemas.microsoft.com/office/drawing/2014/main" id="{13058BC8-B7B1-440B-A053-1D7C734896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77EDBD8F-813C-4A71-BDE8-937019F0C28E}"/>
                </a:ext>
              </a:extLst>
            </p:cNvPr>
            <p:cNvSpPr/>
            <p:nvPr/>
          </p:nvSpPr>
          <p:spPr>
            <a:xfrm>
              <a:off x="179512" y="3676179"/>
              <a:ext cx="6825567" cy="14090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 km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m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창문의 높이는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1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나타내야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 km 30 m = 2030 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7850 m = 7 km 850 m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="" xmlns:a16="http://schemas.microsoft.com/office/drawing/2014/main" id="{518B4478-72F9-4D27-BA3D-DBE3DF673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986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AD36A24E-532F-412E-B156-18C8041B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4" y="393305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0189B397-3F3A-40A9-84C0-62DB3821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4" y="43291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1F52EBB3-E0EE-436C-8A9C-8D4E1C67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4" y="474867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51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cdata2.tsherpa.co.kr/tsherpa/MultiMedia/Flash/2020/curri/index.html?flashxmlnum=youblue86&amp;classa=A8-C1-31-MM-MM-04-06-03-0-0-0-0&amp;classno=MM_31_04/suh_0301_05_0003/suh_0301_05_0003_301_1.html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5517" y="19945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solidFill>
            <a:srgbClr val="C1E8EC"/>
          </a:solidFill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 km 900 m</a:t>
            </a:r>
            <a:endParaRPr lang="ko-KR" altLang="en-US" sz="1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solidFill>
            <a:srgbClr val="C1E8EC"/>
          </a:solidFill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km 900 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9" name="타원 68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solidFill>
            <a:srgbClr val="FEF2D9"/>
          </a:solidFill>
          <a:ln w="28575" cap="flat" cmpd="sng" algn="ctr">
            <a:solidFill>
              <a:srgbClr val="FEF2D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8090 m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solidFill>
            <a:srgbClr val="FEF2D9"/>
          </a:solidFill>
          <a:ln w="28575" cap="flat" cmpd="sng" algn="ctr">
            <a:solidFill>
              <a:srgbClr val="FEF2D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80900 m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/>
          <p:cNvCxnSpPr>
            <a:stCxn id="68" idx="6"/>
            <a:endCxn id="75" idx="1"/>
          </p:cNvCxnSpPr>
          <p:nvPr/>
        </p:nvCxnSpPr>
        <p:spPr bwMode="auto">
          <a:xfrm>
            <a:off x="2868944" y="2834934"/>
            <a:ext cx="1464622" cy="78898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타원 72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타원 74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857250" y="4185169"/>
            <a:ext cx="1770534" cy="612068"/>
          </a:xfrm>
          <a:prstGeom prst="roundRect">
            <a:avLst/>
          </a:prstGeom>
          <a:solidFill>
            <a:srgbClr val="C1E8EC"/>
          </a:solidFill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km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275832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567004" y="4184425"/>
            <a:ext cx="1770534" cy="612068"/>
          </a:xfrm>
          <a:prstGeom prst="roundRect">
            <a:avLst/>
          </a:prstGeom>
          <a:solidFill>
            <a:srgbClr val="FEF2D9"/>
          </a:solidFill>
          <a:ln w="28575" cap="flat" cmpd="sng" algn="ctr">
            <a:solidFill>
              <a:srgbClr val="FEF2D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8900 m 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4317366" y="443589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80" name="직선 연결선 79"/>
          <p:cNvCxnSpPr>
            <a:stCxn id="69" idx="5"/>
            <a:endCxn id="79" idx="2"/>
          </p:cNvCxnSpPr>
          <p:nvPr/>
        </p:nvCxnSpPr>
        <p:spPr bwMode="auto">
          <a:xfrm>
            <a:off x="2852744" y="3702135"/>
            <a:ext cx="1464622" cy="7890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77" idx="7"/>
            <a:endCxn id="73" idx="3"/>
          </p:cNvCxnSpPr>
          <p:nvPr/>
        </p:nvCxnSpPr>
        <p:spPr bwMode="auto">
          <a:xfrm flipV="1">
            <a:off x="2852744" y="2874043"/>
            <a:ext cx="1480822" cy="157805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타원 81"/>
          <p:cNvSpPr/>
          <p:nvPr/>
        </p:nvSpPr>
        <p:spPr>
          <a:xfrm>
            <a:off x="2610057" y="2478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469934" y="1740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1" r="7538" b="12245"/>
          <a:stretch/>
        </p:blipFill>
        <p:spPr bwMode="auto">
          <a:xfrm>
            <a:off x="124623" y="1765677"/>
            <a:ext cx="3583281" cy="375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그림지도에서 우리 집에서 병원까지의 거리는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3000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 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먼 거리를 나타낸다고 생각해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점이 불편할까요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31843" y="116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318974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 더 큰 수가 붙게 되어 불편합니다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629" y="3492495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큰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9654" y="396465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너무 큰 수라 알기 어려울 것입니다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079" y="4255990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8818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124623" y="1780589"/>
            <a:ext cx="1791639" cy="919401"/>
          </a:xfrm>
          <a:prstGeom prst="wedgeRoundRectCallout">
            <a:avLst>
              <a:gd name="adj1" fmla="val 59625"/>
              <a:gd name="adj2" fmla="val -119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3000 m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를 더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간단하게 나타내고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싶은데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· · · · · ·.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268760"/>
            <a:ext cx="692367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60382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43"/>
          <p:cNvSpPr txBox="1"/>
          <p:nvPr/>
        </p:nvSpPr>
        <p:spPr>
          <a:xfrm>
            <a:off x="2271682" y="1268760"/>
            <a:ext cx="1895646" cy="919401"/>
          </a:xfrm>
          <a:prstGeom prst="wedgeRoundRectCallout">
            <a:avLst>
              <a:gd name="adj1" fmla="val 72459"/>
              <a:gd name="adj2" fmla="val 1449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3000 m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를 더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간단하게 나타내고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싶은데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· · · · · ·.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1" r="7538" b="12245"/>
          <a:stretch/>
        </p:blipFill>
        <p:spPr bwMode="auto">
          <a:xfrm>
            <a:off x="124623" y="1765677"/>
            <a:ext cx="3583281" cy="375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124623" y="1780589"/>
            <a:ext cx="1791639" cy="919401"/>
          </a:xfrm>
          <a:prstGeom prst="wedgeRoundRectCallout">
            <a:avLst>
              <a:gd name="adj1" fmla="val 59625"/>
              <a:gd name="adj2" fmla="val -119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3000 m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를 더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간단하게 나타내고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싶은데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· · · · · ·.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 거리를 나타낼 때 큰 수를 사용해야 하는 불편함을 없애려면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60264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길이의 단위가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98" y="2923785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4482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단위를 알고 이를 쓰고 읽을 수 있습니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6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34888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km=1000 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관계를 알고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601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1"/>
          <a:stretch/>
        </p:blipFill>
        <p:spPr bwMode="auto">
          <a:xfrm>
            <a:off x="658955" y="2227700"/>
            <a:ext cx="5537419" cy="206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보다 큰 단위를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번을 잰 길이는 얼마쯤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952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42582" y="5202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6116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95839" y="1293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81820"/>
              </p:ext>
            </p:extLst>
          </p:nvPr>
        </p:nvGraphicFramePr>
        <p:xfrm>
          <a:off x="115384" y="6129300"/>
          <a:ext cx="6760872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90276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SA31515.psd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781833" y="4329100"/>
            <a:ext cx="53559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지하철로 한 역만큼 가는 동안 이동한 거리입니다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745" y="2473595"/>
            <a:ext cx="1574247" cy="919401"/>
          </a:xfrm>
          <a:prstGeom prst="wedgeRoundRectCallout">
            <a:avLst>
              <a:gd name="adj1" fmla="val 65496"/>
              <a:gd name="adj2" fmla="val -1049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지하철역까지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걸어가 볼까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6231" y="2049525"/>
            <a:ext cx="2410491" cy="646986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1000 m</a:t>
            </a:r>
            <a:r>
              <a:rPr lang="ko-KR" altLang="en-US" dirty="0"/>
              <a:t>는 </a:t>
            </a:r>
            <a:r>
              <a:rPr lang="en-US" altLang="ko-KR" dirty="0"/>
              <a:t>1 m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번쯤 있는 길이래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5771" y="2882219"/>
            <a:ext cx="2166139" cy="646986"/>
          </a:xfrm>
          <a:prstGeom prst="wedgeRoundRectCallout">
            <a:avLst>
              <a:gd name="adj1" fmla="val -58786"/>
              <a:gd name="adj2" fmla="val 674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100 m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배만큼을</a:t>
            </a:r>
            <a:endParaRPr lang="en-US" altLang="ko-KR" dirty="0"/>
          </a:p>
          <a:p>
            <a:r>
              <a:rPr lang="ko-KR" altLang="en-US" dirty="0"/>
              <a:t>걸어가야 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81833" y="4799119"/>
            <a:ext cx="53559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학교에서 집까지의 거리 정도입니다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38" y="42933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4808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1"/>
          <a:stretch/>
        </p:blipFill>
        <p:spPr bwMode="auto">
          <a:xfrm>
            <a:off x="658955" y="2227700"/>
            <a:ext cx="5537419" cy="206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보다 큰 단위를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 m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자로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번을 잰 길이를 더 간단하게 나타낼 수 있을까요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952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42582" y="5202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745" y="2473595"/>
            <a:ext cx="1574247" cy="919401"/>
          </a:xfrm>
          <a:prstGeom prst="wedgeRoundRectCallout">
            <a:avLst>
              <a:gd name="adj1" fmla="val 65496"/>
              <a:gd name="adj2" fmla="val -1049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지하철역까지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걸어가 볼까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6231" y="2049525"/>
            <a:ext cx="2410491" cy="646986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1000 m</a:t>
            </a:r>
            <a:r>
              <a:rPr lang="ko-KR" altLang="en-US" dirty="0"/>
              <a:t>는 </a:t>
            </a:r>
            <a:r>
              <a:rPr lang="en-US" altLang="ko-KR" dirty="0"/>
              <a:t>1 m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번쯤 있는 길이래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5771" y="2882219"/>
            <a:ext cx="2166139" cy="646986"/>
          </a:xfrm>
          <a:prstGeom prst="wedgeRoundRectCallout">
            <a:avLst>
              <a:gd name="adj1" fmla="val -58786"/>
              <a:gd name="adj2" fmla="val 674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100 m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배만큼을</a:t>
            </a:r>
            <a:endParaRPr lang="en-US" altLang="ko-KR" dirty="0"/>
          </a:p>
          <a:p>
            <a:r>
              <a:rPr lang="ko-KR" altLang="en-US" dirty="0"/>
              <a:t>걸어가야 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1 m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456" y="4437112"/>
            <a:ext cx="64807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번만큼 있는 새로운 단위가 필요할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95" y="44762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616116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87455" y="138196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34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42339</TotalTime>
  <Words>3026</Words>
  <Application>Microsoft Office PowerPoint</Application>
  <PresentationFormat>화면 슬라이드 쇼(4:3)</PresentationFormat>
  <Paragraphs>920</Paragraphs>
  <Slides>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7319</cp:revision>
  <dcterms:created xsi:type="dcterms:W3CDTF">2008-07-15T12:19:11Z</dcterms:created>
  <dcterms:modified xsi:type="dcterms:W3CDTF">2022-03-07T07:20:32Z</dcterms:modified>
</cp:coreProperties>
</file>