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782" r:id="rId2"/>
    <p:sldId id="783" r:id="rId3"/>
    <p:sldId id="1327" r:id="rId4"/>
    <p:sldId id="1353" r:id="rId5"/>
    <p:sldId id="1356" r:id="rId6"/>
    <p:sldId id="1097" r:id="rId7"/>
    <p:sldId id="1386" r:id="rId8"/>
    <p:sldId id="1394" r:id="rId9"/>
    <p:sldId id="1395" r:id="rId10"/>
    <p:sldId id="1396" r:id="rId11"/>
    <p:sldId id="1397" r:id="rId12"/>
    <p:sldId id="1360" r:id="rId13"/>
    <p:sldId id="1408" r:id="rId14"/>
    <p:sldId id="1400" r:id="rId15"/>
    <p:sldId id="1399" r:id="rId16"/>
    <p:sldId id="1392" r:id="rId17"/>
    <p:sldId id="1409" r:id="rId18"/>
    <p:sldId id="1410" r:id="rId19"/>
    <p:sldId id="1411" r:id="rId20"/>
    <p:sldId id="1412" r:id="rId21"/>
    <p:sldId id="1401" r:id="rId22"/>
    <p:sldId id="1402" r:id="rId23"/>
    <p:sldId id="1403" r:id="rId24"/>
    <p:sldId id="1404" r:id="rId25"/>
    <p:sldId id="1413" r:id="rId26"/>
    <p:sldId id="1406" r:id="rId27"/>
    <p:sldId id="1374" r:id="rId28"/>
    <p:sldId id="1315" r:id="rId29"/>
    <p:sldId id="1316" r:id="rId30"/>
    <p:sldId id="1322" r:id="rId31"/>
    <p:sldId id="1414" r:id="rId32"/>
    <p:sldId id="1375" r:id="rId33"/>
    <p:sldId id="1415" r:id="rId34"/>
    <p:sldId id="1323" r:id="rId35"/>
    <p:sldId id="1416" r:id="rId36"/>
    <p:sldId id="1324" r:id="rId37"/>
    <p:sldId id="1418" r:id="rId38"/>
    <p:sldId id="1317" r:id="rId39"/>
    <p:sldId id="1319" r:id="rId40"/>
    <p:sldId id="1318" r:id="rId41"/>
    <p:sldId id="1417" r:id="rId42"/>
    <p:sldId id="1348" r:id="rId4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E4E7D8"/>
    <a:srgbClr val="FEF2D9"/>
    <a:srgbClr val="E1EDF5"/>
    <a:srgbClr val="EDE8DC"/>
    <a:srgbClr val="EAE4D5"/>
    <a:srgbClr val="EEEEEE"/>
    <a:srgbClr val="DD5758"/>
    <a:srgbClr val="DDC9B1"/>
    <a:srgbClr val="C7A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53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26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53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4.png"/><Relationship Id="rId5" Type="http://schemas.openxmlformats.org/officeDocument/2006/relationships/image" Target="../media/image33.png"/><Relationship Id="rId10" Type="http://schemas.openxmlformats.org/officeDocument/2006/relationships/image" Target="../media/image18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data.tsherpa.co.kr/tsherpa/MultiMedia/Flash/2020/curri/index.html?flashxmlnum=llbless208&amp;classa=A8-C1-22-WI-WI-03-01-10-0-0-0-0&amp;classno=WI_22_03/win_0202_0102_1617/win_0202_0102_1617_201.html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6-05-0-0-0-0&amp;classno=MM_31_04/suh_0301_05_0005/suh_0301_05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19.png"/><Relationship Id="rId5" Type="http://schemas.openxmlformats.org/officeDocument/2006/relationships/image" Target="../media/image47.png"/><Relationship Id="rId10" Type="http://schemas.openxmlformats.org/officeDocument/2006/relationships/image" Target="../media/image18.png"/><Relationship Id="rId4" Type="http://schemas.openxmlformats.org/officeDocument/2006/relationships/image" Target="../media/image46.png"/><Relationship Id="rId9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24.png"/><Relationship Id="rId5" Type="http://schemas.openxmlformats.org/officeDocument/2006/relationships/image" Target="../media/image47.png"/><Relationship Id="rId10" Type="http://schemas.openxmlformats.org/officeDocument/2006/relationships/image" Target="../media/image18.png"/><Relationship Id="rId4" Type="http://schemas.openxmlformats.org/officeDocument/2006/relationships/image" Target="../media/image46.pn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56.png"/><Relationship Id="rId4" Type="http://schemas.openxmlformats.org/officeDocument/2006/relationships/hyperlink" Target="https://cdata2.tsherpa.co.kr/tsherpa/MultiMedia/Flash/2020/curri/index.html?flashxmlnum=youblue86&amp;classa=A8-C1-31-MM-MM-04-06-05-0-0-0-0&amp;classno=MM_31_04/suh_0301_05_0005/suh_0301_05_0005_301_1.html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hyperlink" Target="https://cdata2.tsherpa.co.kr/tsherpa/MultiMedia/Flash/2020/curri/index.html?flashxmlnum=youblue86&amp;classa=A8-C1-31-MM-MM-04-06-05-0-0-0-0&amp;classno=MM_31_04/suh_0301_05_0005/suh_0301_05_0005_301_1.html" TargetMode="External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hyperlink" Target="https://cdata2.tsherpa.co.kr/tsherpa/MultiMedia/Flash/2020/curri/index.html?flashxmlnum=youblue86&amp;classa=A8-C1-31-MM-MM-04-06-05-0-0-0-0&amp;classno=MM_31_04/suh_0301_05_0005/suh_0301_05_0005_301_1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hyperlink" Target="https://cdata2.tsherpa.co.kr/tsherpa/MultiMedia/Flash/2020/curri/index.html?flashxmlnum=youblue86&amp;classa=A8-C1-31-MM-MM-04-06-05-0-0-0-0&amp;classno=MM_31_04/suh_0301_05_0005/suh_0301_05_0005_301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4546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7527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1218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0506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B70AECE-D30D-4310-A003-6741CE3E8EF8}"/>
              </a:ext>
            </a:extLst>
          </p:cNvPr>
          <p:cNvSpPr/>
          <p:nvPr/>
        </p:nvSpPr>
        <p:spPr>
          <a:xfrm>
            <a:off x="3743908" y="4798104"/>
            <a:ext cx="5220705" cy="1691236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&lt;5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영어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영어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칸 띄어쓰기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 cm, 3 km</a:t>
            </a:r>
          </a:p>
          <a:p>
            <a:endParaRPr lang="en-US" altLang="ko-KR" sz="14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2"/>
            </a:pP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숫자와 한글 단위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답박스와 한글 단위 사이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붙여쓰기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(ex)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50173" y="1710630"/>
            <a:ext cx="6578652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작은 눈금 한 칸을 가는 동안 걸리는 시간을          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52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5" y="1926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652120" y="1772816"/>
            <a:ext cx="611621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시계를 관찰하여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8876" y="1568031"/>
            <a:ext cx="342472" cy="277521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14624"/>
              </p:ext>
            </p:extLst>
          </p:nvPr>
        </p:nvGraphicFramePr>
        <p:xfrm>
          <a:off x="115384" y="6129300"/>
          <a:ext cx="7300932" cy="3048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5303992" y="1553448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349" y="2630862"/>
            <a:ext cx="5037498" cy="2287747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141520" y="5051840"/>
            <a:ext cx="2636592" cy="423864"/>
            <a:chOff x="319554" y="1245924"/>
            <a:chExt cx="2636592" cy="423864"/>
          </a:xfrm>
        </p:grpSpPr>
        <p:pic>
          <p:nvPicPr>
            <p:cNvPr id="33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909390" y="501970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38130" y="4431227"/>
            <a:ext cx="2402738" cy="369332"/>
            <a:chOff x="4545169" y="4348713"/>
            <a:chExt cx="2402738" cy="369332"/>
          </a:xfrm>
        </p:grpSpPr>
        <p:sp>
          <p:nvSpPr>
            <p:cNvPr id="9" name="직사각형 8"/>
            <p:cNvSpPr/>
            <p:nvPr/>
          </p:nvSpPr>
          <p:spPr>
            <a:xfrm>
              <a:off x="4545169" y="4353103"/>
              <a:ext cx="2291740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87595" y="4348713"/>
              <a:ext cx="236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작은 눈금 한 칸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= 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97" y="342520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3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50173" y="1710630"/>
            <a:ext cx="6578652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시계를 한 바퀴 도는 데 걸리는 시간은             입니다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시계 위에 손가락 버튼 깜박거림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클릭하면 팝업 플레이어 영상 재생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영상 링크 추후 전달예정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52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5" y="1926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5184515" y="1772816"/>
            <a:ext cx="79162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60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시계를 관찰하여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0894" y="1606525"/>
            <a:ext cx="342472" cy="277521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32947"/>
              </p:ext>
            </p:extLst>
          </p:nvPr>
        </p:nvGraphicFramePr>
        <p:xfrm>
          <a:off x="115384" y="6129300"/>
          <a:ext cx="7409068" cy="304800"/>
        </p:xfrm>
        <a:graphic>
          <a:graphicData uri="http://schemas.openxmlformats.org/drawingml/2006/table">
            <a:tbl>
              <a:tblPr/>
              <a:tblGrid>
                <a:gridCol w="9504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8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4903265" y="156126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45" y="2263880"/>
            <a:ext cx="5972996" cy="27395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438130" y="4435617"/>
            <a:ext cx="2291740" cy="369332"/>
            <a:chOff x="4545169" y="4353103"/>
            <a:chExt cx="2291740" cy="369332"/>
          </a:xfrm>
        </p:grpSpPr>
        <p:sp>
          <p:nvSpPr>
            <p:cNvPr id="9" name="직사각형 8"/>
            <p:cNvSpPr/>
            <p:nvPr/>
          </p:nvSpPr>
          <p:spPr>
            <a:xfrm>
              <a:off x="4545169" y="4353103"/>
              <a:ext cx="2291740" cy="32403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15700" y="4353103"/>
              <a:ext cx="139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=1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분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239860" y="5033293"/>
            <a:ext cx="2665167" cy="433388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966479" y="507336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8405" y="2263880"/>
            <a:ext cx="606995" cy="493995"/>
          </a:xfrm>
          <a:prstGeom prst="rect">
            <a:avLst/>
          </a:prstGeom>
          <a:solidFill>
            <a:srgbClr val="FEF2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25303" y="246577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94" y="339292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84" y="321845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43" y="319638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8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53" y="2058222"/>
            <a:ext cx="2324126" cy="24508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시각을 읽어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가운데에있음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캐릭터 윗쪽으로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82822"/>
              </p:ext>
            </p:extLst>
          </p:nvPr>
        </p:nvGraphicFramePr>
        <p:xfrm>
          <a:off x="115384" y="6129300"/>
          <a:ext cx="7372940" cy="304800"/>
        </p:xfrm>
        <a:graphic>
          <a:graphicData uri="http://schemas.openxmlformats.org/drawingml/2006/table">
            <a:tbl>
              <a:tblPr/>
              <a:tblGrid>
                <a:gridCol w="945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7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004048" y="1376772"/>
            <a:ext cx="1962889" cy="258870"/>
            <a:chOff x="4316416" y="1253287"/>
            <a:chExt cx="1962889" cy="258870"/>
          </a:xfrm>
        </p:grpSpPr>
        <p:sp>
          <p:nvSpPr>
            <p:cNvPr id="27" name="직사각형 26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4783771" y="1320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208" y="3313824"/>
            <a:ext cx="39481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11" y="3177786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1884373" y="3396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73122" y="16823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시 몇 분인가요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418373" y="4705167"/>
            <a:ext cx="22682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61" y="47699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" y="3396090"/>
            <a:ext cx="1113030" cy="111303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77" y="3396090"/>
            <a:ext cx="1075156" cy="10751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32040" y="3458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53" y="2058222"/>
            <a:ext cx="2324126" cy="24508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시각을 읽어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004048" y="1376772"/>
            <a:ext cx="1962889" cy="258870"/>
            <a:chOff x="4316416" y="1253287"/>
            <a:chExt cx="1962889" cy="258870"/>
          </a:xfrm>
        </p:grpSpPr>
        <p:sp>
          <p:nvSpPr>
            <p:cNvPr id="27" name="직사각형 26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1972000" y="3103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84373" y="33960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73122" y="16823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시 몇 분인가요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2180207" y="4705167"/>
            <a:ext cx="27445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61" y="47699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12" y="3396090"/>
            <a:ext cx="1113030" cy="111303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77" y="3396090"/>
            <a:ext cx="1075156" cy="107515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932040" y="3458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캐릭터는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각각 윗쪽으로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34"/>
          <p:cNvSpPr>
            <a:spLocks noChangeArrowheads="1"/>
          </p:cNvSpPr>
          <p:nvPr/>
        </p:nvSpPr>
        <p:spPr bwMode="auto">
          <a:xfrm>
            <a:off x="7065202" y="2693809"/>
            <a:ext cx="1971702" cy="76174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초바늘은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어떻게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읽는거야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16570" y="2247931"/>
            <a:ext cx="1885826" cy="941910"/>
            <a:chOff x="1915006" y="5021286"/>
            <a:chExt cx="3314695" cy="102479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915006" y="5021286"/>
              <a:ext cx="3314695" cy="79208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AB9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초바늘은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어떻게</a:t>
              </a:r>
              <a:endParaRPr lang="en-US" altLang="ko-KR" sz="16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읽는 거야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4" name="직각 삼각형 43"/>
            <p:cNvSpPr/>
            <p:nvPr/>
          </p:nvSpPr>
          <p:spPr>
            <a:xfrm rot="5400000">
              <a:off x="4118372" y="5788057"/>
              <a:ext cx="209860" cy="306179"/>
            </a:xfrm>
            <a:prstGeom prst="rtTriangle">
              <a:avLst/>
            </a:prstGeom>
            <a:solidFill>
              <a:srgbClr val="4AB96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644008" y="2129745"/>
            <a:ext cx="2193884" cy="1201905"/>
            <a:chOff x="1891862" y="4752843"/>
            <a:chExt cx="3856167" cy="130766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891862" y="4752843"/>
              <a:ext cx="3856167" cy="106053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초바늘이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움직인 </a:t>
              </a:r>
              <a:endParaRPr lang="en-US" altLang="ko-KR" sz="16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작은 눈금 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수를 </a:t>
              </a:r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세어 </a:t>
              </a:r>
              <a:endParaRPr lang="en-US" altLang="ko-KR" sz="1600" spc="-15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spc="-15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읽으면 </a:t>
              </a:r>
              <a:r>
                <a:rPr lang="ko-KR" altLang="en-US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돼</a:t>
              </a:r>
              <a:r>
                <a:rPr lang="en-US" altLang="ko-KR" sz="16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직각 삼각형 56"/>
            <p:cNvSpPr/>
            <p:nvPr/>
          </p:nvSpPr>
          <p:spPr>
            <a:xfrm rot="5400000" flipV="1">
              <a:off x="2679714" y="5784267"/>
              <a:ext cx="246632" cy="305847"/>
            </a:xfrm>
            <a:prstGeom prst="rtTriangle">
              <a:avLst/>
            </a:prstGeom>
            <a:solidFill>
              <a:srgbClr val="DD5758"/>
            </a:solidFill>
            <a:ln w="3175">
              <a:solidFill>
                <a:srgbClr val="DD57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>
            <a:spLocks noChangeArrowheads="1"/>
          </p:cNvSpPr>
          <p:nvPr/>
        </p:nvSpPr>
        <p:spPr bwMode="auto">
          <a:xfrm>
            <a:off x="7065202" y="3645024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움직인 작은 눈금 수를 세어 읽으면 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4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시각을 읽어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73122" y="16823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초인지 읽어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004048" y="1377057"/>
            <a:ext cx="1962889" cy="258870"/>
            <a:chOff x="4316416" y="1253287"/>
            <a:chExt cx="196288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669451" y="138033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4" name="직사각형 43"/>
          <p:cNvSpPr/>
          <p:nvPr/>
        </p:nvSpPr>
        <p:spPr>
          <a:xfrm>
            <a:off x="5003881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753" y="2058222"/>
            <a:ext cx="2324126" cy="245089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180207" y="4705167"/>
            <a:ext cx="27445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61" y="47699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시각을 읽어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373122" y="1682306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시계의 시각을 읽어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5004048" y="1377057"/>
            <a:ext cx="1962889" cy="258870"/>
            <a:chOff x="4316416" y="1253287"/>
            <a:chExt cx="196288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5003881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336196" y="13798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0207" y="4674683"/>
            <a:ext cx="2744585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30" y="479145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53" y="2058222"/>
            <a:ext cx="2324126" cy="24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짝과 함께 시각 읽기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14866" y="5333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42673"/>
              </p:ext>
            </p:extLst>
          </p:nvPr>
        </p:nvGraphicFramePr>
        <p:xfrm>
          <a:off x="115384" y="6129300"/>
          <a:ext cx="7300932" cy="3048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5" y="1872457"/>
            <a:ext cx="6092310" cy="3032707"/>
          </a:xfrm>
          <a:prstGeom prst="rect">
            <a:avLst/>
          </a:prstGeom>
        </p:spPr>
      </p:pic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324918" y="1068648"/>
            <a:ext cx="114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b="1" spc="-150" smtClean="0">
                <a:latin typeface="맑은 고딕" pitchFamily="50" charset="-127"/>
                <a:ea typeface="맑은 고딕" pitchFamily="50" charset="-127"/>
              </a:rPr>
              <a:t>15, 16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677600" y="5252180"/>
            <a:ext cx="1637116" cy="263186"/>
            <a:chOff x="319554" y="1245924"/>
            <a:chExt cx="2636592" cy="423864"/>
          </a:xfrm>
        </p:grpSpPr>
        <p:pic>
          <p:nvPicPr>
            <p:cNvPr id="27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472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짝과 함께 시각 읽기 놀이를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없음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14866" y="5333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70752"/>
              </p:ext>
            </p:extLst>
          </p:nvPr>
        </p:nvGraphicFramePr>
        <p:xfrm>
          <a:off x="115384" y="6129300"/>
          <a:ext cx="7300932" cy="3048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1" y="2339048"/>
            <a:ext cx="321545" cy="32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1" y="2888026"/>
            <a:ext cx="321545" cy="33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1" y="4179971"/>
            <a:ext cx="327391" cy="32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1" y="3655779"/>
            <a:ext cx="333238" cy="33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06350" y="2322039"/>
            <a:ext cx="55767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가위바위보를 하여 누가 먼저 할지 순서를 정합니다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6350" y="2882710"/>
            <a:ext cx="56824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사람이 모형 시계의 시각을 마음대로 맞춘 후 짝에게 보여 줍니다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6350" y="3661063"/>
            <a:ext cx="4997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다른 한 사람은 짝이 낸 문제의 시각을 읽습니다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6350" y="4179971"/>
            <a:ext cx="4997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역할을 바꾸어 다양한 시각을 읽어 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1027311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324918" y="1068648"/>
            <a:ext cx="114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spc="-15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b="1" spc="-150" smtClean="0">
                <a:latin typeface="맑은 고딕" pitchFamily="50" charset="-127"/>
                <a:ea typeface="맑은 고딕" pitchFamily="50" charset="-127"/>
              </a:rPr>
              <a:t>15, 16</a:t>
            </a:r>
            <a:endParaRPr lang="en-US" altLang="ko-KR" b="1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808863" y="5292949"/>
            <a:ext cx="1654859" cy="269100"/>
            <a:chOff x="290979" y="2009759"/>
            <a:chExt cx="2665167" cy="433388"/>
          </a:xfrm>
        </p:grpSpPr>
        <p:pic>
          <p:nvPicPr>
            <p:cNvPr id="27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3528" y="177281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19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몇 초는 어느 정도인지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초는 어느 정도 시간일지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440395" y="2100228"/>
            <a:ext cx="61233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제가 놀라서 눈을 깜박이는 정도의 시간일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55" y="2144087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90" y="19168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4048" y="1333926"/>
            <a:ext cx="1962889" cy="258870"/>
            <a:chOff x="4316416" y="1253287"/>
            <a:chExt cx="1962889" cy="258870"/>
          </a:xfrm>
        </p:grpSpPr>
        <p:sp>
          <p:nvSpPr>
            <p:cNvPr id="41" name="직사각형 4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4783771" y="12780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6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몇 초는 어느 정도인지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천재교과서 캐릭터 넣기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내레이션 없이 말풍선만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선생님께서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!”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을 하고 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초가 지났을 때 박수를 쳐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4048" y="1333926"/>
            <a:ext cx="1962889" cy="258870"/>
            <a:chOff x="4316416" y="1253287"/>
            <a:chExt cx="1962889" cy="258870"/>
          </a:xfrm>
        </p:grpSpPr>
        <p:sp>
          <p:nvSpPr>
            <p:cNvPr id="41" name="직사각형 4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15" y="2600908"/>
            <a:ext cx="1272886" cy="167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3241527" y="3076769"/>
            <a:ext cx="2484276" cy="919401"/>
          </a:xfrm>
          <a:prstGeom prst="wedgeRoundRectCallout">
            <a:avLst>
              <a:gd name="adj1" fmla="val -58255"/>
              <a:gd name="adj2" fmla="val 2963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0" r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선생님의 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시작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!”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소리 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초를 어림해서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박수를 쳐 볼까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620307" y="29307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70224"/>
              </p:ext>
            </p:extLst>
          </p:nvPr>
        </p:nvGraphicFramePr>
        <p:xfrm>
          <a:off x="179388" y="149396"/>
          <a:ext cx="8774172" cy="67358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누가누가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더 빠르나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단위를 나타내는 방법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시계를 관찰하여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시계를 관찰하여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 알아보기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 시각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 읽기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초는 어느 정도인지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초 동안 할 수 있는 좋은 일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과자 반죽을 구운 시간을 몇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초로 나타내기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과자 반죽을 구운 시간을 몇 초로 나타내기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_206_2.html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분 몇 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초로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suh_p_0301_05_0506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몇 초는 어느 정도인지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가리기로 토글 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재생 버튼 클릭하면 음악이 나옴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재생 버튼은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3"/>
              </a:rPr>
              <a:t>http://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3"/>
              </a:rPr>
              <a:t>cdata.tsherpa.co.kr/tsherpa/MultiMedia/Flash/2020/curri/index.html?flashxmlnum=llbless208&amp;classa=A8-C1-22-WI-WI-03-01-10-0-0-0-0&amp;classno=WI_22_03/win_0202_0102_1617/win_0202_0102_1617_201.html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링크 참고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위의 링크에서는 마우스오버 할 때만 색이 바뀌는데 음악이 재생 중일때도 색이 바뀌어 있게끔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61795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선생님이 들려주시는 소리를 듣고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몇 초일지 이야기해 보세요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4048" y="1333926"/>
            <a:ext cx="1962889" cy="258870"/>
            <a:chOff x="4316416" y="1253287"/>
            <a:chExt cx="1962889" cy="258870"/>
          </a:xfrm>
        </p:grpSpPr>
        <p:sp>
          <p:nvSpPr>
            <p:cNvPr id="41" name="직사각형 40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물음 </a:t>
              </a:r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</p:grpSp>
      <p:sp>
        <p:nvSpPr>
          <p:cNvPr id="23" name="타원 22"/>
          <p:cNvSpPr/>
          <p:nvPr/>
        </p:nvSpPr>
        <p:spPr>
          <a:xfrm>
            <a:off x="835796" y="27188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774" y="3541328"/>
            <a:ext cx="684803" cy="369332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7833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289167" y="3533520"/>
            <a:ext cx="681597" cy="369332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506" y="37275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328084" y="3542875"/>
            <a:ext cx="681597" cy="369332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38" y="37620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59" y="2643199"/>
            <a:ext cx="747831" cy="71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61" y="2643198"/>
            <a:ext cx="747831" cy="71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472" y="2680056"/>
            <a:ext cx="747831" cy="71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4041068"/>
            <a:ext cx="672690" cy="65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863600" y="32134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25026"/>
              </p:ext>
            </p:extLst>
          </p:nvPr>
        </p:nvGraphicFramePr>
        <p:xfrm>
          <a:off x="127756" y="6093296"/>
          <a:ext cx="6723616" cy="432048"/>
        </p:xfrm>
        <a:graphic>
          <a:graphicData uri="http://schemas.openxmlformats.org/drawingml/2006/table">
            <a:tbl>
              <a:tblPr/>
              <a:tblGrid>
                <a:gridCol w="8625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10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audio_01.mp3~audio_03.mp3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\app\resource\contents\lesson05\ops\lesson05\audio\mm_31_5_04_06_01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0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몇 초 동안 할 수 있는 좋은 일을 생각해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 동안 할 수 있는 일을 찾아보세요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652120" y="1347911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3" name="타원 42"/>
          <p:cNvSpPr/>
          <p:nvPr/>
        </p:nvSpPr>
        <p:spPr>
          <a:xfrm>
            <a:off x="1386383" y="22176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483460" y="1247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91444" y="2204864"/>
            <a:ext cx="3708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박수를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칠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 있습니다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2248723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95" y="22135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1691680" y="2624702"/>
            <a:ext cx="3708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눈을 깜박일 수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51" y="2668561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31" y="26333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1691916" y="3044540"/>
            <a:ext cx="3708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고개를 끄덕일 수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79" y="3088399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67" y="305322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1692152" y="3464378"/>
            <a:ext cx="3708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발을 내딛을 수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15" y="3508237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903" y="34730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1692388" y="3884216"/>
            <a:ext cx="37086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책을 한 장 넘길 수 있습니다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51" y="3928075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5" y="3892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5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몇 초 동안 할 수 있는 좋은 일을 생각해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72580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331583" y="162880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몇 초 동안 할 수 있는 좋은 일을 찾아 실천해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7" y="17592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52120" y="1347118"/>
            <a:ext cx="1305926" cy="255592"/>
            <a:chOff x="5652120" y="1340768"/>
            <a:chExt cx="1305926" cy="255592"/>
          </a:xfrm>
        </p:grpSpPr>
        <p:sp>
          <p:nvSpPr>
            <p:cNvPr id="22" name="직사각형 21"/>
            <p:cNvSpPr/>
            <p:nvPr/>
          </p:nvSpPr>
          <p:spPr>
            <a:xfrm>
              <a:off x="5652120" y="1340768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27305" y="1340769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3" y="2492896"/>
            <a:ext cx="6327305" cy="1961128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562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83460" y="1247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3600" y="2731783"/>
            <a:ext cx="3624324" cy="269781"/>
          </a:xfrm>
          <a:prstGeom prst="rect">
            <a:avLst/>
          </a:prstGeom>
          <a:solidFill>
            <a:srgbClr val="EDE8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3600" y="3105560"/>
            <a:ext cx="3624324" cy="269781"/>
          </a:xfrm>
          <a:prstGeom prst="rect">
            <a:avLst/>
          </a:prstGeom>
          <a:solidFill>
            <a:srgbClr val="EDE8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63600" y="3456217"/>
            <a:ext cx="4248460" cy="269781"/>
          </a:xfrm>
          <a:prstGeom prst="rect">
            <a:avLst/>
          </a:prstGeom>
          <a:solidFill>
            <a:srgbClr val="EDE8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02375" y="3857887"/>
            <a:ext cx="4248460" cy="269781"/>
          </a:xfrm>
          <a:prstGeom prst="rect">
            <a:avLst/>
          </a:prstGeom>
          <a:solidFill>
            <a:srgbClr val="EDE8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802375" y="2695504"/>
            <a:ext cx="65197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교실에 버려진 쓰레기를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줍는 시간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802375" y="3094751"/>
            <a:ext cx="65197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넘어진 친구를 일으켜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주는 시간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2375" y="3832664"/>
            <a:ext cx="65197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친구가 들어오도록 문을 잡아 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주는 시간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2375" y="3424320"/>
            <a:ext cx="5173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버스에서 벨을 대신 눌러주는 시간</a:t>
            </a:r>
            <a:r>
              <a:rPr lang="en-US" altLang="ko-KR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 4</a:t>
            </a:r>
            <a:r>
              <a:rPr lang="ko-KR" altLang="en-US" sz="18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b="1" spc="-15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05733"/>
              </p:ext>
            </p:extLst>
          </p:nvPr>
        </p:nvGraphicFramePr>
        <p:xfrm>
          <a:off x="115384" y="6129300"/>
          <a:ext cx="7300932" cy="30480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43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23" y="38493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60577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36074"/>
            <a:ext cx="350581" cy="28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0395" y="3375341"/>
            <a:ext cx="279177" cy="418311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72533" y="34035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3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시간을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621468" y="5286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292417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과자 반죽을 구운 시간은 몇 분 몇 초인가요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1" y="18312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555776" y="4247800"/>
            <a:ext cx="25919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42" y="4303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54" y="2240868"/>
            <a:ext cx="5874072" cy="1759383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5652120" y="1340768"/>
            <a:ext cx="1308880" cy="257522"/>
            <a:chOff x="4968044" y="1253742"/>
            <a:chExt cx="1308880" cy="257522"/>
          </a:xfrm>
        </p:grpSpPr>
        <p:sp>
          <p:nvSpPr>
            <p:cNvPr id="38" name="직사각형 37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5483460" y="1247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8965"/>
              </p:ext>
            </p:extLst>
          </p:nvPr>
        </p:nvGraphicFramePr>
        <p:xfrm>
          <a:off x="115384" y="6129300"/>
          <a:ext cx="7228924" cy="304800"/>
        </p:xfrm>
        <a:graphic>
          <a:graphicData uri="http://schemas.openxmlformats.org/drawingml/2006/table">
            <a:tbl>
              <a:tblPr/>
              <a:tblGrid>
                <a:gridCol w="927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01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시간을 나타내는 방법을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621468" y="5286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43"/>
          <p:cNvSpPr txBox="1"/>
          <p:nvPr/>
        </p:nvSpPr>
        <p:spPr>
          <a:xfrm>
            <a:off x="292417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과자 반죽을 구운 시간은 몇 초라고 할 수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1" y="18672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1223628" y="4283804"/>
            <a:ext cx="50364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분이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초는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91" y="4349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754" y="2245681"/>
            <a:ext cx="5874072" cy="175938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56881" y="1350292"/>
            <a:ext cx="1305926" cy="255592"/>
            <a:chOff x="5652119" y="1255672"/>
            <a:chExt cx="1305926" cy="255592"/>
          </a:xfrm>
        </p:grpSpPr>
        <p:sp>
          <p:nvSpPr>
            <p:cNvPr id="22" name="직사각형 21"/>
            <p:cNvSpPr/>
            <p:nvPr/>
          </p:nvSpPr>
          <p:spPr>
            <a:xfrm>
              <a:off x="5652119" y="125567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2730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</p:grpSp>
      <p:sp>
        <p:nvSpPr>
          <p:cNvPr id="44" name="타원 43"/>
          <p:cNvSpPr/>
          <p:nvPr/>
        </p:nvSpPr>
        <p:spPr>
          <a:xfrm>
            <a:off x="5483460" y="12473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50173" y="1772816"/>
            <a:ext cx="65786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분＝</a:t>
            </a:r>
            <a:r>
              <a:rPr lang="en-US" altLang="ko-KR" sz="2000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초이므로 </a:t>
            </a:r>
            <a:r>
              <a:rPr lang="en-US" altLang="ko-KR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초는 </a:t>
            </a:r>
            <a:r>
              <a:rPr lang="en-US" altLang="ko-KR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초로 나타낼 수 있습니다</a:t>
            </a:r>
            <a:r>
              <a:rPr lang="en-US" altLang="ko-KR" sz="2000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색상은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52" y="2171772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5" y="19266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_206_2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시간을 나타내는 방법을 알아봅시다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78043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54099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\app\resource\contents\lesson05\ops\lesson05\images\mm_31_5_04_08_02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6"/>
          <a:srcRect l="1720" t="20543" r="2005" b="4398"/>
          <a:stretch/>
        </p:blipFill>
        <p:spPr>
          <a:xfrm>
            <a:off x="440395" y="2554666"/>
            <a:ext cx="6128185" cy="191845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194288" y="4252009"/>
            <a:ext cx="4752528" cy="2211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4" name="직사각형 3"/>
          <p:cNvSpPr/>
          <p:nvPr/>
        </p:nvSpPr>
        <p:spPr>
          <a:xfrm>
            <a:off x="440395" y="4304715"/>
            <a:ext cx="6128185" cy="56284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995936" y="3188460"/>
            <a:ext cx="396044" cy="2211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/>
          </a:p>
        </p:txBody>
      </p:sp>
      <p:sp>
        <p:nvSpPr>
          <p:cNvPr id="52" name="직사각형 51"/>
          <p:cNvSpPr/>
          <p:nvPr/>
        </p:nvSpPr>
        <p:spPr>
          <a:xfrm>
            <a:off x="2623255" y="2724817"/>
            <a:ext cx="1768725" cy="303056"/>
          </a:xfrm>
          <a:prstGeom prst="rect">
            <a:avLst/>
          </a:prstGeom>
          <a:solidFill>
            <a:srgbClr val="E1EDF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348418" y="4216732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59677" y="4216732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5756" y="4216732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8416" y="4216732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19872" y="4216732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73882" y="4221088"/>
            <a:ext cx="655556" cy="382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b="1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35996" y="4216730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66843" y="4212819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56040" y="4212819"/>
            <a:ext cx="46729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23928" y="3032956"/>
            <a:ext cx="59844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b="1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35389" y="2672916"/>
            <a:ext cx="17925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25536" y="3049699"/>
            <a:ext cx="342472" cy="277521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83064" y="4590039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4781085" y="3049699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73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알맞은 수를 써넣어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타원 33"/>
          <p:cNvSpPr/>
          <p:nvPr/>
        </p:nvSpPr>
        <p:spPr>
          <a:xfrm>
            <a:off x="5609606" y="5262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05368" y="1971373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79712" y="1971373"/>
            <a:ext cx="10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 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3879" y="1976482"/>
            <a:ext cx="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5416" y="1971373"/>
            <a:ext cx="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36467" y="1971373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79812" y="2675644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79712" y="2675644"/>
            <a:ext cx="10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250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68323" y="2680753"/>
            <a:ext cx="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39860" y="2675644"/>
            <a:ext cx="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10911" y="2675644"/>
            <a:ext cx="46805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79712" y="3353488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41221" y="3356992"/>
            <a:ext cx="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63788" y="3356992"/>
            <a:ext cx="6165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79712" y="4150730"/>
            <a:ext cx="130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초＝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18441" y="4150730"/>
            <a:ext cx="4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31840" y="4150730"/>
            <a:ext cx="625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8" y="1039140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211" y="17187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310" y="17422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38" y="24230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31" y="24230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62" y="32246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464" y="38973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4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88503" y="2096852"/>
            <a:ext cx="63877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작은 눈금 한 칸을 가는 동안 걸리는 시간을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cdata2.tsherpa.co.kr/tsherpa/MultiMedia/Flash/2020/curri/index.html?flashxmlnum=youblue86&amp;classa=A8-C1-31-MM-MM-04-06-05-0-0-0-0&amp;classno=MM_31_04/suh_0301_05_0005/suh_0301_05_0005_301_1.html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초 알아보기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503" y="3129467"/>
            <a:ext cx="63877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시계를 한 바퀴 도는 데 걸리는 시간은       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495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868145" y="2096852"/>
            <a:ext cx="6120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59632" y="4185084"/>
            <a:ext cx="792088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328084" y="3137161"/>
            <a:ext cx="7200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84" y="24354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371" y="34680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28583" y="322429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시간을 더하고 빼는 방법을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" y="338291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17118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시간에 배울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8D3278FC-B6AA-4BE8-9CF7-A4E28AE6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xmlns="" id="{70B65AD1-46EF-43CD-9830-222FCE94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D5E355A-150C-431C-B370-979B3F391F9F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102~105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41BE5CE-0007-4726-A723-A22F0150B983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파일은 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5056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3" y="5239708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" y="878398"/>
            <a:ext cx="6921423" cy="474684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71" y="881512"/>
            <a:ext cx="6924993" cy="47518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누가누가</a:t>
            </a:r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빠르나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46649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mm_31_5_04_02_01_ani.mp4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96094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487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5886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730336" y="4293096"/>
            <a:ext cx="5965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작은 눈금 한 칸을 지나는 데 걸리는 시간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1" y="1506320"/>
            <a:ext cx="269639" cy="26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12" y="4446404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658837" y="2252564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16116" y="4293096"/>
            <a:ext cx="4266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395" y="2164186"/>
            <a:ext cx="4487833" cy="176887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2439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\app\resource\contents\lesson05\ops\lesson05\images\mm_31_5_04_10_02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44" y="287727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539378" y="5267561"/>
            <a:ext cx="1637116" cy="263186"/>
            <a:chOff x="319554" y="1245924"/>
            <a:chExt cx="2636592" cy="423864"/>
          </a:xfrm>
        </p:grpSpPr>
        <p:pic>
          <p:nvPicPr>
            <p:cNvPr id="40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타원 55"/>
          <p:cNvSpPr/>
          <p:nvPr/>
        </p:nvSpPr>
        <p:spPr>
          <a:xfrm>
            <a:off x="4287830" y="5260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08" y="41070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44878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4" y="15886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247267" y="5113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4" name="순서도: 대체 처리 43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순서도: 대체 처리 70"/>
          <p:cNvSpPr/>
          <p:nvPr/>
        </p:nvSpPr>
        <p:spPr>
          <a:xfrm>
            <a:off x="2537036" y="983109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1" y="1506320"/>
            <a:ext cx="269639" cy="26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736384" y="4283804"/>
            <a:ext cx="59659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시계를 한 바퀴 도는 데 걸리는 시간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: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03189"/>
            <a:ext cx="115859" cy="13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636" y="2162003"/>
            <a:ext cx="4457147" cy="1745779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132536" y="4283693"/>
            <a:ext cx="4896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15557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922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70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\app\resource\contents\lesson05\ops\lesson05\images\mm_31_5_04_10_02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714881" y="5248340"/>
            <a:ext cx="1654859" cy="269100"/>
            <a:chOff x="290979" y="2009759"/>
            <a:chExt cx="2665167" cy="433388"/>
          </a:xfrm>
        </p:grpSpPr>
        <p:pic>
          <p:nvPicPr>
            <p:cNvPr id="39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5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038" y="289742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018" y="40770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541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확이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112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시각을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2168860"/>
            <a:ext cx="792088" cy="554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23410" y="443294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70" y="446382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65955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4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\app\resource\contents\lesson05\ops\lesson05\images\mm_31_5_04_10_03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10" y="2119993"/>
            <a:ext cx="5050837" cy="21731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763688" y="443294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59732" y="446382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9772" y="443294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5816" y="446382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7627" y="4399104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31287" y="4429983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97905" y="4399104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93949" y="4429983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53989" y="4399104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50033" y="4429983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48" y="4719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30" y="4711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72" y="4768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80" y="46960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03" y="47042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44" y="4721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451985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7" name="순서도: 대체 처리 36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순서도: 대체 처리 78"/>
          <p:cNvSpPr/>
          <p:nvPr/>
        </p:nvSpPr>
        <p:spPr>
          <a:xfrm>
            <a:off x="305979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543805" y="163087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시각을 읽어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2168860"/>
            <a:ext cx="792088" cy="554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023410" y="443294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97070" y="446382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10" y="2119993"/>
            <a:ext cx="5050837" cy="21731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763688" y="443294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59732" y="446382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9772" y="4432945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5816" y="4463824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57627" y="4399104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31287" y="4429983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97905" y="4399104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93949" y="4429983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53989" y="4399104"/>
            <a:ext cx="4522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50033" y="4429983"/>
            <a:ext cx="4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48" y="471944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30" y="471193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172" y="476843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80" y="46960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03" y="47042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44" y="4721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680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6A919DD-C011-4C71-A0CA-E31394C71DEB}"/>
              </a:ext>
            </a:extLst>
          </p:cNvPr>
          <p:cNvGrpSpPr/>
          <p:nvPr/>
        </p:nvGrpSpPr>
        <p:grpSpPr>
          <a:xfrm>
            <a:off x="179512" y="3834633"/>
            <a:ext cx="6667165" cy="1438657"/>
            <a:chOff x="179512" y="3834633"/>
            <a:chExt cx="6667165" cy="1438657"/>
          </a:xfrm>
        </p:grpSpPr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xmlns="" id="{870C96C9-2354-4184-BC6A-F6A73C6243F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D8EDA28E-833E-4A57-A8AF-C3E2EFACDCB4}"/>
                </a:ext>
              </a:extLst>
            </p:cNvPr>
            <p:cNvSpPr/>
            <p:nvPr/>
          </p:nvSpPr>
          <p:spPr>
            <a:xfrm>
              <a:off x="179512" y="4191618"/>
              <a:ext cx="6667165" cy="8935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8" name="Picture 2">
              <a:extLst>
                <a:ext uri="{FF2B5EF4-FFF2-40B4-BE49-F238E27FC236}">
                  <a16:creationId xmlns:a16="http://schemas.microsoft.com/office/drawing/2014/main" xmlns="" id="{28912C12-4800-4297-B776-2387F8A63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3463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102B499-9101-4AC4-A3F1-7136CF8A40EF}"/>
              </a:ext>
            </a:extLst>
          </p:cNvPr>
          <p:cNvSpPr txBox="1"/>
          <p:nvPr/>
        </p:nvSpPr>
        <p:spPr>
          <a:xfrm>
            <a:off x="323528" y="4330841"/>
            <a:ext cx="64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작은 눈금 한 칸을 가는 동안 걸리는 시간을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초라고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A30ACA0-6AAA-4BE2-A2A8-DC6473869169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71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431843" y="50809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3544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39652" y="2600908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83723" y="2618646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58508" y="2603851"/>
            <a:ext cx="14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0" y="1657614"/>
            <a:ext cx="314828" cy="31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53" y="2722777"/>
            <a:ext cx="130761" cy="1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58508" y="3149037"/>
            <a:ext cx="131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53" y="3267963"/>
            <a:ext cx="130761" cy="1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335280" y="3136191"/>
            <a:ext cx="4669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9634" y="3143700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10330" y="3128682"/>
            <a:ext cx="4669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14684" y="3136191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8508" y="3721994"/>
            <a:ext cx="14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53" y="3840920"/>
            <a:ext cx="130761" cy="1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39652" y="3727331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83723" y="3745069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16396"/>
              </p:ext>
            </p:extLst>
          </p:nvPr>
        </p:nvGraphicFramePr>
        <p:xfrm>
          <a:off x="115384" y="6129300"/>
          <a:ext cx="7192920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4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\app\resource\contents\lesson05\ops\lesson05\images\mm_31_5_04_10_04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69" y="2360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15" y="29879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22" y="2973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04" y="40913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7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EC6D878E-2123-4A9D-8E07-614708442ECD}"/>
              </a:ext>
            </a:extLst>
          </p:cNvPr>
          <p:cNvSpPr/>
          <p:nvPr/>
        </p:nvSpPr>
        <p:spPr>
          <a:xfrm>
            <a:off x="441598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31" name="순서도: 대체 처리 30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54094" y="1616248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순서도: 대체 처리 53"/>
          <p:cNvSpPr/>
          <p:nvPr/>
        </p:nvSpPr>
        <p:spPr>
          <a:xfrm>
            <a:off x="3587517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3544" y="3205023"/>
            <a:ext cx="1580054" cy="45911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39652" y="2600908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183723" y="2618646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58508" y="2603851"/>
            <a:ext cx="14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80" y="1657614"/>
            <a:ext cx="314828" cy="314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53" y="2722777"/>
            <a:ext cx="130761" cy="1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358508" y="3149037"/>
            <a:ext cx="131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53" y="3267963"/>
            <a:ext cx="130761" cy="1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335280" y="3136191"/>
            <a:ext cx="4669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39634" y="3143700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10330" y="3128682"/>
            <a:ext cx="46691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14684" y="3136191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8508" y="3721994"/>
            <a:ext cx="144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53" y="3840920"/>
            <a:ext cx="130761" cy="1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639652" y="3727331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83723" y="3745069"/>
            <a:ext cx="74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69" y="23609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15" y="298797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822" y="29731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04" y="40913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xmlns="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7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D0C76BDE-FACD-4928-85A1-FACC95953E80}"/>
              </a:ext>
            </a:extLst>
          </p:cNvPr>
          <p:cNvGrpSpPr/>
          <p:nvPr/>
        </p:nvGrpSpPr>
        <p:grpSpPr>
          <a:xfrm>
            <a:off x="179512" y="3752724"/>
            <a:ext cx="6667165" cy="1520566"/>
            <a:chOff x="179512" y="3752724"/>
            <a:chExt cx="6667165" cy="1520566"/>
          </a:xfrm>
        </p:grpSpPr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xmlns="" id="{40F58A92-CCF7-4583-B792-7EF1D4DEC1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489F5116-746D-4132-B620-162195CEDFA8}"/>
                </a:ext>
              </a:extLst>
            </p:cNvPr>
            <p:cNvSpPr/>
            <p:nvPr/>
          </p:nvSpPr>
          <p:spPr>
            <a:xfrm>
              <a:off x="179512" y="4113076"/>
              <a:ext cx="6667165" cy="972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xmlns="" id="{E531B9C2-83B9-4F14-BC40-BD509DF22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5272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9DF03E8-751A-483C-892F-8C5E7398CACF}"/>
              </a:ext>
            </a:extLst>
          </p:cNvPr>
          <p:cNvSpPr txBox="1"/>
          <p:nvPr/>
        </p:nvSpPr>
        <p:spPr>
          <a:xfrm>
            <a:off x="320896" y="4293096"/>
            <a:ext cx="640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시계를 한 바퀴 도는 데 걸리는 시간은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 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F40A14C-24AD-45C8-B88D-EC55DA53855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87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소윤이네 집에서 민수네 집까지 가는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소윤이네 집에서 민수네 집까지 가는 데 걸리는 시간은 몇 분 몇 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358366" y="5063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2050" y="3337124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8363" y="3351037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7351" y="3321789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3664" y="3335702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691760" y="508213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8371" y="944724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(3-1-5)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2_05_06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구해야 할 것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주어진 것 기능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 시 각 색에 맞는 밑줄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575859" y="50678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20" y="3064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69" y="3095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4" y="243167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68" y="242871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719572" y="1933610"/>
            <a:ext cx="5652628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719572" y="2240868"/>
            <a:ext cx="597666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755576" y="2528900"/>
            <a:ext cx="226586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6454979" y="1933610"/>
            <a:ext cx="24125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타원 46"/>
          <p:cNvSpPr/>
          <p:nvPr/>
        </p:nvSpPr>
        <p:spPr>
          <a:xfrm>
            <a:off x="4829950" y="2431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66" name="순서도: 대체 처리 65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순서도: 대체 처리 76"/>
          <p:cNvSpPr/>
          <p:nvPr/>
        </p:nvSpPr>
        <p:spPr>
          <a:xfrm>
            <a:off x="4114390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소윤이네 집에서 민수네 집까지 가는 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 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소윤이네 집에서 민수네 집까지 가는 데 걸리는 시간은 몇 분 몇 초인지 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2050" y="3337124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8363" y="3351037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7351" y="3321789"/>
            <a:ext cx="6129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3664" y="3335702"/>
            <a:ext cx="49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69" y="522920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20" y="30640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69" y="309592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4" y="2431672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68" y="2428715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 bwMode="auto">
          <a:xfrm>
            <a:off x="719572" y="1933610"/>
            <a:ext cx="5652628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719572" y="2240868"/>
            <a:ext cx="5976664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755576" y="2528900"/>
            <a:ext cx="2265868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/>
          <p:nvPr/>
        </p:nvCxnSpPr>
        <p:spPr bwMode="auto">
          <a:xfrm>
            <a:off x="6454979" y="1933610"/>
            <a:ext cx="241257" cy="0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0" name="직사각형 49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>
              <a:off x="395536" y="4190354"/>
              <a:ext cx="5823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=1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분이므로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128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=2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초입니다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502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29" name="순서도: 대체 처리 28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순서도: 대체 처리 2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순서도: 대체 처리 3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순서도: 대체 처리 3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cdata2.tsherpa.co.kr/tsherpa/MultiMedia/Flash/2020/curri/index.html?flashxmlnum=youblue86&amp;classa=A8-C1-31-MM-MM-04-06-05-0-0-0-0&amp;classno=MM_31_04/suh_0301_05_0005/suh_0301_05_0005_401_1.html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0571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시각을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22190" y="4421382"/>
            <a:ext cx="17376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74" y="2252675"/>
            <a:ext cx="4914613" cy="18369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995936" y="4421382"/>
            <a:ext cx="19438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82" y="46060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61" y="46379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44499" y="2204864"/>
            <a:ext cx="677691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250480" y="2204864"/>
            <a:ext cx="677691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cdata2.tsherpa.co.kr/tsherpa/MultiMedia/Flash/2020/curri/index.html?flashxmlnum=youblue86&amp;classa=A8-C1-31-MM-MM-04-06-05-0-0-0-0&amp;classno=MM_31_04/suh_0301_05_0005/suh_0301_05_0005_401_1.html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계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시계에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초바늘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8" name="순서도: 대체 처리 77"/>
          <p:cNvSpPr/>
          <p:nvPr/>
        </p:nvSpPr>
        <p:spPr>
          <a:xfrm>
            <a:off x="5164842" y="981315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440762" y="5122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시각을 보고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초바늘을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알맞게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99208" y="2492896"/>
            <a:ext cx="2424820" cy="4611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01078" y="4394253"/>
            <a:ext cx="1836440" cy="577308"/>
          </a:xfrm>
          <a:prstGeom prst="round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43"/>
          <p:cNvSpPr txBox="1"/>
          <p:nvPr/>
        </p:nvSpPr>
        <p:spPr>
          <a:xfrm>
            <a:off x="1316488" y="4495105"/>
            <a:ext cx="16056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7082" y="2067476"/>
            <a:ext cx="677691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36293" y="2159618"/>
            <a:ext cx="677691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7E968B1-8BF8-44B1-AC38-B9458EB7C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593" y="2276872"/>
            <a:ext cx="2377870" cy="20584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88DB1120-9623-439F-B75D-4AD836304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495" y="2312876"/>
            <a:ext cx="2182673" cy="2093946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63" y="35370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02" y="3537012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D1F1C697-828B-47CE-A83D-8B3531BFAAF5}"/>
              </a:ext>
            </a:extLst>
          </p:cNvPr>
          <p:cNvSpPr/>
          <p:nvPr/>
        </p:nvSpPr>
        <p:spPr>
          <a:xfrm>
            <a:off x="2285089" y="3390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D1F1C697-828B-47CE-A83D-8B3531BFAAF5}"/>
              </a:ext>
            </a:extLst>
          </p:cNvPr>
          <p:cNvSpPr/>
          <p:nvPr/>
        </p:nvSpPr>
        <p:spPr>
          <a:xfrm>
            <a:off x="4683725" y="3498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2D263CB5-9AEE-4FF8-8C74-5A055DA982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2777" y="3390960"/>
            <a:ext cx="1232062" cy="114858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6C1F351-139E-47DE-B984-D4EDF2CDD4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3931" y="4593827"/>
            <a:ext cx="1123092" cy="1086666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175720" y="4393729"/>
            <a:ext cx="1836440" cy="577308"/>
          </a:xfrm>
          <a:prstGeom prst="round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4277912" y="4490022"/>
            <a:ext cx="160562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3" r="1529"/>
          <a:stretch/>
        </p:blipFill>
        <p:spPr bwMode="auto">
          <a:xfrm>
            <a:off x="139988" y="1569849"/>
            <a:ext cx="3463342" cy="39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학생들이 달리기를 하고 동시에 들어오지 않았는데 왜 모두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정도 걸렸다고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39" name="직사각형 38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31843" y="11636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4212" y="2602649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근처에 들어왔기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930" y="2912595"/>
            <a:ext cx="360000" cy="355000"/>
          </a:xfrm>
          <a:prstGeom prst="rect">
            <a:avLst/>
          </a:prstGeom>
        </p:spPr>
      </p:pic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93232" y="3389508"/>
            <a:ext cx="296569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분보다 더 짧은 시간을 표현하는 방법을 모르기 때문입니다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226" y="3969060"/>
            <a:ext cx="360000" cy="355000"/>
          </a:xfrm>
          <a:prstGeom prst="rect">
            <a:avLst/>
          </a:prstGeom>
        </p:spPr>
      </p:pic>
      <p:sp>
        <p:nvSpPr>
          <p:cNvPr id="3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43101"/>
              </p:ext>
            </p:extLst>
          </p:nvPr>
        </p:nvGraphicFramePr>
        <p:xfrm>
          <a:off x="115384" y="6129300"/>
          <a:ext cx="6793448" cy="304800"/>
        </p:xfrm>
        <a:graphic>
          <a:graphicData uri="http://schemas.openxmlformats.org/drawingml/2006/table">
            <a:tbl>
              <a:tblPr/>
              <a:tblGrid>
                <a:gridCol w="871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SA31505.psd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\090111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3-1-5\Links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TextBox 43"/>
          <p:cNvSpPr txBox="1"/>
          <p:nvPr/>
        </p:nvSpPr>
        <p:spPr>
          <a:xfrm>
            <a:off x="192745" y="4487460"/>
            <a:ext cx="1791639" cy="919401"/>
          </a:xfrm>
          <a:prstGeom prst="wedgeRoundRectCallout">
            <a:avLst>
              <a:gd name="adj1" fmla="val 40098"/>
              <a:gd name="adj2" fmla="val -699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달리기 기록을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어떻게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나타낼 수 있을까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3346" y="1611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둘 다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분정도 걸렸어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3"/>
          <p:cNvSpPr txBox="1"/>
          <p:nvPr/>
        </p:nvSpPr>
        <p:spPr>
          <a:xfrm>
            <a:off x="683568" y="2620927"/>
            <a:ext cx="309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시간을 분과 초로 나타내어 보시오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cdata2.tsherpa.co.kr/tsherpa/MultiMedia/Flash/2020/curri/index.html?flashxmlnum=youblue86&amp;classa=A8-C1-31-MM-MM-04-06-05-0-0-0-0&amp;classno=MM_31_04/suh_0301_05_0005/suh_0301_05_0005_401_1.html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2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566964" y="4993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29133" y="2620927"/>
            <a:ext cx="7087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83568" y="3573527"/>
            <a:ext cx="309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843808" y="2638132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12834" y="3588916"/>
            <a:ext cx="391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231740" y="3588916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8182" y="3571227"/>
            <a:ext cx="5274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096072" y="3581221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3" y="3468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57" y="3452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63" y="24867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27824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72" y="3718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xmlns="" id="{0FC0CEFC-9481-48D3-B337-9D5B8A1A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79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374DAC81-E935-489E-B105-BBAFA35FC030}"/>
              </a:ext>
            </a:extLst>
          </p:cNvPr>
          <p:cNvSpPr/>
          <p:nvPr/>
        </p:nvSpPr>
        <p:spPr>
          <a:xfrm>
            <a:off x="4427984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3"/>
          <p:cNvSpPr txBox="1"/>
          <p:nvPr/>
        </p:nvSpPr>
        <p:spPr>
          <a:xfrm>
            <a:off x="683568" y="2620927"/>
            <a:ext cx="309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시간을 분과 초로 나타내어 보시오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순서도: 대체 처리 57"/>
          <p:cNvSpPr/>
          <p:nvPr/>
        </p:nvSpPr>
        <p:spPr>
          <a:xfrm>
            <a:off x="569285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29133" y="2620927"/>
            <a:ext cx="7087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83568" y="3573527"/>
            <a:ext cx="309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 ＝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2843808" y="2638132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12834" y="3588916"/>
            <a:ext cx="391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2231740" y="3588916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8182" y="3571227"/>
            <a:ext cx="5274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096072" y="3581221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83" y="34684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57" y="3452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63" y="24867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2782482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72" y="3718586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xmlns="" id="{0FC0CEFC-9481-48D3-B337-9D5B8A1A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79" y="524135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DF771E8-E22D-447D-8021-C43E0244313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2ACC59BB-63DE-4083-A1DE-2B24BFB5CB72}"/>
              </a:ext>
            </a:extLst>
          </p:cNvPr>
          <p:cNvGrpSpPr/>
          <p:nvPr/>
        </p:nvGrpSpPr>
        <p:grpSpPr>
          <a:xfrm>
            <a:off x="192745" y="4039158"/>
            <a:ext cx="6667165" cy="1173312"/>
            <a:chOff x="179512" y="4099978"/>
            <a:chExt cx="6667165" cy="1173312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xmlns="" id="{ECC57542-AD9F-4890-AB12-61547F5AD6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AB14C51D-9101-4342-808F-DE44EB63E4EE}"/>
                </a:ext>
              </a:extLst>
            </p:cNvPr>
            <p:cNvSpPr/>
            <p:nvPr/>
          </p:nvSpPr>
          <p:spPr>
            <a:xfrm>
              <a:off x="179512" y="4461928"/>
              <a:ext cx="6667165" cy="623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xmlns="" id="{E6A31C4B-0E43-4F56-B103-F6838F3F3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9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547E09A-F4EF-46B1-8A23-15F0EB5E7AAC}"/>
              </a:ext>
            </a:extLst>
          </p:cNvPr>
          <p:cNvSpPr txBox="1"/>
          <p:nvPr/>
        </p:nvSpPr>
        <p:spPr>
          <a:xfrm>
            <a:off x="287524" y="4535832"/>
            <a:ext cx="213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123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2538930" y="980728"/>
            <a:ext cx="4157306" cy="252028"/>
            <a:chOff x="2538964" y="980728"/>
            <a:chExt cx="4157306" cy="252028"/>
          </a:xfrm>
        </p:grpSpPr>
        <p:sp>
          <p:nvSpPr>
            <p:cNvPr id="40" name="순서도: 대체 처리 39"/>
            <p:cNvSpPr/>
            <p:nvPr/>
          </p:nvSpPr>
          <p:spPr>
            <a:xfrm>
              <a:off x="305983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358784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108712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64400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16487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5692888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6213756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2538964" y="98072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 smtClean="0">
                  <a:solidFill>
                    <a:srgbClr val="AE7C6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cdata2.tsherpa.co.kr/tsherpa/MultiMedia/Flash/2020/curri/index.html?flashxmlnum=youblue86&amp;classa=A8-C1-31-MM-MM-04-06-05-0-0-0-0&amp;classno=MM_31_04/suh_0301_05_0005/suh_0301_05_0005_301_1.html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2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432439" y="51027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시간의 단위를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71" y="1661659"/>
            <a:ext cx="269639" cy="26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683568" y="2622743"/>
            <a:ext cx="30911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점심 급식 시간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88493" y="2649373"/>
            <a:ext cx="6753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683568" y="3313729"/>
            <a:ext cx="36797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집에서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학교까지 걸리는 시간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2667163" y="2638132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424" y="24867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427984" y="3313729"/>
            <a:ext cx="5168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4081323" y="3302488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70" name="TextBox 43"/>
          <p:cNvSpPr txBox="1"/>
          <p:nvPr/>
        </p:nvSpPr>
        <p:spPr>
          <a:xfrm>
            <a:off x="683568" y="4017968"/>
            <a:ext cx="367979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우유 한 잔을 마시는 시간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31940" y="4017968"/>
            <a:ext cx="5168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72" name="TextBox 43"/>
          <p:cNvSpPr txBox="1"/>
          <p:nvPr/>
        </p:nvSpPr>
        <p:spPr>
          <a:xfrm>
            <a:off x="3671900" y="4006727"/>
            <a:ext cx="5280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62" y="32215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89" y="40814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4492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8" y="34290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52" y="41866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학생들이 달리기를 한 시간을 정확히 표현하려면 어떻게 해야 할까요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94212" y="2566645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분보다 짧은 시간의 단위가 필요합니다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067" y="2883067"/>
            <a:ext cx="360000" cy="355000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5652120" y="1253742"/>
            <a:ext cx="1308880" cy="257522"/>
            <a:chOff x="4968044" y="1253742"/>
            <a:chExt cx="1308880" cy="257522"/>
          </a:xfrm>
        </p:grpSpPr>
        <p:sp>
          <p:nvSpPr>
            <p:cNvPr id="41" name="직사각형 40"/>
            <p:cNvSpPr/>
            <p:nvPr/>
          </p:nvSpPr>
          <p:spPr>
            <a:xfrm>
              <a:off x="5646183" y="1253742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68044" y="12556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1</a:t>
              </a:r>
              <a:endParaRPr lang="ko-KR" altLang="en-US" sz="1100" b="1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652119" y="12556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7304" y="125567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80151" y="11270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3" r="1529"/>
          <a:stretch/>
        </p:blipFill>
        <p:spPr bwMode="auto">
          <a:xfrm>
            <a:off x="139988" y="1569849"/>
            <a:ext cx="3463342" cy="390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43"/>
          <p:cNvSpPr txBox="1"/>
          <p:nvPr/>
        </p:nvSpPr>
        <p:spPr>
          <a:xfrm>
            <a:off x="192745" y="4487460"/>
            <a:ext cx="1791639" cy="919401"/>
          </a:xfrm>
          <a:prstGeom prst="wedgeRoundRectCallout">
            <a:avLst>
              <a:gd name="adj1" fmla="val 40098"/>
              <a:gd name="adj2" fmla="val -6990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달리기 기록을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어떻게 </a:t>
            </a:r>
            <a:endParaRPr lang="en-US" altLang="ko-KR" sz="1600" spc="-15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나타낼 수 있을까</a:t>
            </a:r>
            <a:r>
              <a:rPr lang="en-US" altLang="ko-KR" sz="16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346" y="161167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둘 다 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분정도 걸렸어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시계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1772816"/>
            <a:ext cx="59026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초의 단위를 알고 초 단위까지 시각을 읽을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41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83568" y="238488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 단위 시간에 대한 양감을 기를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61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816932"/>
            <a:ext cx="6048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초의 관계를 알고 몇 분 몇 초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몇 초로 나타낼 수 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822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시계를 관찰하여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분보다 작은 단위를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시계 위에 손가락 버튼 깜박거림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클릭하면 팝업 플레이어 영상 재생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영상 링크 추후 전달예정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09537"/>
              </p:ext>
            </p:extLst>
          </p:nvPr>
        </p:nvGraphicFramePr>
        <p:xfrm>
          <a:off x="115384" y="6129300"/>
          <a:ext cx="7120912" cy="304800"/>
        </p:xfrm>
        <a:graphic>
          <a:graphicData uri="http://schemas.openxmlformats.org/drawingml/2006/table">
            <a:tbl>
              <a:tblPr/>
              <a:tblGrid>
                <a:gridCol w="913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07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\app\resource\contents\lesson05\ops\lesson05\images\mm_31_5_04_03_01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4048" y="1405934"/>
            <a:ext cx="1962889" cy="258870"/>
            <a:chOff x="4316416" y="1253287"/>
            <a:chExt cx="196288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041" y="2211041"/>
            <a:ext cx="2053817" cy="1810144"/>
          </a:xfrm>
          <a:prstGeom prst="rect">
            <a:avLst/>
          </a:prstGeom>
        </p:spPr>
      </p:pic>
      <p:sp>
        <p:nvSpPr>
          <p:cNvPr id="38" name="TextBox 43"/>
          <p:cNvSpPr txBox="1"/>
          <p:nvPr/>
        </p:nvSpPr>
        <p:spPr>
          <a:xfrm>
            <a:off x="303077" y="1784494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동안 시계를 관찰하고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시계의 움직임에 대해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" y="1914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768937" y="138432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75893" y="2211041"/>
            <a:ext cx="587895" cy="5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402098" y="23504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23628" y="4009509"/>
            <a:ext cx="47796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바늘이 하나 더 </a:t>
            </a:r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23830" y="4437112"/>
            <a:ext cx="47796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바늘은 매우 빠르게 움직입니다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23830" y="4863885"/>
            <a:ext cx="47796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바늘은 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동안 한 바퀴를 돕니다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583" y="4009509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573" y="4437112"/>
            <a:ext cx="360000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563" y="4864715"/>
            <a:ext cx="360000" cy="355000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66" y="308011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1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1" y="2211041"/>
            <a:ext cx="2053817" cy="18101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시계를 관찰하여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 탭에서는 손가락 버튼과 영상 재생 없이 시계 그림만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4048" y="1405934"/>
            <a:ext cx="1962889" cy="258870"/>
            <a:chOff x="4316416" y="1253287"/>
            <a:chExt cx="196288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물음 </a:t>
              </a:r>
              <a:r>
                <a:rPr lang="en-US" altLang="ko-KR" sz="1100" b="1" dirty="0"/>
                <a:t>1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sp>
        <p:nvSpPr>
          <p:cNvPr id="38" name="TextBox 43"/>
          <p:cNvSpPr txBox="1"/>
          <p:nvPr/>
        </p:nvSpPr>
        <p:spPr>
          <a:xfrm>
            <a:off x="303077" y="1784494"/>
            <a:ext cx="67074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가는 바늘은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분 동안 얼마나 움직이나요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" y="1914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727684" y="4185084"/>
            <a:ext cx="36333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작은 눈금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칸을 움직입니다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04" y="42182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669451" y="1409213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7" name="직사각형 26"/>
          <p:cNvSpPr/>
          <p:nvPr/>
        </p:nvSpPr>
        <p:spPr>
          <a:xfrm>
            <a:off x="5003881" y="14056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75893" y="2211041"/>
            <a:ext cx="587895" cy="5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402098" y="23504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2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041" y="2211041"/>
            <a:ext cx="2053817" cy="181014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70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시계를 관찰하여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 탭에서는 손가락 버튼과 영상 재생 없이 시계 그림만 넣어주세요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suh_p_0301_05_0506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길이와 시간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89716" y="503795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004048" y="1405934"/>
            <a:ext cx="1962889" cy="258870"/>
            <a:chOff x="4316416" y="1253287"/>
            <a:chExt cx="1962889" cy="258870"/>
          </a:xfrm>
        </p:grpSpPr>
        <p:sp>
          <p:nvSpPr>
            <p:cNvPr id="34" name="직사각형 33"/>
            <p:cNvSpPr/>
            <p:nvPr/>
          </p:nvSpPr>
          <p:spPr>
            <a:xfrm>
              <a:off x="4987756" y="125611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2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16416" y="1253287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648564" y="1256566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 smtClean="0">
                  <a:solidFill>
                    <a:srgbClr val="AE7C65"/>
                  </a:solidFill>
                </a:rPr>
                <a:t>3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" y="191494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5765" y="4257092"/>
            <a:ext cx="5901056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1"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매우 짧은 시간이므로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점으로 하면 좋겠습니다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03" y="415417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5003881" y="14056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35225" y="141614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0506 1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75893" y="2211041"/>
            <a:ext cx="587895" cy="5698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303077" y="1784494"/>
            <a:ext cx="670741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가는 바늘이 작은 눈금 한 칸을 가는 동안 걸리는 시간을 뭐라고 하면 좋을까요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402098" y="235047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28303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0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42578</TotalTime>
  <Words>3833</Words>
  <Application>Microsoft Office PowerPoint</Application>
  <PresentationFormat>화면 슬라이드 쇼(4:3)</PresentationFormat>
  <Paragraphs>1226</Paragraphs>
  <Slides>42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7467</cp:revision>
  <dcterms:created xsi:type="dcterms:W3CDTF">2008-07-15T12:19:11Z</dcterms:created>
  <dcterms:modified xsi:type="dcterms:W3CDTF">2022-03-07T07:26:20Z</dcterms:modified>
</cp:coreProperties>
</file>