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70" r:id="rId4"/>
    <p:sldId id="1097" r:id="rId5"/>
    <p:sldId id="1357" r:id="rId6"/>
    <p:sldId id="1400" r:id="rId7"/>
    <p:sldId id="1392" r:id="rId8"/>
    <p:sldId id="1393" r:id="rId9"/>
    <p:sldId id="1394" r:id="rId10"/>
    <p:sldId id="1399" r:id="rId11"/>
    <p:sldId id="1369" r:id="rId12"/>
    <p:sldId id="1395" r:id="rId13"/>
    <p:sldId id="1396" r:id="rId14"/>
    <p:sldId id="1401" r:id="rId15"/>
    <p:sldId id="1315" r:id="rId16"/>
    <p:sldId id="1368" r:id="rId17"/>
    <p:sldId id="1398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A46B5B"/>
    <a:srgbClr val="F0D3B1"/>
    <a:srgbClr val="E6E38D"/>
    <a:srgbClr val="8BC63E"/>
    <a:srgbClr val="984807"/>
    <a:srgbClr val="5E3E18"/>
    <a:srgbClr val="AE7C65"/>
    <a:srgbClr val="F4F4F4"/>
    <a:srgbClr val="D0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6909" autoAdjust="0"/>
  </p:normalViewPr>
  <p:slideViewPr>
    <p:cSldViewPr>
      <p:cViewPr>
        <p:scale>
          <a:sx n="100" d="100"/>
          <a:sy n="100" d="100"/>
        </p:scale>
        <p:origin x="-2166" y="-3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data2.tsherpa.co.kr/tsherpa/multimedia/Flash/2022/curri/index.html?flashxmlnum=yuni4856&amp;classno=E-curri04-math-P_2022/41/suh_p_0401_01_0011/suh_p_0401_01_0011_401_1.html&amp;id=1443319&amp;classa=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jpeg"/><Relationship Id="rId7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3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2274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3127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융합 연구소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방 꾸미기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7E59BAA-286B-43D6-A936-088FE8CE4CDD}"/>
              </a:ext>
            </a:extLst>
          </p:cNvPr>
          <p:cNvSpPr txBox="1"/>
          <p:nvPr/>
        </p:nvSpPr>
        <p:spPr>
          <a:xfrm>
            <a:off x="612822" y="1876472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무엇을 하려고 하나요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87D35C7-04E5-44F1-A751-83CEEB99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1928159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E0A2F02-EB3E-4C5E-B5C2-146A4A09F0A9}"/>
              </a:ext>
            </a:extLst>
          </p:cNvPr>
          <p:cNvSpPr/>
          <p:nvPr/>
        </p:nvSpPr>
        <p:spPr>
          <a:xfrm>
            <a:off x="6374880" y="1999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32EAE51-94F1-4F65-930D-004EB0C12AF5}"/>
              </a:ext>
            </a:extLst>
          </p:cNvPr>
          <p:cNvGrpSpPr/>
          <p:nvPr/>
        </p:nvGrpSpPr>
        <p:grpSpPr>
          <a:xfrm>
            <a:off x="6739446" y="2061657"/>
            <a:ext cx="175776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xmlns="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xmlns="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xmlns="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xmlns="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1AC2BE8-18C4-4800-8F1F-75719DB55CA0}"/>
              </a:ext>
            </a:extLst>
          </p:cNvPr>
          <p:cNvSpPr/>
          <p:nvPr/>
        </p:nvSpPr>
        <p:spPr>
          <a:xfrm>
            <a:off x="416441" y="3881167"/>
            <a:ext cx="6259202" cy="7499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사각형 모양을 이용해서 방의 벽과 바닥에 무늬를 꾸미려고 합니다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00" y="883602"/>
            <a:ext cx="6918956" cy="925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 모양을 이용하여 방의 벽과 바닥에 무늬를 꾸며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2" y="3737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탭 디자인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74" y="1448780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7E59BAA-286B-43D6-A936-088FE8CE4CDD}"/>
              </a:ext>
            </a:extLst>
          </p:cNvPr>
          <p:cNvSpPr txBox="1"/>
          <p:nvPr/>
        </p:nvSpPr>
        <p:spPr>
          <a:xfrm>
            <a:off x="5534289" y="1482397"/>
            <a:ext cx="13419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10, 11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5" y="397443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47517"/>
              </p:ext>
            </p:extLst>
          </p:nvPr>
        </p:nvGraphicFramePr>
        <p:xfrm>
          <a:off x="136011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\app\resource\contents\lesson04\ops\lesson04\images\mm_41_4_08_02_01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621A0BD3-2A31-4EC0-8263-DA801ECEBD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293" y="2348880"/>
            <a:ext cx="4352669" cy="13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9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71500" y="883602"/>
            <a:ext cx="6918956" cy="925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74" y="1448780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7E59BAA-286B-43D6-A936-088FE8CE4CDD}"/>
              </a:ext>
            </a:extLst>
          </p:cNvPr>
          <p:cNvSpPr txBox="1"/>
          <p:nvPr/>
        </p:nvSpPr>
        <p:spPr>
          <a:xfrm>
            <a:off x="5534289" y="1482397"/>
            <a:ext cx="13419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10, 11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7E59BAA-286B-43D6-A936-088FE8CE4CDD}"/>
              </a:ext>
            </a:extLst>
          </p:cNvPr>
          <p:cNvSpPr txBox="1"/>
          <p:nvPr/>
        </p:nvSpPr>
        <p:spPr>
          <a:xfrm>
            <a:off x="612822" y="1880828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방법으로 문제를 해결할 수 있나요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87D35C7-04E5-44F1-A751-83CEEB99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1932515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319861D0-2318-4D0B-8798-8E8489CF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963" y="525186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E0A2F02-EB3E-4C5E-B5C2-146A4A09F0A9}"/>
              </a:ext>
            </a:extLst>
          </p:cNvPr>
          <p:cNvSpPr/>
          <p:nvPr/>
        </p:nvSpPr>
        <p:spPr>
          <a:xfrm>
            <a:off x="6374880" y="19999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32EAE51-94F1-4F65-930D-004EB0C12AF5}"/>
              </a:ext>
            </a:extLst>
          </p:cNvPr>
          <p:cNvGrpSpPr/>
          <p:nvPr/>
        </p:nvGrpSpPr>
        <p:grpSpPr>
          <a:xfrm>
            <a:off x="6739446" y="2061657"/>
            <a:ext cx="175776" cy="1616827"/>
            <a:chOff x="6607637" y="836713"/>
            <a:chExt cx="245925" cy="1656183"/>
          </a:xfrm>
        </p:grpSpPr>
        <p:sp>
          <p:nvSpPr>
            <p:cNvPr id="46" name="모서리가 둥근 직사각형 22">
              <a:extLst>
                <a:ext uri="{FF2B5EF4-FFF2-40B4-BE49-F238E27FC236}">
                  <a16:creationId xmlns:a16="http://schemas.microsoft.com/office/drawing/2014/main" xmlns="" id="{C45BB1DB-CC65-44C3-9592-555E5B96887C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47" name="모서리가 둥근 직사각형 23">
              <a:extLst>
                <a:ext uri="{FF2B5EF4-FFF2-40B4-BE49-F238E27FC236}">
                  <a16:creationId xmlns:a16="http://schemas.microsoft.com/office/drawing/2014/main" xmlns="" id="{48F78DCE-4137-4D88-84E4-4C555A5E4E2E}"/>
                </a:ext>
              </a:extLst>
            </p:cNvPr>
            <p:cNvSpPr/>
            <p:nvPr/>
          </p:nvSpPr>
          <p:spPr>
            <a:xfrm>
              <a:off x="6607637" y="836713"/>
              <a:ext cx="245921" cy="360040"/>
            </a:xfrm>
            <a:prstGeom prst="roundRect">
              <a:avLst/>
            </a:prstGeom>
            <a:solidFill>
              <a:srgbClr val="F0D3B1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48" name="모서리가 둥근 직사각형 24">
              <a:extLst>
                <a:ext uri="{FF2B5EF4-FFF2-40B4-BE49-F238E27FC236}">
                  <a16:creationId xmlns:a16="http://schemas.microsoft.com/office/drawing/2014/main" xmlns="" id="{7FCA8B16-F99B-4A27-AE2C-00BC6325F19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xmlns="" id="{89C43080-32C5-44D4-BAB9-8356FD3D6B43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41AC2BE8-18C4-4800-8F1F-75719DB55CA0}"/>
              </a:ext>
            </a:extLst>
          </p:cNvPr>
          <p:cNvSpPr/>
          <p:nvPr/>
        </p:nvSpPr>
        <p:spPr>
          <a:xfrm>
            <a:off x="416441" y="3846421"/>
            <a:ext cx="5847747" cy="40440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800" b="1">
                <a:solidFill>
                  <a:srgbClr val="0070C0"/>
                </a:solidFill>
              </a:rPr>
              <a:t>    </a:t>
            </a:r>
            <a:r>
              <a:rPr lang="ko-KR" altLang="en-US" sz="1800" b="1" smtClean="0">
                <a:solidFill>
                  <a:srgbClr val="0070C0"/>
                </a:solidFill>
              </a:rPr>
              <a:t>모양을 </a:t>
            </a:r>
            <a:r>
              <a:rPr lang="ko-KR" altLang="en-US" sz="1800" b="1" dirty="0">
                <a:solidFill>
                  <a:srgbClr val="0070C0"/>
                </a:solidFill>
              </a:rPr>
              <a:t>돌려서 벽의 무늬를 꾸밀 수 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EF4CE8-15EB-43F2-9845-1BB16DD8557D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 모양을 이용하여 방의 벽과 바닥에 무늬를 꾸며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xmlns="" id="{305D707E-0BB0-43D7-A676-474117B3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26" y="388218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AF11F501-12EB-414F-AF0F-96AC2630744D}"/>
              </a:ext>
            </a:extLst>
          </p:cNvPr>
          <p:cNvSpPr/>
          <p:nvPr/>
        </p:nvSpPr>
        <p:spPr>
          <a:xfrm>
            <a:off x="6722487" y="5113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>
            <a:extLst>
              <a:ext uri="{FF2B5EF4-FFF2-40B4-BE49-F238E27FC236}">
                <a16:creationId xmlns:a16="http://schemas.microsoft.com/office/drawing/2014/main" xmlns="" id="{579F5078-835A-48DB-9514-D19276D5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탭 디자인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21A0BD3-2A31-4EC0-8263-DA801ECEB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2293" y="2348880"/>
            <a:ext cx="4352669" cy="131254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30A90E4-CB22-4460-AE95-16C9D43CB566}"/>
              </a:ext>
            </a:extLst>
          </p:cNvPr>
          <p:cNvSpPr/>
          <p:nvPr/>
        </p:nvSpPr>
        <p:spPr>
          <a:xfrm>
            <a:off x="416441" y="4308524"/>
            <a:ext cx="5847747" cy="3676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800" b="1">
                <a:solidFill>
                  <a:srgbClr val="0070C0"/>
                </a:solidFill>
              </a:rPr>
              <a:t>    </a:t>
            </a:r>
            <a:r>
              <a:rPr lang="ko-KR" altLang="en-US" sz="1800" b="1" smtClean="0">
                <a:solidFill>
                  <a:srgbClr val="0070C0"/>
                </a:solidFill>
              </a:rPr>
              <a:t>모양을 밀</a:t>
            </a:r>
            <a:r>
              <a:rPr lang="ko-KR" altLang="en-US" sz="1800" b="1">
                <a:solidFill>
                  <a:srgbClr val="0070C0"/>
                </a:solidFill>
              </a:rPr>
              <a:t>어</a:t>
            </a:r>
            <a:r>
              <a:rPr lang="ko-KR" altLang="en-US" sz="1800" b="1" smtClean="0">
                <a:solidFill>
                  <a:srgbClr val="0070C0"/>
                </a:solidFill>
              </a:rPr>
              <a:t>서 </a:t>
            </a:r>
            <a:r>
              <a:rPr lang="ko-KR" altLang="en-US" sz="1800" b="1" dirty="0">
                <a:solidFill>
                  <a:srgbClr val="0070C0"/>
                </a:solidFill>
              </a:rPr>
              <a:t>벽의 무늬를 꾸밀 수 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B6625C77-06FC-43CB-9FF7-8C52FE33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62" y="43691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2CB9F0-CD21-442F-A7E5-467AA9A2F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596" y="3897052"/>
            <a:ext cx="288736" cy="2868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2EF69B3-2FDF-4881-8422-044E0AEF1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050" y="4365873"/>
            <a:ext cx="279827" cy="261047"/>
          </a:xfrm>
          <a:prstGeom prst="rect">
            <a:avLst/>
          </a:prstGeom>
        </p:spPr>
      </p:pic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16038"/>
              </p:ext>
            </p:extLst>
          </p:nvPr>
        </p:nvGraphicFramePr>
        <p:xfrm>
          <a:off x="755576" y="6201308"/>
          <a:ext cx="6153225" cy="457200"/>
        </p:xfrm>
        <a:graphic>
          <a:graphicData uri="http://schemas.openxmlformats.org/drawingml/2006/table">
            <a:tbl>
              <a:tblPr/>
              <a:tblGrid>
                <a:gridCol w="789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3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ico_figure_1_0001.svg / ico_figure_1_0002.svg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\app\resource\contents\lesson04\ops\lesson04\images\mm_41_4_08_02_02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48092"/>
              </p:ext>
            </p:extLst>
          </p:nvPr>
        </p:nvGraphicFramePr>
        <p:xfrm>
          <a:off x="755576" y="5661248"/>
          <a:ext cx="6159646" cy="457200"/>
        </p:xfrm>
        <a:graphic>
          <a:graphicData uri="http://schemas.openxmlformats.org/drawingml/2006/table">
            <a:tbl>
              <a:tblPr/>
              <a:tblGrid>
                <a:gridCol w="790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9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\app\resource\contents\lesson04\ops\lesson04\images\mm_41_4_08_02_01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930A90E4-CB22-4460-AE95-16C9D43CB566}"/>
              </a:ext>
            </a:extLst>
          </p:cNvPr>
          <p:cNvSpPr/>
          <p:nvPr/>
        </p:nvSpPr>
        <p:spPr>
          <a:xfrm>
            <a:off x="431540" y="4726559"/>
            <a:ext cx="5832648" cy="3676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800" b="1">
                <a:solidFill>
                  <a:srgbClr val="0070C0"/>
                </a:solidFill>
              </a:rPr>
              <a:t>    </a:t>
            </a:r>
            <a:r>
              <a:rPr lang="ko-KR" altLang="en-US" sz="1800" b="1" smtClean="0">
                <a:solidFill>
                  <a:srgbClr val="0070C0"/>
                </a:solidFill>
              </a:rPr>
              <a:t>모양을 뒤집어서 </a:t>
            </a:r>
            <a:r>
              <a:rPr lang="ko-KR" altLang="en-US" sz="1800" b="1" dirty="0">
                <a:solidFill>
                  <a:srgbClr val="0070C0"/>
                </a:solidFill>
              </a:rPr>
              <a:t>벽의 무늬를 꾸밀 수 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xmlns="" id="{B6625C77-06FC-43CB-9FF7-8C52FE33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61" y="47872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71" y="4773151"/>
            <a:ext cx="261006" cy="26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5" y="3897052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3337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114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37146"/>
              </p:ext>
            </p:extLst>
          </p:nvPr>
        </p:nvGraphicFramePr>
        <p:xfrm>
          <a:off x="759035" y="6741368"/>
          <a:ext cx="6153225" cy="457200"/>
        </p:xfrm>
        <a:graphic>
          <a:graphicData uri="http://schemas.openxmlformats.org/drawingml/2006/table">
            <a:tbl>
              <a:tblPr/>
              <a:tblGrid>
                <a:gridCol w="789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3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ico_figure_1_0003.svg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\app\resource\contents\lesson04\ops\lesson04\images\mm_41_4_08_02_04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02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4E7D0AF-B552-4607-AE78-10E7A7C93EE7}"/>
              </a:ext>
            </a:extLst>
          </p:cNvPr>
          <p:cNvSpPr/>
          <p:nvPr/>
        </p:nvSpPr>
        <p:spPr>
          <a:xfrm>
            <a:off x="612823" y="3681028"/>
            <a:ext cx="5592450" cy="15061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236E58-4E33-4809-AD4B-36F7756A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91" y="3857126"/>
            <a:ext cx="3953570" cy="1080862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36131AD0-6926-4F99-8B82-3EF3E02D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24" y="38957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71500" y="883602"/>
            <a:ext cx="6918956" cy="925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74" y="1448780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7E59BAA-286B-43D6-A936-088FE8CE4CDD}"/>
              </a:ext>
            </a:extLst>
          </p:cNvPr>
          <p:cNvSpPr txBox="1"/>
          <p:nvPr/>
        </p:nvSpPr>
        <p:spPr>
          <a:xfrm>
            <a:off x="5534289" y="1482397"/>
            <a:ext cx="13419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10, 11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>
            <a:extLst>
              <a:ext uri="{FF2B5EF4-FFF2-40B4-BE49-F238E27FC236}">
                <a16:creationId xmlns:a16="http://schemas.microsoft.com/office/drawing/2014/main" xmlns="" id="{C156082B-22E1-46EC-A29E-E113E7032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50156F8-BCE0-47E3-9AD0-595754F8858A}"/>
              </a:ext>
            </a:extLst>
          </p:cNvPr>
          <p:cNvSpPr txBox="1"/>
          <p:nvPr/>
        </p:nvSpPr>
        <p:spPr>
          <a:xfrm>
            <a:off x="481018" y="2204864"/>
            <a:ext cx="6088627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xmlns="" id="{B640FC3D-075D-4CC6-8F71-0C002A66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4" y="521797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A070B9F5-384F-417A-9E11-1217FADD4E8A}"/>
              </a:ext>
            </a:extLst>
          </p:cNvPr>
          <p:cNvSpPr/>
          <p:nvPr/>
        </p:nvSpPr>
        <p:spPr>
          <a:xfrm>
            <a:off x="5566749" y="52993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6DA1D93-ED2E-4CF8-9773-254EC3BF5B82}"/>
              </a:ext>
            </a:extLst>
          </p:cNvPr>
          <p:cNvGrpSpPr/>
          <p:nvPr/>
        </p:nvGrpSpPr>
        <p:grpSpPr>
          <a:xfrm>
            <a:off x="6607641" y="2345837"/>
            <a:ext cx="175773" cy="1616829"/>
            <a:chOff x="6607641" y="836708"/>
            <a:chExt cx="245921" cy="1656185"/>
          </a:xfrm>
        </p:grpSpPr>
        <p:sp>
          <p:nvSpPr>
            <p:cNvPr id="104" name="모서리가 둥근 직사각형 22">
              <a:extLst>
                <a:ext uri="{FF2B5EF4-FFF2-40B4-BE49-F238E27FC236}">
                  <a16:creationId xmlns:a16="http://schemas.microsoft.com/office/drawing/2014/main" xmlns="" id="{88A71233-723C-4736-BFFF-C0FC12809763}"/>
                </a:ext>
              </a:extLst>
            </p:cNvPr>
            <p:cNvSpPr/>
            <p:nvPr/>
          </p:nvSpPr>
          <p:spPr>
            <a:xfrm>
              <a:off x="6607641" y="1268756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105" name="모서리가 둥근 직사각형 23">
              <a:extLst>
                <a:ext uri="{FF2B5EF4-FFF2-40B4-BE49-F238E27FC236}">
                  <a16:creationId xmlns:a16="http://schemas.microsoft.com/office/drawing/2014/main" xmlns="" id="{1263B1C2-6C0D-47AF-A6E6-FC18B2E73D91}"/>
                </a:ext>
              </a:extLst>
            </p:cNvPr>
            <p:cNvSpPr/>
            <p:nvPr/>
          </p:nvSpPr>
          <p:spPr>
            <a:xfrm>
              <a:off x="6607641" y="8367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106" name="모서리가 둥근 직사각형 24">
              <a:extLst>
                <a:ext uri="{FF2B5EF4-FFF2-40B4-BE49-F238E27FC236}">
                  <a16:creationId xmlns:a16="http://schemas.microsoft.com/office/drawing/2014/main" xmlns="" id="{5889F339-6D9E-4681-A1FF-23B9CC051F90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107" name="모서리가 둥근 직사각형 25">
              <a:extLst>
                <a:ext uri="{FF2B5EF4-FFF2-40B4-BE49-F238E27FC236}">
                  <a16:creationId xmlns:a16="http://schemas.microsoft.com/office/drawing/2014/main" xmlns="" id="{BE1A0AD6-26F4-44CC-8F01-54753B0877BF}"/>
                </a:ext>
              </a:extLst>
            </p:cNvPr>
            <p:cNvSpPr/>
            <p:nvPr/>
          </p:nvSpPr>
          <p:spPr>
            <a:xfrm>
              <a:off x="6607641" y="2132853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456AA669-01AD-499A-ACC4-556BBCF78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D47A0C2-3CCF-49DD-91AC-B01587B58E75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 모양을 이용하여 방의 벽과 바닥에 무늬를 꾸며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3BA1F85-7D53-445A-98A5-344A2CB72975}"/>
              </a:ext>
            </a:extLst>
          </p:cNvPr>
          <p:cNvSpPr txBox="1"/>
          <p:nvPr/>
        </p:nvSpPr>
        <p:spPr>
          <a:xfrm>
            <a:off x="612823" y="1880828"/>
            <a:ext cx="565987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생각한 방법으로 무늬를 꾸며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E0A99B60-4CB3-4DAC-A4A5-74ECEEAC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1932515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961291B-9995-456B-98AE-551EE88C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73" y="38338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621A0BD3-2A31-4EC0-8263-DA801ECEBD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2293" y="2348880"/>
            <a:ext cx="4352669" cy="1312545"/>
          </a:xfrm>
          <a:prstGeom prst="rect">
            <a:avLst/>
          </a:prstGeom>
        </p:spPr>
      </p:pic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164688"/>
              </p:ext>
            </p:extLst>
          </p:nvPr>
        </p:nvGraphicFramePr>
        <p:xfrm>
          <a:off x="136011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 / img_01.svg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\app\resource\contents\lesson04\ops\lesson04\images\mm_41_4_08_02_03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28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1500" y="883602"/>
            <a:ext cx="6918956" cy="925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74" y="1448780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7E59BAA-286B-43D6-A936-088FE8CE4CDD}"/>
              </a:ext>
            </a:extLst>
          </p:cNvPr>
          <p:cNvSpPr txBox="1"/>
          <p:nvPr/>
        </p:nvSpPr>
        <p:spPr>
          <a:xfrm>
            <a:off x="5534289" y="1482397"/>
            <a:ext cx="13419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10, 11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1">
            <a:extLst>
              <a:ext uri="{FF2B5EF4-FFF2-40B4-BE49-F238E27FC236}">
                <a16:creationId xmlns:a16="http://schemas.microsoft.com/office/drawing/2014/main" xmlns="" id="{B28E0500-3945-4E13-A4CF-487F0878943A}"/>
              </a:ext>
            </a:extLst>
          </p:cNvPr>
          <p:cNvGrpSpPr/>
          <p:nvPr/>
        </p:nvGrpSpPr>
        <p:grpSpPr>
          <a:xfrm>
            <a:off x="6607641" y="229579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2">
              <a:extLst>
                <a:ext uri="{FF2B5EF4-FFF2-40B4-BE49-F238E27FC236}">
                  <a16:creationId xmlns:a16="http://schemas.microsoft.com/office/drawing/2014/main" xmlns="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5" name="모서리가 둥근 직사각형 23">
              <a:extLst>
                <a:ext uri="{FF2B5EF4-FFF2-40B4-BE49-F238E27FC236}">
                  <a16:creationId xmlns:a16="http://schemas.microsoft.com/office/drawing/2014/main" xmlns="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:a16="http://schemas.microsoft.com/office/drawing/2014/main" xmlns="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:a16="http://schemas.microsoft.com/office/drawing/2014/main" xmlns="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D2D78013-5C5B-4784-A287-26372EAC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13206C-D12A-438A-9EB6-69E60814934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 모양을 이용하여 방의 벽과 바닥에 무늬를 꾸며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6212D3F-BDBC-40E5-9913-408C775E03AF}"/>
              </a:ext>
            </a:extLst>
          </p:cNvPr>
          <p:cNvSpPr txBox="1"/>
          <p:nvPr/>
        </p:nvSpPr>
        <p:spPr>
          <a:xfrm>
            <a:off x="612823" y="1844824"/>
            <a:ext cx="5659872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규칙으로 무늬를 꾸몄는지 친구들에게 이야기해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03BD1F0-E32E-462E-BC17-5D7340EE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1896511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21A0BD3-2A31-4EC0-8263-DA801ECE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293" y="2404487"/>
            <a:ext cx="4352669" cy="1312545"/>
          </a:xfrm>
          <a:prstGeom prst="rect">
            <a:avLst/>
          </a:prstGeom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32" y="3912622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3912622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84268" y="948694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천재 교과서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 캐릭터가 가운데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클릭하면 캐릭터가 좌측으로 이동하고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811663" y="4797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68271"/>
              </p:ext>
            </p:extLst>
          </p:nvPr>
        </p:nvGraphicFramePr>
        <p:xfrm>
          <a:off x="136011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\app\resource\contents\lesson04\ops\lesson04\images\mm_41_4_08_02_03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4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71500" y="883602"/>
            <a:ext cx="6918956" cy="925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74" y="1448780"/>
            <a:ext cx="910798" cy="31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7E59BAA-286B-43D6-A936-088FE8CE4CDD}"/>
              </a:ext>
            </a:extLst>
          </p:cNvPr>
          <p:cNvSpPr txBox="1"/>
          <p:nvPr/>
        </p:nvSpPr>
        <p:spPr>
          <a:xfrm>
            <a:off x="5534289" y="1482397"/>
            <a:ext cx="134196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600" b="1" smtClean="0">
                <a:latin typeface="맑은 고딕" pitchFamily="50" charset="-127"/>
                <a:ea typeface="맑은 고딕" pitchFamily="50" charset="-127"/>
              </a:rPr>
              <a:t>꾸러미 </a:t>
            </a:r>
            <a:r>
              <a:rPr lang="en-US" altLang="ko-KR" sz="1600" b="1" smtClean="0">
                <a:latin typeface="맑은 고딕" pitchFamily="50" charset="-127"/>
                <a:ea typeface="맑은 고딕" pitchFamily="50" charset="-127"/>
              </a:rPr>
              <a:t>10, 11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그룹 21">
            <a:extLst>
              <a:ext uri="{FF2B5EF4-FFF2-40B4-BE49-F238E27FC236}">
                <a16:creationId xmlns:a16="http://schemas.microsoft.com/office/drawing/2014/main" xmlns="" id="{B28E0500-3945-4E13-A4CF-487F0878943A}"/>
              </a:ext>
            </a:extLst>
          </p:cNvPr>
          <p:cNvGrpSpPr/>
          <p:nvPr/>
        </p:nvGrpSpPr>
        <p:grpSpPr>
          <a:xfrm>
            <a:off x="6607641" y="2295794"/>
            <a:ext cx="175773" cy="1616828"/>
            <a:chOff x="6607641" y="836712"/>
            <a:chExt cx="245921" cy="1656184"/>
          </a:xfrm>
        </p:grpSpPr>
        <p:sp>
          <p:nvSpPr>
            <p:cNvPr id="24" name="모서리가 둥근 직사각형 22">
              <a:extLst>
                <a:ext uri="{FF2B5EF4-FFF2-40B4-BE49-F238E27FC236}">
                  <a16:creationId xmlns:a16="http://schemas.microsoft.com/office/drawing/2014/main" xmlns="" id="{B0AF9222-FC25-44B2-BFB3-84A57F45C5AB}"/>
                </a:ext>
              </a:extLst>
            </p:cNvPr>
            <p:cNvSpPr/>
            <p:nvPr/>
          </p:nvSpPr>
          <p:spPr>
            <a:xfrm>
              <a:off x="6607641" y="1268760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계획</a:t>
              </a:r>
            </a:p>
          </p:txBody>
        </p:sp>
        <p:sp>
          <p:nvSpPr>
            <p:cNvPr id="25" name="모서리가 둥근 직사각형 23">
              <a:extLst>
                <a:ext uri="{FF2B5EF4-FFF2-40B4-BE49-F238E27FC236}">
                  <a16:creationId xmlns:a16="http://schemas.microsoft.com/office/drawing/2014/main" xmlns="" id="{88ADE179-1B99-4BFB-AC3D-F656545AEA2A}"/>
                </a:ext>
              </a:extLst>
            </p:cNvPr>
            <p:cNvSpPr/>
            <p:nvPr/>
          </p:nvSpPr>
          <p:spPr>
            <a:xfrm>
              <a:off x="6607641" y="836712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문제</a:t>
              </a: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:a16="http://schemas.microsoft.com/office/drawing/2014/main" xmlns="" id="{8298F0A4-7436-44C9-8B16-3250F005671D}"/>
                </a:ext>
              </a:extLst>
            </p:cNvPr>
            <p:cNvSpPr/>
            <p:nvPr/>
          </p:nvSpPr>
          <p:spPr>
            <a:xfrm>
              <a:off x="6607641" y="1700808"/>
              <a:ext cx="245921" cy="36004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rgbClr val="A46B5B"/>
                  </a:solidFill>
                  <a:latin typeface="나눔고딕" pitchFamily="50" charset="-127"/>
                  <a:ea typeface="나눔고딕" pitchFamily="50" charset="-127"/>
                </a:rPr>
                <a:t>실행</a:t>
              </a:r>
            </a:p>
          </p:txBody>
        </p:sp>
        <p:sp>
          <p:nvSpPr>
            <p:cNvPr id="27" name="모서리가 둥근 직사각형 25">
              <a:extLst>
                <a:ext uri="{FF2B5EF4-FFF2-40B4-BE49-F238E27FC236}">
                  <a16:creationId xmlns:a16="http://schemas.microsoft.com/office/drawing/2014/main" xmlns="" id="{70001FEF-B252-4F6C-B161-613EF81A7CC9}"/>
                </a:ext>
              </a:extLst>
            </p:cNvPr>
            <p:cNvSpPr/>
            <p:nvPr/>
          </p:nvSpPr>
          <p:spPr>
            <a:xfrm>
              <a:off x="6607641" y="2132856"/>
              <a:ext cx="245921" cy="360040"/>
            </a:xfrm>
            <a:prstGeom prst="roundRect">
              <a:avLst/>
            </a:prstGeom>
            <a:solidFill>
              <a:srgbClr val="A46B5B"/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반성</a:t>
              </a:r>
            </a:p>
          </p:txBody>
        </p: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D2D78013-5C5B-4784-A287-26372EAC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13206C-D12A-438A-9EB6-69E60814934A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사각형 모양을 이용하여 방의 벽과 바닥에 무늬를 꾸며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6212D3F-BDBC-40E5-9913-408C775E03AF}"/>
              </a:ext>
            </a:extLst>
          </p:cNvPr>
          <p:cNvSpPr txBox="1"/>
          <p:nvPr/>
        </p:nvSpPr>
        <p:spPr>
          <a:xfrm>
            <a:off x="612823" y="1844824"/>
            <a:ext cx="5659872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어떤 규칙으로 무늬를 꾸몄는지 친구들에게 이야기해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203BD1F0-E32E-462E-BC17-5D7340EE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36" y="1896511"/>
            <a:ext cx="164836" cy="17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621A0BD3-2A31-4EC0-8263-DA801ECE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293" y="2404487"/>
            <a:ext cx="4352669" cy="1312545"/>
          </a:xfrm>
          <a:prstGeom prst="rect">
            <a:avLst/>
          </a:prstGeom>
        </p:spPr>
      </p:pic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912622"/>
            <a:ext cx="1039091" cy="137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2123412" y="4943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캐릭터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가운데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캐릭터가 좌측으로 이동하고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우측으로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7064794" y="4180240"/>
            <a:ext cx="1971702" cy="12311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 캐릭터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/>
              <a:t>주어진 모양을 돌리고 뒤집어서 벽의 무늬를 꾸몄고</a:t>
            </a:r>
            <a:r>
              <a:rPr lang="en-US" altLang="ko-KR" sz="1100"/>
              <a:t>, </a:t>
            </a:r>
            <a:r>
              <a:rPr lang="ko-KR" altLang="en-US" sz="1100" smtClean="0"/>
              <a:t>주어진 </a:t>
            </a:r>
            <a:r>
              <a:rPr lang="ko-KR" altLang="en-US" sz="1100"/>
              <a:t>모양을 밀어서 </a:t>
            </a:r>
            <a:r>
              <a:rPr lang="ko-KR" altLang="en-US" sz="1100" smtClean="0"/>
              <a:t>바닥의 </a:t>
            </a:r>
            <a:r>
              <a:rPr lang="ko-KR" altLang="en-US" sz="1100"/>
              <a:t>무늬를 꾸몄어</a:t>
            </a:r>
            <a:r>
              <a:rPr lang="en-US" altLang="ko-KR" sz="1100"/>
              <a:t>.</a:t>
            </a:r>
            <a:endParaRPr lang="ko-KR" altLang="en-US" sz="1100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664062" y="4075380"/>
            <a:ext cx="3191454" cy="1117816"/>
          </a:xfrm>
          <a:prstGeom prst="wedgeRoundRectCallout">
            <a:avLst>
              <a:gd name="adj1" fmla="val -57662"/>
              <a:gd name="adj2" fmla="val 11267"/>
              <a:gd name="adj3" fmla="val 1666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주어진 모양을 돌리고 뒤집어서 벽의 무늬를 꾸몄고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주어진 모양을 밀어서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바닥의 무늬를 꾸몄어</a:t>
            </a:r>
            <a:r>
              <a:rPr lang="en-US" altLang="ko-KR" sz="160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84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663788" y="3021476"/>
            <a:ext cx="26618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막대그래프</a:t>
            </a:r>
            <a:endParaRPr lang="en-US" altLang="ko-KR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88" y="314981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EE7C1D-B838-4785-94EA-2CAE4C5F15EC}"/>
              </a:ext>
            </a:extLst>
          </p:cNvPr>
          <p:cNvSpPr txBox="1"/>
          <p:nvPr/>
        </p:nvSpPr>
        <p:spPr>
          <a:xfrm>
            <a:off x="7018371" y="1031974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106~107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69762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69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https://cdata2.tsherpa.co.kr/tsherpa/multimedia/Flash/2022/curri/index.html?flashxmlnum=yuni4856&amp;classno=E-curri04-math-P_2022/41/suh_p_0401_01_0011/suh_p_0401_01_0011_401_1.html&amp;id=1443319&amp;classa=1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98524" y="10937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3362D7F0-0FD2-458A-9752-5D2A8C87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9" y="1490662"/>
            <a:ext cx="65817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4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43293E-92F9-4C14-9145-48F6C18A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" y="1345143"/>
            <a:ext cx="6946871" cy="3985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앉혀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app\resource\contents\lesson04\ops\lesson04\mm_41_4_08_03_01.html</a:t>
            </a:r>
            <a:endParaRPr kumimoji="0"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5" name="타원 24"/>
          <p:cNvSpPr/>
          <p:nvPr/>
        </p:nvSpPr>
        <p:spPr>
          <a:xfrm>
            <a:off x="5544108" y="1612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0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38826"/>
              </p:ext>
            </p:extLst>
          </p:nvPr>
        </p:nvGraphicFramePr>
        <p:xfrm>
          <a:off x="179388" y="654012"/>
          <a:ext cx="8774172" cy="3566016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방 꾸미기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 현실과 증강 현실에 대한 경험 이야기하기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평면도형의 이동을 활용하여 방의 무늬 꾸미기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 퀴즈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세계 일주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suh_p_0401_04_0009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703573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48B841E-1685-40A3-AB0A-96B3BC55D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883624"/>
            <a:ext cx="6948772" cy="471959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2BAD8D3-EA9C-485B-BB6A-BCD9F3042661}"/>
              </a:ext>
            </a:extLst>
          </p:cNvPr>
          <p:cNvSpPr/>
          <p:nvPr/>
        </p:nvSpPr>
        <p:spPr>
          <a:xfrm>
            <a:off x="35497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19760"/>
              </p:ext>
            </p:extLst>
          </p:nvPr>
        </p:nvGraphicFramePr>
        <p:xfrm>
          <a:off x="120453" y="6165304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mm_41_4_08_01_01_ani.mp4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app\resource\contents\lesson04\ops\lesson04\video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438890"/>
            <a:ext cx="6300700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방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꾸미기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14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76972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평면도형의 이동을 이용하여 방의 무늬를 꾸밀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9958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★[초등] 교사용DVD 자료\수학(박) 4-1 지도서\app\resource\contents\lesson04\ops\lesson04\images\mm_41_4_08_01_02\img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808819"/>
            <a:ext cx="6732748" cy="352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글을 읽고 가상 현실이나 증강 현실을 체험했던 경험을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이벤트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글씨와 이미지가 겹치는 부분은 투명한 흰 배경 넣어주세요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타원 77"/>
          <p:cNvSpPr/>
          <p:nvPr/>
        </p:nvSpPr>
        <p:spPr>
          <a:xfrm>
            <a:off x="3856976" y="1309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1027"/>
              </p:ext>
            </p:extLst>
          </p:nvPr>
        </p:nvGraphicFramePr>
        <p:xfrm>
          <a:off x="136011" y="6104148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\app\resource\contents\lesson04\ops\lesson04\images\mm_41_4_08_01_02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130383F-80DB-4D87-B9DA-19DA2EE65333}"/>
              </a:ext>
            </a:extLst>
          </p:cNvPr>
          <p:cNvSpPr txBox="1"/>
          <p:nvPr/>
        </p:nvSpPr>
        <p:spPr>
          <a:xfrm>
            <a:off x="2015716" y="1931345"/>
            <a:ext cx="4922307" cy="3477875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200" smtClean="0">
                <a:latin typeface="맑은 고딕" pitchFamily="50" charset="-127"/>
                <a:ea typeface="맑은 고딕" pitchFamily="50" charset="-127"/>
              </a:rPr>
              <a:t> 공상 </a:t>
            </a:r>
            <a:r>
              <a:rPr lang="ko-KR" altLang="en-US" sz="2000" spc="-200" dirty="0">
                <a:latin typeface="맑은 고딕" pitchFamily="50" charset="-127"/>
                <a:ea typeface="맑은 고딕" pitchFamily="50" charset="-127"/>
              </a:rPr>
              <a:t>과학 영화를 보면 주인공이 특수 안경을 쓰고 허공에 떠 있는 화면에 손을 뻗어 실제처럼 사용하는 장면을 볼 수 있습니다</a:t>
            </a:r>
            <a:r>
              <a:rPr lang="en-US" altLang="ko-KR" sz="2000" spc="-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200" dirty="0">
                <a:latin typeface="맑은 고딕" pitchFamily="50" charset="-127"/>
                <a:ea typeface="맑은 고딕" pitchFamily="50" charset="-127"/>
              </a:rPr>
              <a:t>과거에는 상상 속의 모습이었지만 가상 현실과 증강 현실은 이미 실생활에서 사용되기 시작했습니다</a:t>
            </a:r>
            <a:r>
              <a:rPr lang="en-US" altLang="ko-KR" sz="20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2000" spc="-200" smtClean="0">
                <a:latin typeface="맑은 고딕" pitchFamily="50" charset="-127"/>
                <a:ea typeface="맑은 고딕" pitchFamily="50" charset="-127"/>
              </a:rPr>
              <a:t>가상 </a:t>
            </a:r>
            <a:r>
              <a:rPr lang="ko-KR" altLang="en-US" sz="2000" spc="-200" dirty="0">
                <a:latin typeface="맑은 고딕" pitchFamily="50" charset="-127"/>
                <a:ea typeface="맑은 고딕" pitchFamily="50" charset="-127"/>
              </a:rPr>
              <a:t>현실은 컴퓨터 그래픽으로 현실이 아닌 것을 마치 현실처럼 보여 줍니다</a:t>
            </a:r>
            <a:r>
              <a:rPr lang="en-US" altLang="ko-KR" sz="2000" spc="-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spc="-200" dirty="0">
                <a:latin typeface="맑은 고딕" pitchFamily="50" charset="-127"/>
                <a:ea typeface="맑은 고딕" pitchFamily="50" charset="-127"/>
              </a:rPr>
              <a:t>증강 현실은 현실의 배경에 가상의 이미지를 겹쳐서 보여 주는 기술로</a:t>
            </a:r>
            <a:r>
              <a:rPr lang="en-US" altLang="ko-KR" sz="2000" spc="-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spc="-200" dirty="0">
                <a:latin typeface="맑은 고딕" pitchFamily="50" charset="-127"/>
                <a:ea typeface="맑은 고딕" pitchFamily="50" charset="-127"/>
              </a:rPr>
              <a:t>이 기술을 이용하면 실내 인테리어를 할 때 실제로 벽지를 붙이거나 가구를 배치하지 않고도 잘 어울리는지 확인해 볼 수 있답니다</a:t>
            </a:r>
            <a:r>
              <a:rPr lang="en-US" altLang="ko-KR" sz="2000" spc="-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C9A6573-5F0D-45CB-9253-2493EFE099A8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4654A87-7C2B-4F19-BC19-CC476DD6E5B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46B2E61-F14F-4CB6-990F-C6943C7172FF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7C34F05-661C-4F79-8DB0-5EFD69E42EF0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1324887C-4874-48F9-A331-A96AE7968C52}"/>
              </a:ext>
            </a:extLst>
          </p:cNvPr>
          <p:cNvSpPr/>
          <p:nvPr/>
        </p:nvSpPr>
        <p:spPr>
          <a:xfrm>
            <a:off x="1835696" y="30107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817735" y="5332992"/>
            <a:ext cx="1637116" cy="263186"/>
            <a:chOff x="319554" y="1245924"/>
            <a:chExt cx="2636592" cy="423864"/>
          </a:xfrm>
        </p:grpSpPr>
        <p:pic>
          <p:nvPicPr>
            <p:cNvPr id="25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721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[초등] 교과학습\2022년 1학기\수학 4-1_이미지원본\교과서\080105초수학교과서4-1-4\Links\SB414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2" y="2434001"/>
            <a:ext cx="3381282" cy="225418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[초등] 교과학습\2022년 1학기\수학 4-1_이미지원본\교과서\080105초수학교과서4-1-4\Links\SB414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683" y="2441571"/>
            <a:ext cx="3369581" cy="224661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글을 읽고 가상 현실이나 증강 현실을 체험했던 경험을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이미지 라운드 처리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1484"/>
              </p:ext>
            </p:extLst>
          </p:nvPr>
        </p:nvGraphicFramePr>
        <p:xfrm>
          <a:off x="136011" y="6104148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SB41403.jpg / SB41404.jpg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\080105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4-1-4\Links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DC9A6573-5F0D-45CB-9253-2493EFE099A8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4654A87-7C2B-4F19-BC19-CC476DD6E5B1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46B2E61-F14F-4CB6-990F-C6943C7172FF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7C34F05-661C-4F79-8DB0-5EFD69E42EF0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이야기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1324887C-4874-48F9-A331-A96AE7968C52}"/>
              </a:ext>
            </a:extLst>
          </p:cNvPr>
          <p:cNvSpPr/>
          <p:nvPr/>
        </p:nvSpPr>
        <p:spPr>
          <a:xfrm>
            <a:off x="240773" y="21494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817735" y="5332992"/>
            <a:ext cx="1637116" cy="263186"/>
            <a:chOff x="319554" y="1245924"/>
            <a:chExt cx="2636592" cy="423864"/>
          </a:xfrm>
        </p:grpSpPr>
        <p:pic>
          <p:nvPicPr>
            <p:cNvPr id="2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947" y="1310705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423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73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가상 현실과 증강 현실의 차이점을 이야기해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2E48232-7287-4A14-897A-3E29CCF55FB5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FE2F1EE9-2499-4F7A-9787-4FEFD8432756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07AB4F69-BFE6-49F4-B38A-86A3C3EC6465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AC5A61F5-B7A6-4B8E-94C3-CFB8257B33D9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이야기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41A4C5E-0651-480D-88A8-9EB58273063A}"/>
              </a:ext>
            </a:extLst>
          </p:cNvPr>
          <p:cNvSpPr/>
          <p:nvPr/>
        </p:nvSpPr>
        <p:spPr>
          <a:xfrm>
            <a:off x="419968" y="2384883"/>
            <a:ext cx="6276268" cy="684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가상 현실은 컴퓨터 그래픽으로 현실이 아닌 것을 현실처럼 보여 줍니다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23170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BDE29639-AB86-4F1C-941F-1F8DA6AD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242088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98A860D2-049D-4B8F-9908-6C6397935D02}"/>
              </a:ext>
            </a:extLst>
          </p:cNvPr>
          <p:cNvSpPr/>
          <p:nvPr/>
        </p:nvSpPr>
        <p:spPr>
          <a:xfrm>
            <a:off x="419968" y="3189234"/>
            <a:ext cx="6276268" cy="6840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800" b="1" dirty="0">
                <a:solidFill>
                  <a:srgbClr val="0070C0"/>
                </a:solidFill>
              </a:rPr>
              <a:t>증강 현실은 현실의 배경에 가상의 이미지를 겹쳐서 보여 줍니다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xmlns="" id="{A3454022-B0B5-44B8-8975-035DDF1A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" y="3284100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BB0A48D1-4259-4CB4-A898-F6F8020D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46" y="3136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F23392D-13E1-4BA9-8CC7-ECD525A528EA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글을 읽고 가상 현실이나 증강 현실을 체험했던 경험을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6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방을 꾸밀 때 증강 현실을 이용하면 어떤 점이 좋을까요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41A4C5E-0651-480D-88A8-9EB58273063A}"/>
              </a:ext>
            </a:extLst>
          </p:cNvPr>
          <p:cNvSpPr/>
          <p:nvPr/>
        </p:nvSpPr>
        <p:spPr>
          <a:xfrm>
            <a:off x="211913" y="2392269"/>
            <a:ext cx="6655685" cy="470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ko-KR" altLang="en-US" sz="1800" b="1" dirty="0">
                <a:solidFill>
                  <a:srgbClr val="0070C0"/>
                </a:solidFill>
              </a:rPr>
              <a:t>      벽지나 가구가 잘 어울리는지 미리 확인해 볼 수 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28" y="23128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317F1DF-458E-4CF1-9884-C44E601F6250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B2160AB5-1B2E-4A96-B582-449621C79657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13F440C1-FE11-4A7B-8612-41D9798AFA4A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4C9AE39-FAF9-4E26-B5ED-9481C4C7C790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이야기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927574-1C42-411C-BBCC-C6382A248C0A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글을 읽고 가상 현실이나 증강 현실을 체험했던 경험을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xmlns="" id="{189F4535-B6F4-4DF7-B9DF-5C8F8697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6" y="2483263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1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5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suh_p_0401_04_0009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융합 연구소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 방 꾸미기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130383F-80DB-4D87-B9DA-19DA2EE65333}"/>
              </a:ext>
            </a:extLst>
          </p:cNvPr>
          <p:cNvSpPr txBox="1"/>
          <p:nvPr/>
        </p:nvSpPr>
        <p:spPr>
          <a:xfrm>
            <a:off x="325566" y="1904280"/>
            <a:ext cx="6621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평면도형으로 방을 꾸밀 때 증강 현실을 어떻게 활용할 수 있을까요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0AE25008-5B4A-4F86-9B82-4B701702A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3" y="20424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441A4C5E-0651-480D-88A8-9EB58273063A}"/>
              </a:ext>
            </a:extLst>
          </p:cNvPr>
          <p:cNvSpPr/>
          <p:nvPr/>
        </p:nvSpPr>
        <p:spPr>
          <a:xfrm>
            <a:off x="1195824" y="2710687"/>
            <a:ext cx="5104368" cy="470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ko-KR" altLang="en-US" sz="1800" b="1" dirty="0">
                <a:solidFill>
                  <a:srgbClr val="0070C0"/>
                </a:solidFill>
              </a:rPr>
              <a:t>       평면도형으로 벽을 꾸며 볼 수 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xmlns="" id="{FD620841-C8AA-4326-AFA7-D17F5113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89" y="278518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21">
            <a:extLst>
              <a:ext uri="{FF2B5EF4-FFF2-40B4-BE49-F238E27FC236}">
                <a16:creationId xmlns:a16="http://schemas.microsoft.com/office/drawing/2014/main" xmlns="" id="{0EB31280-ACFD-4E17-AE20-F565D8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확인 버튼 누르면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6">
            <a:extLst>
              <a:ext uri="{FF2B5EF4-FFF2-40B4-BE49-F238E27FC236}">
                <a16:creationId xmlns:a16="http://schemas.microsoft.com/office/drawing/2014/main" xmlns="" id="{E0812106-14A5-4FF3-958D-2848347E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60" y="520887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54846F83-935C-46F6-B29D-39E5D736CDD9}"/>
              </a:ext>
            </a:extLst>
          </p:cNvPr>
          <p:cNvSpPr/>
          <p:nvPr/>
        </p:nvSpPr>
        <p:spPr>
          <a:xfrm>
            <a:off x="5767100" y="5043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14279F9-570A-425A-92A1-6275523335CD}"/>
              </a:ext>
            </a:extLst>
          </p:cNvPr>
          <p:cNvSpPr/>
          <p:nvPr/>
        </p:nvSpPr>
        <p:spPr>
          <a:xfrm>
            <a:off x="4873594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29F3EB4-B754-4C23-8200-32A0E3BDA43E}"/>
              </a:ext>
            </a:extLst>
          </p:cNvPr>
          <p:cNvSpPr/>
          <p:nvPr/>
        </p:nvSpPr>
        <p:spPr>
          <a:xfrm>
            <a:off x="5580112" y="1454363"/>
            <a:ext cx="67051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물음</a:t>
            </a:r>
            <a:r>
              <a:rPr lang="en-US" altLang="ko-KR" sz="1100" b="1" dirty="0">
                <a:solidFill>
                  <a:srgbClr val="A46B5B"/>
                </a:solidFill>
              </a:rPr>
              <a:t> +</a:t>
            </a:r>
            <a:endParaRPr lang="ko-KR" altLang="en-US" sz="1100" b="1" dirty="0">
              <a:solidFill>
                <a:srgbClr val="A46B5B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A4F5C4C-9C2B-4008-AA5E-B3A4FFEF1E8D}"/>
              </a:ext>
            </a:extLst>
          </p:cNvPr>
          <p:cNvSpPr/>
          <p:nvPr/>
        </p:nvSpPr>
        <p:spPr>
          <a:xfrm>
            <a:off x="6283702" y="1454363"/>
            <a:ext cx="670514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</a:t>
            </a:r>
            <a:r>
              <a:rPr lang="en-US" altLang="ko-KR" sz="1100" b="1" dirty="0"/>
              <a:t> +</a:t>
            </a:r>
            <a:endParaRPr lang="ko-KR" altLang="en-US" sz="1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434C02CC-E8E0-4388-AFBE-6E4D3AEAC51A}"/>
              </a:ext>
            </a:extLst>
          </p:cNvPr>
          <p:cNvSpPr/>
          <p:nvPr/>
        </p:nvSpPr>
        <p:spPr>
          <a:xfrm>
            <a:off x="4211960" y="1454363"/>
            <a:ext cx="61521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A46B5B"/>
                </a:solidFill>
              </a:rPr>
              <a:t>이야기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67F113F-CB25-48AB-AA4A-25681A9F19F1}"/>
              </a:ext>
            </a:extLst>
          </p:cNvPr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글을 읽고 가상 현실이나 증강 현실을 체험했던 경험을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31EB694-1FFF-4FE9-A0F8-412845AEEAA4}"/>
              </a:ext>
            </a:extLst>
          </p:cNvPr>
          <p:cNvSpPr/>
          <p:nvPr/>
        </p:nvSpPr>
        <p:spPr>
          <a:xfrm>
            <a:off x="1195824" y="3212027"/>
            <a:ext cx="5104368" cy="4702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ko-KR" altLang="en-US" sz="1800" b="1" dirty="0">
                <a:solidFill>
                  <a:srgbClr val="0070C0"/>
                </a:solidFill>
              </a:rPr>
              <a:t>       평면도형으로 바닥을 꾸며 볼 수 있습니다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297D2681-C3D3-4DF7-BCCD-75EF013E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13" y="2800898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09E42D0E-DCD1-472F-8071-8A0E1A89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13" y="3279175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xmlns="" id="{6E7949E8-7038-44FF-A347-A89BB7CC6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489" y="328121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6655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42886</TotalTime>
  <Words>1289</Words>
  <Application>Microsoft Office PowerPoint</Application>
  <PresentationFormat>화면 슬라이드 쇼(4:3)</PresentationFormat>
  <Paragraphs>395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7319</cp:revision>
  <dcterms:created xsi:type="dcterms:W3CDTF">2008-07-15T12:19:11Z</dcterms:created>
  <dcterms:modified xsi:type="dcterms:W3CDTF">2022-03-02T01:51:25Z</dcterms:modified>
</cp:coreProperties>
</file>