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62" r:id="rId8"/>
    <p:sldId id="1363" r:id="rId9"/>
    <p:sldId id="1289" r:id="rId10"/>
    <p:sldId id="1360" r:id="rId11"/>
    <p:sldId id="1315" r:id="rId12"/>
    <p:sldId id="1364" r:id="rId13"/>
    <p:sldId id="135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E4"/>
    <a:srgbClr val="984807"/>
    <a:srgbClr val="AE7C65"/>
    <a:srgbClr val="FCD5B5"/>
    <a:srgbClr val="FFFFFF"/>
    <a:srgbClr val="F27712"/>
    <a:srgbClr val="FF9900"/>
    <a:srgbClr val="D0ECD8"/>
    <a:srgbClr val="D4EFF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uni4856&amp;classa=A8-C1-41-MM-MM-04-06-01-0-0-0-0&amp;classno=MM_41_04/suh_0401_05_0001/suh_0401_05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66464"/>
              </p:ext>
            </p:extLst>
          </p:nvPr>
        </p:nvGraphicFramePr>
        <p:xfrm>
          <a:off x="34925" y="2446338"/>
          <a:ext cx="8929688" cy="323081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557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381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183099"/>
            <a:ext cx="618136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+mn-ea"/>
                <a:ea typeface="+mn-ea"/>
              </a:rPr>
              <a:t>&lt;</a:t>
            </a:r>
            <a:r>
              <a:rPr lang="ko-KR" altLang="en-US" sz="1900">
                <a:latin typeface="+mn-ea"/>
                <a:ea typeface="+mn-ea"/>
              </a:rPr>
              <a:t>식판 위로 툭</a:t>
            </a:r>
            <a:r>
              <a:rPr lang="en-US" altLang="ko-KR" sz="1900">
                <a:latin typeface="+mn-ea"/>
                <a:ea typeface="+mn-ea"/>
              </a:rPr>
              <a:t>!&gt;</a:t>
            </a: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오늘은 </a:t>
            </a:r>
            <a:r>
              <a:rPr lang="ko-KR" altLang="en-US" sz="1900" dirty="0">
                <a:latin typeface="+mn-ea"/>
                <a:ea typeface="+mn-ea"/>
              </a:rPr>
              <a:t>어떤 </a:t>
            </a:r>
            <a:r>
              <a:rPr lang="ko-KR" altLang="en-US" sz="1900" dirty="0" err="1">
                <a:latin typeface="+mn-ea"/>
                <a:ea typeface="+mn-ea"/>
              </a:rPr>
              <a:t>채소랑</a:t>
            </a:r>
            <a:r>
              <a:rPr lang="ko-KR" altLang="en-US" sz="1900" dirty="0">
                <a:latin typeface="+mn-ea"/>
                <a:ea typeface="+mn-ea"/>
              </a:rPr>
              <a:t> 과일이 </a:t>
            </a:r>
            <a:r>
              <a:rPr lang="ko-KR" altLang="en-US" sz="1900" dirty="0" err="1">
                <a:latin typeface="+mn-ea"/>
                <a:ea typeface="+mn-ea"/>
              </a:rPr>
              <a:t>식판</a:t>
            </a:r>
            <a:r>
              <a:rPr lang="ko-KR" altLang="en-US" sz="1900" dirty="0">
                <a:latin typeface="+mn-ea"/>
                <a:ea typeface="+mn-ea"/>
              </a:rPr>
              <a:t> 위에 오를까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주황색 당근이 </a:t>
            </a:r>
            <a:r>
              <a:rPr lang="ko-KR" altLang="en-US" sz="1900" dirty="0" err="1">
                <a:latin typeface="+mn-ea"/>
                <a:ea typeface="+mn-ea"/>
              </a:rPr>
              <a:t>식판</a:t>
            </a:r>
            <a:r>
              <a:rPr lang="ko-KR" altLang="en-US" sz="1900" dirty="0">
                <a:latin typeface="+mn-ea"/>
                <a:ea typeface="+mn-ea"/>
              </a:rPr>
              <a:t> 위로 툭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토끼가 제일 좋아하는 당근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달달 볶으면 달콤한 당근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초록색 브로콜리가 </a:t>
            </a:r>
            <a:r>
              <a:rPr lang="ko-KR" altLang="en-US" sz="1900" dirty="0" err="1">
                <a:latin typeface="+mn-ea"/>
                <a:ea typeface="+mn-ea"/>
              </a:rPr>
              <a:t>식판</a:t>
            </a:r>
            <a:r>
              <a:rPr lang="ko-KR" altLang="en-US" sz="1900" dirty="0">
                <a:latin typeface="+mn-ea"/>
                <a:ea typeface="+mn-ea"/>
              </a:rPr>
              <a:t> 위로 툭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몽실몽실 브로콜리는 건강에 좋은 깔끔한 맛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노란색 바나나가 </a:t>
            </a:r>
            <a:r>
              <a:rPr lang="ko-KR" altLang="en-US" sz="1900" dirty="0" err="1">
                <a:latin typeface="+mn-ea"/>
                <a:ea typeface="+mn-ea"/>
              </a:rPr>
              <a:t>식판</a:t>
            </a:r>
            <a:r>
              <a:rPr lang="ko-KR" altLang="en-US" sz="1900" dirty="0">
                <a:latin typeface="+mn-ea"/>
                <a:ea typeface="+mn-ea"/>
              </a:rPr>
              <a:t> 위로 툭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달콤한 바나나는 보기만 해도 꿍꽝꿍꽝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그냥 먹어도</a:t>
            </a:r>
            <a:r>
              <a:rPr lang="en-US" altLang="ko-KR" sz="1900">
                <a:latin typeface="+mn-ea"/>
                <a:ea typeface="+mn-ea"/>
              </a:rPr>
              <a:t>, </a:t>
            </a:r>
            <a:r>
              <a:rPr lang="ko-KR" altLang="en-US" sz="1900" smtClean="0">
                <a:latin typeface="+mn-ea"/>
                <a:ea typeface="+mn-ea"/>
              </a:rPr>
              <a:t>갈아 먹어도 </a:t>
            </a:r>
            <a:r>
              <a:rPr lang="ko-KR" altLang="en-US" sz="1900" smtClean="0">
                <a:latin typeface="+mn-ea"/>
                <a:ea typeface="+mn-ea"/>
              </a:rPr>
              <a:t>꿀맛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빨간 토마토가 </a:t>
            </a:r>
            <a:r>
              <a:rPr lang="ko-KR" altLang="en-US" sz="1900" dirty="0" err="1">
                <a:latin typeface="+mn-ea"/>
                <a:ea typeface="+mn-ea"/>
              </a:rPr>
              <a:t>식판</a:t>
            </a:r>
            <a:r>
              <a:rPr lang="ko-KR" altLang="en-US" sz="1900" dirty="0">
                <a:latin typeface="+mn-ea"/>
                <a:ea typeface="+mn-ea"/>
              </a:rPr>
              <a:t> 위로 툭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다른 채소와 같이 먹어도 맛있고 그냥 먹어도 맛있지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다음번엔 어떤 </a:t>
            </a:r>
            <a:r>
              <a:rPr lang="ko-KR" altLang="en-US" sz="1900" dirty="0" err="1">
                <a:latin typeface="+mn-ea"/>
                <a:ea typeface="+mn-ea"/>
              </a:rPr>
              <a:t>채소랑</a:t>
            </a:r>
            <a:r>
              <a:rPr lang="ko-KR" altLang="en-US" sz="1900" dirty="0">
                <a:latin typeface="+mn-ea"/>
                <a:ea typeface="+mn-ea"/>
              </a:rPr>
              <a:t> 과일이 </a:t>
            </a:r>
            <a:r>
              <a:rPr lang="ko-KR" altLang="en-US" sz="1900" err="1">
                <a:latin typeface="+mn-ea"/>
                <a:ea typeface="+mn-ea"/>
              </a:rPr>
              <a:t>식판</a:t>
            </a:r>
            <a:r>
              <a:rPr lang="ko-KR" altLang="en-US" sz="1900">
                <a:latin typeface="+mn-ea"/>
                <a:ea typeface="+mn-ea"/>
              </a:rPr>
              <a:t> </a:t>
            </a:r>
            <a:r>
              <a:rPr lang="ko-KR" altLang="en-US" sz="1900" smtClean="0">
                <a:latin typeface="+mn-ea"/>
                <a:ea typeface="+mn-ea"/>
              </a:rPr>
              <a:t>위에 </a:t>
            </a:r>
            <a:r>
              <a:rPr lang="ko-KR" altLang="en-US" sz="1900" dirty="0">
                <a:latin typeface="+mn-ea"/>
                <a:ea typeface="+mn-ea"/>
              </a:rPr>
              <a:t>오를까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골고루 잘 먹으면 몸도 마음도 </a:t>
            </a:r>
            <a:r>
              <a:rPr lang="ko-KR" altLang="en-US" sz="1900" dirty="0" err="1">
                <a:latin typeface="+mn-ea"/>
                <a:ea typeface="+mn-ea"/>
              </a:rPr>
              <a:t>튼튼해질</a:t>
            </a:r>
            <a:r>
              <a:rPr lang="ko-KR" altLang="en-US" sz="1900" dirty="0">
                <a:latin typeface="+mn-ea"/>
                <a:ea typeface="+mn-ea"/>
              </a:rPr>
              <a:t> 거야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94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12455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975143" y="2903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93" y="323479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pic>
        <p:nvPicPr>
          <p:cNvPr id="16" name="_x158395288" descr="EMB00002bac2d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97" y="3195502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9464" y="323745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578931" y="2924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12455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939455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pic>
        <p:nvPicPr>
          <p:cNvPr id="16" name="_x158395288" descr="EMB00002bac2d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97" y="3195502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사각형 설명선 22"/>
          <p:cNvSpPr/>
          <p:nvPr/>
        </p:nvSpPr>
        <p:spPr>
          <a:xfrm>
            <a:off x="3560746" y="1772816"/>
            <a:ext cx="2811454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>
            <a:solidFill>
              <a:srgbClr val="FFD0E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막대그래프로 나타내고</a:t>
            </a:r>
            <a:endParaRPr lang="en-US" altLang="ko-KR" sz="1600" dirty="0"/>
          </a:p>
          <a:p>
            <a:pPr algn="ctr"/>
            <a:r>
              <a:rPr lang="ko-KR" altLang="en-US" sz="1600" dirty="0"/>
              <a:t>해석해 보는 활동을</a:t>
            </a:r>
            <a:endParaRPr lang="en-US" altLang="ko-KR" sz="1600" dirty="0"/>
          </a:p>
          <a:p>
            <a:pPr algn="ctr"/>
            <a:r>
              <a:rPr lang="ko-KR" altLang="en-US" sz="1600" dirty="0"/>
              <a:t>할 </a:t>
            </a:r>
            <a:r>
              <a:rPr lang="ko-KR" altLang="en-US" sz="1600"/>
              <a:t>것 </a:t>
            </a:r>
            <a:r>
              <a:rPr lang="ko-KR" altLang="en-US" sz="1600" smtClean="0"/>
              <a:t>같아요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586975" y="1767429"/>
            <a:ext cx="2811454" cy="1173324"/>
          </a:xfrm>
          <a:prstGeom prst="wedgeRoundRectCallout">
            <a:avLst>
              <a:gd name="adj1" fmla="val 29412"/>
              <a:gd name="adj2" fmla="val 68935"/>
              <a:gd name="adj3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과일의 종류별로 좋아하는 것을 비교해 볼 것 같아요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말풍선이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>
            <a:spLocks noChangeArrowheads="1"/>
          </p:cNvSpPr>
          <p:nvPr/>
        </p:nvSpPr>
        <p:spPr bwMode="auto">
          <a:xfrm>
            <a:off x="7095334" y="3954490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suh_p_0401_05_0001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막대그래프로 나타내고 해석해 보는 활동을 할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것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같아요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088140" y="2946140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suh_p_0401_05_0001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과일의 종류별로 좋아하는 것을 비교해 볼 것 같아요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49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1149" y="3008275"/>
            <a:ext cx="31836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suh_p_0401_05_0001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4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406AF5E-C57A-4ADE-B633-6BCB00773C76}"/>
              </a:ext>
            </a:extLst>
          </p:cNvPr>
          <p:cNvSpPr txBox="1"/>
          <p:nvPr/>
        </p:nvSpPr>
        <p:spPr>
          <a:xfrm>
            <a:off x="7018371" y="1031974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108~109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16918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106~107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106~107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106~107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BEA7870-CA94-4793-8EDC-581C96AC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1135787"/>
            <a:ext cx="6894461" cy="409341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suh_p_0401_05_0001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38991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https://cdata2.tsherpa.co.kr/tsherpa/MultiMedia/Flash/2020/curri/index.html?flashxmlnum=yuni4856&amp;classa=A8-C1-41-MM-MM-04-06-01-0-0-0-0&amp;classno=MM_41_04/suh_0401_05_0001/suh_0401_05_0001_101_1.html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5143" y="987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14647FE-3142-44F4-A445-9BF2A5BE1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4467616"/>
            <a:ext cx="3722645" cy="16060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781D74F-568C-4E64-B4C2-327F4BFCA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92"/>
          <a:stretch/>
        </p:blipFill>
        <p:spPr>
          <a:xfrm>
            <a:off x="72017" y="900355"/>
            <a:ext cx="6924994" cy="4812867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suh_p_0401_05_0001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58260"/>
            <a:ext cx="6924993" cy="4828651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65278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mm_41_5_00_01_01_ani.mp4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9" t="-200" r="7625" b="9088"/>
          <a:stretch/>
        </p:blipFill>
        <p:spPr bwMode="auto">
          <a:xfrm>
            <a:off x="251520" y="1916832"/>
            <a:ext cx="3332488" cy="353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61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16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564173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막대그래프를 알고 그려 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33447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</a:rPr>
              <a:t>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53464" y="137038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824028" y="1197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8222" y="2427693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과일과 채소를 나타낸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2137499"/>
            <a:ext cx="360000" cy="375378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DF70F59-E374-4645-87A3-5E98E864D603}"/>
              </a:ext>
            </a:extLst>
          </p:cNvPr>
          <p:cNvSpPr/>
          <p:nvPr/>
        </p:nvSpPr>
        <p:spPr>
          <a:xfrm>
            <a:off x="6299156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CF886CFC-398F-4729-8C44-CF971B547FEC}"/>
              </a:ext>
            </a:extLst>
          </p:cNvPr>
          <p:cNvSpPr txBox="1"/>
          <p:nvPr/>
        </p:nvSpPr>
        <p:spPr>
          <a:xfrm>
            <a:off x="3860711" y="169045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무엇을 나타내고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133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SA415-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\106123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4-1-5\Links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392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SA415-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\106123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4-1-5\Links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110796"/>
            <a:ext cx="6732748" cy="426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9" t="-200" r="7625" b="9088"/>
          <a:stretch/>
        </p:blipFill>
        <p:spPr bwMode="auto">
          <a:xfrm>
            <a:off x="251520" y="1916832"/>
            <a:ext cx="3332488" cy="353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06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33447" y="132828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4953464" y="132545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</a:rPr>
              <a:t>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8222" y="2348485"/>
            <a:ext cx="298208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막대의 길이로 어떤 과일이나 채소를 얼마나 좋아하는지 비교할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2077993"/>
            <a:ext cx="360000" cy="355675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DF70F59-E374-4645-87A3-5E98E864D603}"/>
              </a:ext>
            </a:extLst>
          </p:cNvPr>
          <p:cNvSpPr/>
          <p:nvPr/>
        </p:nvSpPr>
        <p:spPr>
          <a:xfrm>
            <a:off x="6299156" y="13282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CF886CFC-398F-4729-8C44-CF971B547FEC}"/>
              </a:ext>
            </a:extLst>
          </p:cNvPr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막대의 길이를 통해 알 수 있는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막대그래프를 알고 그려 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26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9" t="-200" r="7625" b="9088"/>
          <a:stretch/>
        </p:blipFill>
        <p:spPr bwMode="auto">
          <a:xfrm>
            <a:off x="251520" y="1916832"/>
            <a:ext cx="3332488" cy="353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06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33447" y="134564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</a:rPr>
              <a:t>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53464" y="134281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</a:rPr>
              <a:t>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58837DF-A1E4-4B60-82CA-C6589CB17451}"/>
              </a:ext>
            </a:extLst>
          </p:cNvPr>
          <p:cNvSpPr txBox="1"/>
          <p:nvPr/>
        </p:nvSpPr>
        <p:spPr>
          <a:xfrm>
            <a:off x="3938222" y="2590492"/>
            <a:ext cx="298208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막대의 길이가 가장 긴 것이 가장 좋아하는 과일과 채소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876521D1-418F-4489-BCB5-5836E0C4F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2403404"/>
            <a:ext cx="360000" cy="3550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DF70F59-E374-4645-87A3-5E98E864D603}"/>
              </a:ext>
            </a:extLst>
          </p:cNvPr>
          <p:cNvSpPr/>
          <p:nvPr/>
        </p:nvSpPr>
        <p:spPr>
          <a:xfrm>
            <a:off x="6299156" y="134564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CF886CFC-398F-4729-8C44-CF971B547FEC}"/>
              </a:ext>
            </a:extLst>
          </p:cNvPr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좋아하는 과일과 채소는 무엇인지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막대그래프를 알고 그려 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156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82804"/>
            <a:ext cx="6732748" cy="426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265204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10557" y="16175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41296"/>
              </p:ext>
            </p:extLst>
          </p:nvPr>
        </p:nvGraphicFramePr>
        <p:xfrm>
          <a:off x="7144485" y="5605963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SA415-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\106123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4-1-5\Links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76598"/>
              </p:ext>
            </p:extLst>
          </p:nvPr>
        </p:nvGraphicFramePr>
        <p:xfrm>
          <a:off x="7144485" y="4593434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audio_01.mp3~audio_14.mp3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\app\resource\contents\lesson05\ops\lesson05\audio\mm_41_5_00_02_01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15331" y="4785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03557" y="4869160"/>
            <a:ext cx="519244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오늘은 어떤 </a:t>
            </a:r>
            <a:r>
              <a:rPr lang="ko-KR" altLang="en-US" sz="1900" dirty="0" err="1">
                <a:latin typeface="+mn-ea"/>
                <a:ea typeface="+mn-ea"/>
              </a:rPr>
              <a:t>채소랑</a:t>
            </a:r>
            <a:r>
              <a:rPr lang="ko-KR" altLang="en-US" sz="1900" dirty="0">
                <a:latin typeface="+mn-ea"/>
                <a:ea typeface="+mn-ea"/>
              </a:rPr>
              <a:t> 과일이 </a:t>
            </a:r>
            <a:r>
              <a:rPr lang="ko-KR" altLang="en-US" sz="1900" dirty="0" err="1">
                <a:latin typeface="+mn-ea"/>
                <a:ea typeface="+mn-ea"/>
              </a:rPr>
              <a:t>식판</a:t>
            </a:r>
            <a:r>
              <a:rPr lang="ko-KR" altLang="en-US" sz="1900" dirty="0">
                <a:latin typeface="+mn-ea"/>
                <a:ea typeface="+mn-ea"/>
              </a:rPr>
              <a:t> 위에 오를까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동시 제목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41473</TotalTime>
  <Words>827</Words>
  <Application>Microsoft Office PowerPoint</Application>
  <PresentationFormat>화면 슬라이드 쇼(4:3)</PresentationFormat>
  <Paragraphs>297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7197</cp:revision>
  <dcterms:created xsi:type="dcterms:W3CDTF">2008-07-15T12:19:11Z</dcterms:created>
  <dcterms:modified xsi:type="dcterms:W3CDTF">2022-03-02T01:52:05Z</dcterms:modified>
</cp:coreProperties>
</file>