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345" r:id="rId8"/>
    <p:sldId id="1346" r:id="rId9"/>
    <p:sldId id="1097" r:id="rId10"/>
    <p:sldId id="1289" r:id="rId11"/>
    <p:sldId id="1341" r:id="rId12"/>
    <p:sldId id="1310" r:id="rId13"/>
    <p:sldId id="1347" r:id="rId14"/>
    <p:sldId id="1311" r:id="rId15"/>
    <p:sldId id="1312" r:id="rId16"/>
    <p:sldId id="1348" r:id="rId17"/>
    <p:sldId id="1337" r:id="rId18"/>
    <p:sldId id="1297" r:id="rId19"/>
    <p:sldId id="1315" r:id="rId20"/>
    <p:sldId id="1316" r:id="rId21"/>
    <p:sldId id="1322" r:id="rId22"/>
    <p:sldId id="1350" r:id="rId23"/>
    <p:sldId id="1351" r:id="rId24"/>
    <p:sldId id="1323" r:id="rId25"/>
    <p:sldId id="1353" r:id="rId26"/>
    <p:sldId id="1324" r:id="rId27"/>
    <p:sldId id="1355" r:id="rId28"/>
    <p:sldId id="1317" r:id="rId29"/>
    <p:sldId id="1357" r:id="rId30"/>
    <p:sldId id="1319" r:id="rId31"/>
    <p:sldId id="1318" r:id="rId32"/>
    <p:sldId id="1358" r:id="rId33"/>
    <p:sldId id="1359" r:id="rId34"/>
    <p:sldId id="1360" r:id="rId35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C65"/>
    <a:srgbClr val="F9F8FA"/>
    <a:srgbClr val="984807"/>
    <a:srgbClr val="E8F0D0"/>
    <a:srgbClr val="CBDCA8"/>
    <a:srgbClr val="000000"/>
    <a:srgbClr val="F2F1EC"/>
    <a:srgbClr val="FFFFFF"/>
    <a:srgbClr val="F3D2E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1" autoAdjust="0"/>
    <p:restoredTop sz="96909" autoAdjust="0"/>
  </p:normalViewPr>
  <p:slideViewPr>
    <p:cSldViewPr>
      <p:cViewPr varScale="1">
        <p:scale>
          <a:sx n="114" d="100"/>
          <a:sy n="114" d="100"/>
        </p:scale>
        <p:origin x="-1776" y="-96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data2.tsherpa.co.kr/tsherpa/MultiMedia/Flash/2020/curri/index.html?flashxmlnum=yuni4856&amp;classa=A8-C1-41-MM-MM-04-06-02-0-0-0-0&amp;classno=MM_41_04/suh_0401_05_0002/suh_0401_05_0002_301_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6.png"/><Relationship Id="rId5" Type="http://schemas.openxmlformats.org/officeDocument/2006/relationships/image" Target="../media/image9.png"/><Relationship Id="rId10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9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9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1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9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cdata2.tsherpa.co.kr/tsherpa/MultiMedia/Flash/2020/curri/index.html?flashxmlnum=yuni4856&amp;classa=A8-C1-41-MM-MM-04-06-02-0-0-0-0&amp;classno=MM_41_04/suh_0401_05_0002/suh_0401_05_0002_401_1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cdata2.tsherpa.co.kr/tsherpa/MultiMedia/Flash/2020/curri/index.html?flashxmlnum=yuni4856&amp;classa=A8-C1-41-MM-MM-04-06-02-0-0-0-0&amp;classno=MM_41_04/suh_0401_05_0002/suh_0401_05_0002_401_1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.html?flashxmlnum=yuni4856&amp;classa=A8-C1-41-MM-MM-04-06-02-0-0-0-0&amp;classno=MM_41_04/suh_0401_05_0002/suh_0401_05_0002_401_1.html" TargetMode="Externa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.html?flashxmlnum=yuni4856&amp;classa=A8-C1-41-MM-MM-04-06-02-0-0-0-0&amp;classno=MM_41_04/suh_0401_05_0002/suh_0401_05_0002_401_1.html" TargetMode="Externa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data2.tsherpa.co.kr/tsherpa/MultiMedia/Flash/2020/curri/index.html?flashxmlnum=yuni4856&amp;classa=A8-C1-41-MM-MM-04-06-02-0-0-0-0&amp;classno=MM_41_04/suh_0401_05_0002/suh_0401_05_0002_401_1.html" TargetMode="Externa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4081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64487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5966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막대그래프를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668486" y="4473116"/>
            <a:ext cx="3207629" cy="2160240"/>
          </a:xfrm>
          <a:prstGeom prst="rect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단원 공통 사항</a:t>
            </a:r>
            <a:endParaRPr lang="en-US" altLang="ko-KR" b="1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arenR"/>
            </a:pP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안 텍스트는 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40px</a:t>
            </a:r>
          </a:p>
          <a:p>
            <a:pPr marL="228600" indent="-228600" algn="just">
              <a:buAutoNum type="arabicParenR"/>
            </a:pPr>
            <a:endParaRPr lang="en-US" altLang="ko-KR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arenR"/>
            </a:pP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막대그래프 텍스트는 개발물 안에서 따로 작성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40px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기준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공간상 안 들어가는 경우는 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38px, 35px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까지는 조정 가능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이하는 너무 글씨가 작게보여서 안됩니다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글씨가 그래프를 살짝 벗어나는 것은 괜찮습니다</a:t>
            </a:r>
            <a:r>
              <a:rPr lang="en-US" altLang="ko-KR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48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신문 기사의 내용을 나타낸 표와 그래프를 살펴봅시다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클릭하면 전체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표에서 알 수 있는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3C261AC0-0CDF-4D81-B112-17A3FF0F0842}"/>
              </a:ext>
            </a:extLst>
          </p:cNvPr>
          <p:cNvSpPr/>
          <p:nvPr/>
        </p:nvSpPr>
        <p:spPr>
          <a:xfrm>
            <a:off x="4463988" y="14087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B64377B7-9DE5-4570-87EC-0D058DB48A89}"/>
              </a:ext>
            </a:extLst>
          </p:cNvPr>
          <p:cNvSpPr/>
          <p:nvPr/>
        </p:nvSpPr>
        <p:spPr>
          <a:xfrm>
            <a:off x="5255755" y="138255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7D1C2D6-036A-4CEA-9A31-DBB17EAD5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778" y="133493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582788B8-F238-43B9-957D-3382F8E5A33E}"/>
              </a:ext>
            </a:extLst>
          </p:cNvPr>
          <p:cNvSpPr/>
          <p:nvPr/>
        </p:nvSpPr>
        <p:spPr>
          <a:xfrm>
            <a:off x="4707042" y="1383768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1B0C29A-0C65-432C-BC4C-439B689A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590" y="131435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3969AFB-58F7-4714-BA9C-6BB3B180A519}"/>
              </a:ext>
            </a:extLst>
          </p:cNvPr>
          <p:cNvSpPr/>
          <p:nvPr/>
        </p:nvSpPr>
        <p:spPr>
          <a:xfrm>
            <a:off x="6359505" y="1382559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797E7387-109E-4443-A48D-17AD4BF4C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528" y="133493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F5E1A3CF-2623-4B67-A984-593B13814034}"/>
              </a:ext>
            </a:extLst>
          </p:cNvPr>
          <p:cNvSpPr/>
          <p:nvPr/>
        </p:nvSpPr>
        <p:spPr>
          <a:xfrm>
            <a:off x="5810792" y="138376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C0EA5E9-4145-4C14-9943-681181A64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40" y="131435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783BBB58-E06F-4D9E-B601-1DDCF3C75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10972"/>
              </p:ext>
            </p:extLst>
          </p:nvPr>
        </p:nvGraphicFramePr>
        <p:xfrm>
          <a:off x="440395" y="2598100"/>
          <a:ext cx="625899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142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3141484446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3588861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음식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김치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된장국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나물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생선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과일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A6870607-4E6D-4249-85D7-0166E76453D7}"/>
              </a:ext>
            </a:extLst>
          </p:cNvPr>
          <p:cNvSpPr/>
          <p:nvPr/>
        </p:nvSpPr>
        <p:spPr bwMode="auto">
          <a:xfrm>
            <a:off x="1001351" y="3850932"/>
            <a:ext cx="5137081" cy="4437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남기는 </a:t>
            </a:r>
            <a:r>
              <a:rPr kumimoji="1" lang="ko-KR" altLang="en-US" sz="1900" b="1" i="0" u="none" strike="noStrike" cap="none" spc="-15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음식별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학생 수를 알 수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6B41C1D9-8C42-4209-BDE1-C609572EF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065" y="3691892"/>
            <a:ext cx="360000" cy="35500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FD3750D9-31E8-4430-9AD7-76E0B87499EC}"/>
              </a:ext>
            </a:extLst>
          </p:cNvPr>
          <p:cNvSpPr/>
          <p:nvPr/>
        </p:nvSpPr>
        <p:spPr bwMode="auto">
          <a:xfrm>
            <a:off x="1001351" y="4418729"/>
            <a:ext cx="5137081" cy="4437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조사한 학생 수가 모두 몇 명인지 알 수 있습니다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9648E431-9D7B-41D2-9E8C-DA01C8369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065" y="4259689"/>
            <a:ext cx="360000" cy="355000"/>
          </a:xfrm>
          <a:prstGeom prst="rect">
            <a:avLst/>
          </a:prstGeom>
        </p:spPr>
      </p:pic>
      <p:pic>
        <p:nvPicPr>
          <p:cNvPr id="51" name="Picture 6">
            <a:extLst>
              <a:ext uri="{FF2B5EF4-FFF2-40B4-BE49-F238E27FC236}">
                <a16:creationId xmlns:a16="http://schemas.microsoft.com/office/drawing/2014/main" xmlns="" id="{5717121F-3926-425C-898F-514051AB3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40DFFE20-219F-4AD4-8EB3-282700A3669F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xmlns="" id="{E1847F08-38C2-4CC8-B349-BC3198B93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375" y="2096852"/>
            <a:ext cx="3702831" cy="40830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남기는 음식의 종류별 학생 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5F4FB873-E1C6-448F-9A4C-4D3201E3DCA4}"/>
              </a:ext>
            </a:extLst>
          </p:cNvPr>
          <p:cNvSpPr/>
          <p:nvPr/>
        </p:nvSpPr>
        <p:spPr>
          <a:xfrm>
            <a:off x="65312" y="903064"/>
            <a:ext cx="6918956" cy="7486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C1EAB846-8EE6-4D58-950F-C454882AA1C9}"/>
              </a:ext>
            </a:extLst>
          </p:cNvPr>
          <p:cNvSpPr txBox="1"/>
          <p:nvPr/>
        </p:nvSpPr>
        <p:spPr>
          <a:xfrm>
            <a:off x="389042" y="101601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신문 기사의 내용을 나타낸 표와 그래프를 살펴봅시다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xmlns="" id="{B6C65C66-CB2B-471D-9D17-A9973D998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67328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위 텍스트는 새로 얹어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가능하다면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40px,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공간이 안 된다면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35px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로 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그래프의 가로와 세로는 각각 무엇을 나타내나요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79694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SC41501.ai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\106123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4-1-5\Links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FC6FB9D8-A24B-43A0-A5EC-ED0D7B7BE515}"/>
              </a:ext>
            </a:extLst>
          </p:cNvPr>
          <p:cNvSpPr/>
          <p:nvPr/>
        </p:nvSpPr>
        <p:spPr>
          <a:xfrm>
            <a:off x="5255755" y="1396621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067F093-BAD7-4458-ABE2-7A240F2E6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778" y="13406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72EE4D74-B73C-4DD1-AF78-DA21DA78538B}"/>
              </a:ext>
            </a:extLst>
          </p:cNvPr>
          <p:cNvSpPr/>
          <p:nvPr/>
        </p:nvSpPr>
        <p:spPr>
          <a:xfrm>
            <a:off x="4707042" y="139783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DAD1B4F-EC12-4ABF-8C48-5A551DBEE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590" y="135125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41F8F0D7-F9D1-43D4-AF8A-A5FD1DDF24E8}"/>
              </a:ext>
            </a:extLst>
          </p:cNvPr>
          <p:cNvSpPr/>
          <p:nvPr/>
        </p:nvSpPr>
        <p:spPr>
          <a:xfrm>
            <a:off x="6359505" y="1396621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816F0DB-FB08-442D-84CB-B1C13566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528" y="1348996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641A58A0-73A9-4950-A573-ADB1E6015D4D}"/>
              </a:ext>
            </a:extLst>
          </p:cNvPr>
          <p:cNvSpPr/>
          <p:nvPr/>
        </p:nvSpPr>
        <p:spPr>
          <a:xfrm>
            <a:off x="5810792" y="1397830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5F38BB3-039F-4CF7-8CB1-E0CE54B95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40" y="131269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xmlns="" id="{E1847F08-38C2-4CC8-B349-BC3198B93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375" y="2096852"/>
            <a:ext cx="3702831" cy="40830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남기는 음식의 종류별 학생 수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3F58B3FC-7153-439F-9946-AB48FEAA0C77}"/>
              </a:ext>
            </a:extLst>
          </p:cNvPr>
          <p:cNvSpPr/>
          <p:nvPr/>
        </p:nvSpPr>
        <p:spPr bwMode="auto">
          <a:xfrm>
            <a:off x="2501467" y="4931272"/>
            <a:ext cx="651018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음식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EF04078E-2835-4F04-8BF3-2EDD13D71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743" y="5135023"/>
            <a:ext cx="360000" cy="355000"/>
          </a:xfrm>
          <a:prstGeom prst="rect">
            <a:avLst/>
          </a:prstGeom>
        </p:spPr>
      </p:pic>
      <p:pic>
        <p:nvPicPr>
          <p:cNvPr id="65" name="Picture 6">
            <a:extLst>
              <a:ext uri="{FF2B5EF4-FFF2-40B4-BE49-F238E27FC236}">
                <a16:creationId xmlns:a16="http://schemas.microsoft.com/office/drawing/2014/main" xmlns="" id="{10654C8D-E1AA-4EA0-83C9-05CF78A35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045758" y="2572387"/>
            <a:ext cx="4809794" cy="2149182"/>
            <a:chOff x="1045758" y="2572387"/>
            <a:chExt cx="4809794" cy="214918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027" y="2572387"/>
              <a:ext cx="4661525" cy="2080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1089" y="4332675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김치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9">
              <a:extLst>
                <a:ext uri="{FF2B5EF4-FFF2-40B4-BE49-F238E27FC236}">
                  <a16:creationId xmlns:a16="http://schemas.microsoft.com/office/drawing/2014/main" xmlns="" id="{8F6AB0CC-6130-4667-B28E-2121007DD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2806" y="4332675"/>
              <a:ext cx="683487" cy="264844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된장국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9">
              <a:extLst>
                <a:ext uri="{FF2B5EF4-FFF2-40B4-BE49-F238E27FC236}">
                  <a16:creationId xmlns:a16="http://schemas.microsoft.com/office/drawing/2014/main" xmlns="" id="{22434191-5316-46F8-8FF4-140E50D76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10" y="4332675"/>
              <a:ext cx="575983" cy="264844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나물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9">
              <a:extLst>
                <a:ext uri="{FF2B5EF4-FFF2-40B4-BE49-F238E27FC236}">
                  <a16:creationId xmlns:a16="http://schemas.microsoft.com/office/drawing/2014/main" xmlns="" id="{F0C5EE08-3395-46C2-A819-132ACC475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7687" y="4329100"/>
              <a:ext cx="575983" cy="264844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생선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9">
              <a:extLst>
                <a:ext uri="{FF2B5EF4-FFF2-40B4-BE49-F238E27FC236}">
                  <a16:creationId xmlns:a16="http://schemas.microsoft.com/office/drawing/2014/main" xmlns="" id="{4F37ADB6-27C9-4178-AD02-E9AF4CDB8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521" y="4329100"/>
              <a:ext cx="575983" cy="264844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과일</a:t>
              </a:r>
            </a:p>
          </p:txBody>
        </p:sp>
        <p:sp>
          <p:nvSpPr>
            <p:cNvPr id="58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5758" y="4152655"/>
              <a:ext cx="715151" cy="32046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학생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9">
              <a:extLst>
                <a:ext uri="{FF2B5EF4-FFF2-40B4-BE49-F238E27FC236}">
                  <a16:creationId xmlns:a16="http://schemas.microsoft.com/office/drawing/2014/main" xmlns="" id="{914CFD53-0D9B-46EA-B0CA-84B94ED7A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3668" y="4401108"/>
              <a:ext cx="575983" cy="32046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음식</a:t>
              </a:r>
            </a:p>
          </p:txBody>
        </p:sp>
        <p:sp>
          <p:nvSpPr>
            <p:cNvPr id="66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2686" y="2636912"/>
              <a:ext cx="366986" cy="32046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3185" y="2672916"/>
              <a:ext cx="350543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3185" y="2958093"/>
              <a:ext cx="350543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3185" y="3243270"/>
              <a:ext cx="350543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3185" y="3570161"/>
              <a:ext cx="350543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3185" y="3861048"/>
              <a:ext cx="350543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3185" y="4077072"/>
              <a:ext cx="350543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FCD11624-BA16-421B-9D04-B5F3EF04F176}"/>
              </a:ext>
            </a:extLst>
          </p:cNvPr>
          <p:cNvSpPr/>
          <p:nvPr/>
        </p:nvSpPr>
        <p:spPr>
          <a:xfrm>
            <a:off x="1059153" y="30675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82A53246-A22B-46BC-B258-A25C963D87A5}"/>
              </a:ext>
            </a:extLst>
          </p:cNvPr>
          <p:cNvSpPr/>
          <p:nvPr/>
        </p:nvSpPr>
        <p:spPr>
          <a:xfrm>
            <a:off x="5707283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762339" y="4947739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3F58B3FC-7153-439F-9946-AB48FEAA0C77}"/>
              </a:ext>
            </a:extLst>
          </p:cNvPr>
          <p:cNvSpPr/>
          <p:nvPr/>
        </p:nvSpPr>
        <p:spPr bwMode="auto">
          <a:xfrm>
            <a:off x="4482940" y="4941168"/>
            <a:ext cx="95315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학생 수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xmlns="" id="{EF04078E-2835-4F04-8BF3-2EDD13D71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120" y="5121188"/>
            <a:ext cx="360000" cy="3550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3743908" y="4957635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675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17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C474CF30-5DC3-4EEB-A14F-F88C42CB36EC}"/>
              </a:ext>
            </a:extLst>
          </p:cNvPr>
          <p:cNvSpPr/>
          <p:nvPr/>
        </p:nvSpPr>
        <p:spPr>
          <a:xfrm>
            <a:off x="5255755" y="134973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82810C2-0E2E-4995-AFE8-3582A64D5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778" y="131525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47D2B53C-3752-469A-82FE-1831945F06C4}"/>
              </a:ext>
            </a:extLst>
          </p:cNvPr>
          <p:cNvSpPr/>
          <p:nvPr/>
        </p:nvSpPr>
        <p:spPr>
          <a:xfrm>
            <a:off x="4707042" y="135094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DFA9783-E556-47B8-B05A-9668C6D43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590" y="1304373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AC3A2D2-965A-4948-9665-BFC39CE08605}"/>
              </a:ext>
            </a:extLst>
          </p:cNvPr>
          <p:cNvSpPr/>
          <p:nvPr/>
        </p:nvSpPr>
        <p:spPr>
          <a:xfrm>
            <a:off x="6359505" y="134973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D5C9A38-7E60-4B8B-A0CF-A466AD326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528" y="130211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2AABA2E-6594-42D8-981D-E6C0CCA5D518}"/>
              </a:ext>
            </a:extLst>
          </p:cNvPr>
          <p:cNvSpPr/>
          <p:nvPr/>
        </p:nvSpPr>
        <p:spPr>
          <a:xfrm>
            <a:off x="5810792" y="1350946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6E096C1-11AE-4A90-B567-424A2AE04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40" y="128729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B42051F-9B45-42C1-931B-08F6FC45F078}"/>
              </a:ext>
            </a:extLst>
          </p:cNvPr>
          <p:cNvSpPr txBox="1"/>
          <p:nvPr/>
        </p:nvSpPr>
        <p:spPr>
          <a:xfrm>
            <a:off x="389042" y="101601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신문 기사의 내용을 나타낸 표와 그래프를 살펴봅시다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73ACA3F0-2D05-48F9-AB10-8F24464A160E}"/>
              </a:ext>
            </a:extLst>
          </p:cNvPr>
          <p:cNvSpPr/>
          <p:nvPr/>
        </p:nvSpPr>
        <p:spPr bwMode="auto">
          <a:xfrm>
            <a:off x="1534007" y="4965713"/>
            <a:ext cx="3981567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음식별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남기는 학생 수를 나타냅니다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F657CA15-EC81-4235-B8FD-024E4B438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705" y="4797152"/>
            <a:ext cx="360000" cy="355000"/>
          </a:xfrm>
          <a:prstGeom prst="rect">
            <a:avLst/>
          </a:prstGeom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DE69BEA1-9429-4E28-BD73-3D2873591E9A}"/>
              </a:ext>
            </a:extLst>
          </p:cNvPr>
          <p:cNvSpPr/>
          <p:nvPr/>
        </p:nvSpPr>
        <p:spPr>
          <a:xfrm>
            <a:off x="610228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BBA47CC8-5EA7-4312-A61D-46079DD0D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70971E99-4348-4E23-9ABD-D3F9C0FDC047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막대의 길이는 무엇을 나타내나요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xmlns="" id="{32C4E88A-E079-4DC9-AC45-8221ADB35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9">
            <a:extLst>
              <a:ext uri="{FF2B5EF4-FFF2-40B4-BE49-F238E27FC236}">
                <a16:creationId xmlns:a16="http://schemas.microsoft.com/office/drawing/2014/main" xmlns="" id="{E1847F08-38C2-4CC8-B349-BC3198B93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375" y="2096852"/>
            <a:ext cx="3702831" cy="40830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남기는 음식의 종류별 학생 수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1045758" y="2572387"/>
            <a:ext cx="4809794" cy="2149182"/>
            <a:chOff x="1045758" y="2572387"/>
            <a:chExt cx="4809794" cy="2149182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027" y="2572387"/>
              <a:ext cx="4661525" cy="2080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1089" y="4332675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김치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9">
              <a:extLst>
                <a:ext uri="{FF2B5EF4-FFF2-40B4-BE49-F238E27FC236}">
                  <a16:creationId xmlns:a16="http://schemas.microsoft.com/office/drawing/2014/main" xmlns="" id="{8F6AB0CC-6130-4667-B28E-2121007DD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2806" y="4332675"/>
              <a:ext cx="683487" cy="264844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된장국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9">
              <a:extLst>
                <a:ext uri="{FF2B5EF4-FFF2-40B4-BE49-F238E27FC236}">
                  <a16:creationId xmlns:a16="http://schemas.microsoft.com/office/drawing/2014/main" xmlns="" id="{22434191-5316-46F8-8FF4-140E50D76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10" y="4332675"/>
              <a:ext cx="575983" cy="264844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나물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9">
              <a:extLst>
                <a:ext uri="{FF2B5EF4-FFF2-40B4-BE49-F238E27FC236}">
                  <a16:creationId xmlns:a16="http://schemas.microsoft.com/office/drawing/2014/main" xmlns="" id="{F0C5EE08-3395-46C2-A819-132ACC475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7687" y="4329100"/>
              <a:ext cx="575983" cy="264844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생선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9">
              <a:extLst>
                <a:ext uri="{FF2B5EF4-FFF2-40B4-BE49-F238E27FC236}">
                  <a16:creationId xmlns:a16="http://schemas.microsoft.com/office/drawing/2014/main" xmlns="" id="{4F37ADB6-27C9-4178-AD02-E9AF4CDB8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521" y="4329100"/>
              <a:ext cx="575983" cy="264844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과일</a:t>
              </a:r>
            </a:p>
          </p:txBody>
        </p:sp>
        <p:sp>
          <p:nvSpPr>
            <p:cNvPr id="68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5758" y="4152655"/>
              <a:ext cx="715151" cy="32046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학생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9">
              <a:extLst>
                <a:ext uri="{FF2B5EF4-FFF2-40B4-BE49-F238E27FC236}">
                  <a16:creationId xmlns:a16="http://schemas.microsoft.com/office/drawing/2014/main" xmlns="" id="{914CFD53-0D9B-46EA-B0CA-84B94ED7A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3668" y="4401108"/>
              <a:ext cx="575983" cy="32046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음식</a:t>
              </a:r>
            </a:p>
          </p:txBody>
        </p:sp>
        <p:sp>
          <p:nvSpPr>
            <p:cNvPr id="70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2686" y="2636912"/>
              <a:ext cx="366986" cy="32046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3185" y="2672916"/>
              <a:ext cx="350543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3185" y="2958093"/>
              <a:ext cx="350543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3185" y="3243270"/>
              <a:ext cx="350543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3185" y="3570161"/>
              <a:ext cx="350543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3185" y="3861048"/>
              <a:ext cx="350543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3185" y="4077072"/>
              <a:ext cx="350543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2876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17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답박스와 가로 길이 같게 맞춰주세요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B42051F-9B45-42C1-931B-08F6FC45F078}"/>
              </a:ext>
            </a:extLst>
          </p:cNvPr>
          <p:cNvSpPr txBox="1"/>
          <p:nvPr/>
        </p:nvSpPr>
        <p:spPr>
          <a:xfrm>
            <a:off x="389042" y="101601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신문 기사의 내용을 나타낸 표와 그래프를 살펴봅시다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73ACA3F0-2D05-48F9-AB10-8F24464A160E}"/>
              </a:ext>
            </a:extLst>
          </p:cNvPr>
          <p:cNvSpPr/>
          <p:nvPr/>
        </p:nvSpPr>
        <p:spPr bwMode="auto">
          <a:xfrm>
            <a:off x="1714987" y="4965713"/>
            <a:ext cx="361960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명을 나타냅니다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F657CA15-EC81-4235-B8FD-024E4B438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297" y="4814464"/>
            <a:ext cx="360000" cy="355000"/>
          </a:xfrm>
          <a:prstGeom prst="rect">
            <a:avLst/>
          </a:prstGeom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DE69BEA1-9429-4E28-BD73-3D2873591E9A}"/>
              </a:ext>
            </a:extLst>
          </p:cNvPr>
          <p:cNvSpPr/>
          <p:nvPr/>
        </p:nvSpPr>
        <p:spPr>
          <a:xfrm>
            <a:off x="6102287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xmlns="" id="{BBA47CC8-5EA7-4312-A61D-46079DD0D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70971E99-4348-4E23-9ABD-D3F9C0FDC047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세로 눈금 한 칸은 몇 명을 나타내나요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66" name="Picture 2">
            <a:extLst>
              <a:ext uri="{FF2B5EF4-FFF2-40B4-BE49-F238E27FC236}">
                <a16:creationId xmlns:a16="http://schemas.microsoft.com/office/drawing/2014/main" xmlns="" id="{32C4E88A-E079-4DC9-AC45-8221ADB35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034D709-61E2-4366-8B9C-4A5E5C4CA9DE}"/>
              </a:ext>
            </a:extLst>
          </p:cNvPr>
          <p:cNvSpPr/>
          <p:nvPr/>
        </p:nvSpPr>
        <p:spPr>
          <a:xfrm>
            <a:off x="5255755" y="1350128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0CBB521-384F-4C56-847D-01E70435B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778" y="1315644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86A27FB-F8D5-4DF8-A83A-FBAE5DDFC436}"/>
              </a:ext>
            </a:extLst>
          </p:cNvPr>
          <p:cNvSpPr/>
          <p:nvPr/>
        </p:nvSpPr>
        <p:spPr>
          <a:xfrm>
            <a:off x="4707042" y="135133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1126F7F-15A6-4B07-B50B-B9084191E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590" y="1304764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0112DC6B-C788-4926-918C-4B9D6DDFFD01}"/>
              </a:ext>
            </a:extLst>
          </p:cNvPr>
          <p:cNvSpPr/>
          <p:nvPr/>
        </p:nvSpPr>
        <p:spPr>
          <a:xfrm>
            <a:off x="6359505" y="1350128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2F05981-521A-40BA-ACBD-5E68BDD29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528" y="132562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13D4B59D-4828-4F0B-A5F3-8B7221AEECCF}"/>
              </a:ext>
            </a:extLst>
          </p:cNvPr>
          <p:cNvSpPr/>
          <p:nvPr/>
        </p:nvSpPr>
        <p:spPr>
          <a:xfrm>
            <a:off x="5810792" y="135133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8E800D41-FD67-440D-989F-2D1329D39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40" y="131080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xmlns="" id="{E1847F08-38C2-4CC8-B349-BC3198B93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375" y="2096852"/>
            <a:ext cx="3702831" cy="40830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남기는 음식의 종류별 학생 수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1045758" y="2572387"/>
            <a:ext cx="4809794" cy="2149182"/>
            <a:chOff x="1045758" y="2572387"/>
            <a:chExt cx="4809794" cy="2149182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027" y="2572387"/>
              <a:ext cx="4661525" cy="2080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1089" y="4332675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김치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9">
              <a:extLst>
                <a:ext uri="{FF2B5EF4-FFF2-40B4-BE49-F238E27FC236}">
                  <a16:creationId xmlns:a16="http://schemas.microsoft.com/office/drawing/2014/main" xmlns="" id="{8F6AB0CC-6130-4667-B28E-2121007DD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2806" y="4332675"/>
              <a:ext cx="683487" cy="264844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된장국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9">
              <a:extLst>
                <a:ext uri="{FF2B5EF4-FFF2-40B4-BE49-F238E27FC236}">
                  <a16:creationId xmlns:a16="http://schemas.microsoft.com/office/drawing/2014/main" xmlns="" id="{22434191-5316-46F8-8FF4-140E50D76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10" y="4332675"/>
              <a:ext cx="575983" cy="264844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나물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9">
              <a:extLst>
                <a:ext uri="{FF2B5EF4-FFF2-40B4-BE49-F238E27FC236}">
                  <a16:creationId xmlns:a16="http://schemas.microsoft.com/office/drawing/2014/main" xmlns="" id="{F0C5EE08-3395-46C2-A819-132ACC475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7687" y="4329100"/>
              <a:ext cx="575983" cy="264844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생선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9">
              <a:extLst>
                <a:ext uri="{FF2B5EF4-FFF2-40B4-BE49-F238E27FC236}">
                  <a16:creationId xmlns:a16="http://schemas.microsoft.com/office/drawing/2014/main" xmlns="" id="{4F37ADB6-27C9-4178-AD02-E9AF4CDB8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521" y="4329100"/>
              <a:ext cx="575983" cy="264844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과일</a:t>
              </a:r>
            </a:p>
          </p:txBody>
        </p:sp>
        <p:sp>
          <p:nvSpPr>
            <p:cNvPr id="69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5758" y="4152655"/>
              <a:ext cx="715151" cy="32046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학생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9">
              <a:extLst>
                <a:ext uri="{FF2B5EF4-FFF2-40B4-BE49-F238E27FC236}">
                  <a16:creationId xmlns:a16="http://schemas.microsoft.com/office/drawing/2014/main" xmlns="" id="{914CFD53-0D9B-46EA-B0CA-84B94ED7A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3668" y="4401108"/>
              <a:ext cx="575983" cy="32046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음식</a:t>
              </a:r>
            </a:p>
          </p:txBody>
        </p:sp>
        <p:sp>
          <p:nvSpPr>
            <p:cNvPr id="71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2686" y="2636912"/>
              <a:ext cx="366986" cy="32046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3185" y="2672916"/>
              <a:ext cx="350543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3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3185" y="2958093"/>
              <a:ext cx="350543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3185" y="3243270"/>
              <a:ext cx="350543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3185" y="3570161"/>
              <a:ext cx="350543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3185" y="3861048"/>
              <a:ext cx="350543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3185" y="4077072"/>
              <a:ext cx="350543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DE69BEA1-9429-4E28-BD73-3D2873591E9A}"/>
              </a:ext>
            </a:extLst>
          </p:cNvPr>
          <p:cNvSpPr/>
          <p:nvPr/>
        </p:nvSpPr>
        <p:spPr>
          <a:xfrm>
            <a:off x="4759447" y="51694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437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5971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36384" y="1917021"/>
            <a:ext cx="6791900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조사한 자료의 수를 막대 모양으로 나타낸 그래프를</a:t>
            </a:r>
            <a:endParaRPr lang="en-US" altLang="ko-KR" sz="1900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              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라고 합니다</a:t>
            </a:r>
            <a:r>
              <a:rPr lang="en-US" altLang="ko-KR" sz="1900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24659" y="2435289"/>
            <a:ext cx="1646447" cy="3651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193964" y="1570787"/>
            <a:ext cx="628596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2189615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928" y="2263450"/>
            <a:ext cx="360000" cy="355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618AB7B-79F3-4D6C-A041-AA00AA094F5F}"/>
              </a:ext>
            </a:extLst>
          </p:cNvPr>
          <p:cNvSpPr txBox="1"/>
          <p:nvPr/>
        </p:nvSpPr>
        <p:spPr>
          <a:xfrm>
            <a:off x="389042" y="1016012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신문 기사의 내용을 나타낸 표와 그래프를 살펴봅시다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6398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6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가로와 세로를 바꾸어 나타낸 막대그래프를 살펴봅시다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지우고 새로 얹어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가능하다면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40px,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공간이 안 된다면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35px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로 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ㅁ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3A45E05F-F91E-478C-98E7-4991FA9A0997}"/>
              </a:ext>
            </a:extLst>
          </p:cNvPr>
          <p:cNvSpPr/>
          <p:nvPr/>
        </p:nvSpPr>
        <p:spPr>
          <a:xfrm>
            <a:off x="5567753" y="1480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D3EBCEA4-BD64-4015-86CE-AD002E15BAD5}"/>
              </a:ext>
            </a:extLst>
          </p:cNvPr>
          <p:cNvSpPr/>
          <p:nvPr/>
        </p:nvSpPr>
        <p:spPr>
          <a:xfrm>
            <a:off x="6359520" y="1454567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C08B330A-0C0A-4366-B9A8-EEC8536F1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543" y="140694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1F9A6CEA-7B39-40F3-A4F4-3C5CEFBDBBD2}"/>
              </a:ext>
            </a:extLst>
          </p:cNvPr>
          <p:cNvSpPr/>
          <p:nvPr/>
        </p:nvSpPr>
        <p:spPr>
          <a:xfrm>
            <a:off x="5810807" y="1455776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49713E6-8D75-46BD-864F-BE96F7BEC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55" y="138635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64158175-18F9-4ADC-BAF0-6F6EAF13B10A}"/>
              </a:ext>
            </a:extLst>
          </p:cNvPr>
          <p:cNvSpPr/>
          <p:nvPr/>
        </p:nvSpPr>
        <p:spPr>
          <a:xfrm>
            <a:off x="863588" y="33290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365467FC-5B72-4BCD-B83A-16A689A2537D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막대그래프와 다른 점은 무엇인지 이야기해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xmlns="" id="{DF71C35D-1727-405F-9461-CE4A07142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EEF9CD7-B0BD-47B2-9AFA-116B6E3E5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13" y="1713648"/>
            <a:ext cx="412450" cy="371881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173192" y="2573392"/>
            <a:ext cx="4761547" cy="2367776"/>
            <a:chOff x="1173192" y="2336146"/>
            <a:chExt cx="4761547" cy="236777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192" y="2336146"/>
              <a:ext cx="4683031" cy="2333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671" y="2420888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김치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9">
              <a:extLst>
                <a:ext uri="{FF2B5EF4-FFF2-40B4-BE49-F238E27FC236}">
                  <a16:creationId xmlns:a16="http://schemas.microsoft.com/office/drawing/2014/main" xmlns="" id="{8F6AB0CC-6130-4667-B28E-2121007DD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5148" y="2816932"/>
              <a:ext cx="683487" cy="264844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된장국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9">
              <a:extLst>
                <a:ext uri="{FF2B5EF4-FFF2-40B4-BE49-F238E27FC236}">
                  <a16:creationId xmlns:a16="http://schemas.microsoft.com/office/drawing/2014/main" xmlns="" id="{22434191-5316-46F8-8FF4-140E50D76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900" y="3176972"/>
              <a:ext cx="575983" cy="264844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나물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TextBox 9">
              <a:extLst>
                <a:ext uri="{FF2B5EF4-FFF2-40B4-BE49-F238E27FC236}">
                  <a16:creationId xmlns:a16="http://schemas.microsoft.com/office/drawing/2014/main" xmlns="" id="{F0C5EE08-3395-46C2-A819-132ACC475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900" y="3537012"/>
              <a:ext cx="575983" cy="264844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생선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9">
              <a:extLst>
                <a:ext uri="{FF2B5EF4-FFF2-40B4-BE49-F238E27FC236}">
                  <a16:creationId xmlns:a16="http://schemas.microsoft.com/office/drawing/2014/main" xmlns="" id="{4F37ADB6-27C9-4178-AD02-E9AF4CDB8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900" y="3897052"/>
              <a:ext cx="575983" cy="264844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과일</a:t>
              </a:r>
            </a:p>
          </p:txBody>
        </p:sp>
        <p:sp>
          <p:nvSpPr>
            <p:cNvPr id="62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688" y="4329100"/>
              <a:ext cx="715151" cy="240767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학생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9">
              <a:extLst>
                <a:ext uri="{FF2B5EF4-FFF2-40B4-BE49-F238E27FC236}">
                  <a16:creationId xmlns:a16="http://schemas.microsoft.com/office/drawing/2014/main" xmlns="" id="{914CFD53-0D9B-46EA-B0CA-84B94ED7A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3628" y="4257092"/>
              <a:ext cx="432745" cy="240767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음식</a:t>
              </a:r>
            </a:p>
          </p:txBody>
        </p:sp>
        <p:sp>
          <p:nvSpPr>
            <p:cNvPr id="64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7753" y="4383461"/>
              <a:ext cx="366986" cy="32046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632" y="4244712"/>
              <a:ext cx="350543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9538" y="4244712"/>
              <a:ext cx="350543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9952" y="4244712"/>
              <a:ext cx="350543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7381" y="4244712"/>
              <a:ext cx="350543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5816" y="4244712"/>
              <a:ext cx="350543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9772" y="4244712"/>
              <a:ext cx="163531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1" name="TextBox 9">
            <a:extLst>
              <a:ext uri="{FF2B5EF4-FFF2-40B4-BE49-F238E27FC236}">
                <a16:creationId xmlns:a16="http://schemas.microsoft.com/office/drawing/2014/main" xmlns="" id="{E1847F08-38C2-4CC8-B349-BC3198B93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375" y="2096852"/>
            <a:ext cx="3702831" cy="40830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남기는 음식의 종류별 학생 수</a:t>
            </a:r>
          </a:p>
        </p:txBody>
      </p:sp>
      <p:graphicFrame>
        <p:nvGraphicFramePr>
          <p:cNvPr id="7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23224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SC41502.ai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\106123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4-1-5\Links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3FB31C5-7CB9-46BE-9C79-DF0F8B3E9A17}"/>
              </a:ext>
            </a:extLst>
          </p:cNvPr>
          <p:cNvSpPr/>
          <p:nvPr/>
        </p:nvSpPr>
        <p:spPr bwMode="auto">
          <a:xfrm>
            <a:off x="2001529" y="4965713"/>
            <a:ext cx="3290551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막대를 가로로 나타냈습니다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A7F049EF-0788-4727-9E7E-87D4C70D77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6648" y="5158921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063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가로와 세로를 바꾸어 나타낸 막대그래프를 살펴봅시다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	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5646895" y="51903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365467FC-5B72-4BCD-B83A-16A689A2537D}"/>
              </a:ext>
            </a:extLst>
          </p:cNvPr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막대그래프의 가로와 세로는 각각 무엇을 나타내나요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8" name="Picture 2">
            <a:extLst>
              <a:ext uri="{FF2B5EF4-FFF2-40B4-BE49-F238E27FC236}">
                <a16:creationId xmlns:a16="http://schemas.microsoft.com/office/drawing/2014/main" xmlns="" id="{DF71C35D-1727-405F-9461-CE4A07142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747A6A4E-2282-4D72-B56B-806D94F1120F}"/>
              </a:ext>
            </a:extLst>
          </p:cNvPr>
          <p:cNvSpPr/>
          <p:nvPr/>
        </p:nvSpPr>
        <p:spPr>
          <a:xfrm>
            <a:off x="6323516" y="1432736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EEC6A08-4A1F-4B26-9669-8069A9A7C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539" y="1376772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0A2027E1-3C28-4983-B6C8-B974F3E194B7}"/>
              </a:ext>
            </a:extLst>
          </p:cNvPr>
          <p:cNvSpPr/>
          <p:nvPr/>
        </p:nvSpPr>
        <p:spPr>
          <a:xfrm>
            <a:off x="5774803" y="143394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B36A2815-A318-4930-8D1B-0FB19E87E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0351" y="138737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F58B3FC-7153-439F-9946-AB48FEAA0C77}"/>
              </a:ext>
            </a:extLst>
          </p:cNvPr>
          <p:cNvSpPr/>
          <p:nvPr/>
        </p:nvSpPr>
        <p:spPr bwMode="auto">
          <a:xfrm>
            <a:off x="4463988" y="4931272"/>
            <a:ext cx="651018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음식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EF04078E-2835-4F04-8BF3-2EDD13D71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924" y="5312523"/>
            <a:ext cx="360000" cy="35500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762339" y="4947739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EF04078E-2835-4F04-8BF3-2EDD13D71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5171171"/>
            <a:ext cx="360000" cy="3550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743908" y="4957635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9">
            <a:extLst>
              <a:ext uri="{FF2B5EF4-FFF2-40B4-BE49-F238E27FC236}">
                <a16:creationId xmlns:a16="http://schemas.microsoft.com/office/drawing/2014/main" xmlns="" id="{E1847F08-38C2-4CC8-B349-BC3198B93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375" y="2096852"/>
            <a:ext cx="3702831" cy="40830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남기는 음식의 종류별 학생 수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1045758" y="2572387"/>
            <a:ext cx="4809794" cy="2149182"/>
            <a:chOff x="1045758" y="2572387"/>
            <a:chExt cx="4809794" cy="2149182"/>
          </a:xfrm>
        </p:grpSpPr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4027" y="2572387"/>
              <a:ext cx="4661525" cy="2080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9">
              <a:extLst>
                <a:ext uri="{FF2B5EF4-FFF2-40B4-BE49-F238E27FC236}">
                  <a16:creationId xmlns:a16="http://schemas.microsoft.com/office/drawing/2014/main" xmlns="" id="{31881F91-8842-4DC2-950A-825892FA1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1089" y="4332675"/>
              <a:ext cx="534441" cy="28294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김치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TextBox 9">
              <a:extLst>
                <a:ext uri="{FF2B5EF4-FFF2-40B4-BE49-F238E27FC236}">
                  <a16:creationId xmlns:a16="http://schemas.microsoft.com/office/drawing/2014/main" xmlns="" id="{8F6AB0CC-6130-4667-B28E-2121007DD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2806" y="4332675"/>
              <a:ext cx="683487" cy="264844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된장국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TextBox 9">
              <a:extLst>
                <a:ext uri="{FF2B5EF4-FFF2-40B4-BE49-F238E27FC236}">
                  <a16:creationId xmlns:a16="http://schemas.microsoft.com/office/drawing/2014/main" xmlns="" id="{22434191-5316-46F8-8FF4-140E50D76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510" y="4332675"/>
              <a:ext cx="575983" cy="264844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나물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9">
              <a:extLst>
                <a:ext uri="{FF2B5EF4-FFF2-40B4-BE49-F238E27FC236}">
                  <a16:creationId xmlns:a16="http://schemas.microsoft.com/office/drawing/2014/main" xmlns="" id="{F0C5EE08-3395-46C2-A819-132ACC475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7687" y="4329100"/>
              <a:ext cx="575983" cy="264844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생선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TextBox 9">
              <a:extLst>
                <a:ext uri="{FF2B5EF4-FFF2-40B4-BE49-F238E27FC236}">
                  <a16:creationId xmlns:a16="http://schemas.microsoft.com/office/drawing/2014/main" xmlns="" id="{4F37ADB6-27C9-4178-AD02-E9AF4CDB8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1521" y="4329100"/>
              <a:ext cx="575983" cy="264844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과일</a:t>
              </a:r>
            </a:p>
          </p:txBody>
        </p:sp>
        <p:sp>
          <p:nvSpPr>
            <p:cNvPr id="71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5758" y="4152655"/>
              <a:ext cx="715151" cy="32046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>
                  <a:latin typeface="맑은 고딕" pitchFamily="50" charset="-127"/>
                  <a:ea typeface="맑은 고딕" pitchFamily="50" charset="-127"/>
                </a:rPr>
                <a:t>학생 수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2" name="TextBox 9">
              <a:extLst>
                <a:ext uri="{FF2B5EF4-FFF2-40B4-BE49-F238E27FC236}">
                  <a16:creationId xmlns:a16="http://schemas.microsoft.com/office/drawing/2014/main" xmlns="" id="{914CFD53-0D9B-46EA-B0CA-84B94ED7A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3668" y="4401108"/>
              <a:ext cx="575983" cy="32046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ko-KR" altLang="en-US" sz="1600" dirty="0">
                  <a:latin typeface="맑은 고딕" pitchFamily="50" charset="-127"/>
                  <a:ea typeface="맑은 고딕" pitchFamily="50" charset="-127"/>
                </a:rPr>
                <a:t>음식</a:t>
              </a:r>
            </a:p>
          </p:txBody>
        </p:sp>
        <p:sp>
          <p:nvSpPr>
            <p:cNvPr id="73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2686" y="2636912"/>
              <a:ext cx="366986" cy="320461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60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)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3185" y="2672916"/>
              <a:ext cx="350543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3185" y="2958093"/>
              <a:ext cx="350543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8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3185" y="3243270"/>
              <a:ext cx="350543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60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3185" y="3570161"/>
              <a:ext cx="350543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40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3185" y="3861048"/>
              <a:ext cx="350543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9" name="TextBox 9">
              <a:extLst>
                <a:ext uri="{FF2B5EF4-FFF2-40B4-BE49-F238E27FC236}">
                  <a16:creationId xmlns:a16="http://schemas.microsoft.com/office/drawing/2014/main" xmlns="" id="{DFDF9A07-FC4C-4F13-AA6D-AA00ED842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3185" y="4077072"/>
              <a:ext cx="350543" cy="218879"/>
            </a:xfrm>
            <a:prstGeom prst="rect">
              <a:avLst/>
            </a:prstGeom>
            <a:solidFill>
              <a:srgbClr val="E8F0D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r"/>
              <a:r>
                <a:rPr lang="en-US" altLang="ko-KR" sz="1600" smtClean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6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3F58B3FC-7153-439F-9946-AB48FEAA0C77}"/>
              </a:ext>
            </a:extLst>
          </p:cNvPr>
          <p:cNvSpPr/>
          <p:nvPr/>
        </p:nvSpPr>
        <p:spPr bwMode="auto">
          <a:xfrm>
            <a:off x="2483768" y="4941168"/>
            <a:ext cx="95315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학생 수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470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96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조사한 자료의 수량을 표로 나타낸 것보다 막대그래프로 나타냈을 때 좋은 점은 무엇인지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누르면 정답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누르면 전체 한꺼번에 공개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타원 92"/>
          <p:cNvSpPr/>
          <p:nvPr/>
        </p:nvSpPr>
        <p:spPr>
          <a:xfrm>
            <a:off x="5715772" y="50891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777CBA2F-BCAD-4DE5-BFBE-0082E0EB1B00}"/>
              </a:ext>
            </a:extLst>
          </p:cNvPr>
          <p:cNvSpPr/>
          <p:nvPr/>
        </p:nvSpPr>
        <p:spPr bwMode="auto">
          <a:xfrm>
            <a:off x="506742" y="2166781"/>
            <a:ext cx="611748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막대그래프는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표보다 수량을 한눈에 비교하기 쉽습니다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686D2698-F642-4563-B5D9-093C93B48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228" y="2013486"/>
            <a:ext cx="360000" cy="355000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5BB2930A-36D3-4031-8BCB-DDE3A8B22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61" y="2221295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455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2"/>
              </a:rPr>
              <a:t>https://cdata2.tsherpa.co.kr/tsherpa/MultiMedia/Flash/2020/curri/index.html?flashxmlnum=yuni4856&amp;classa=A8-C1-41-MM-MM-04-06-02-0-0-0-0&amp;classno=MM_41_04/suh_0401_05_0002/suh_0401_05_0002_301_1.html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en-US" altLang="ko-KR" sz="1900" b="1" spc="-150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막대그래프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1009344" y="2744924"/>
            <a:ext cx="1399608" cy="2958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막대그래프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9942" y="2409338"/>
            <a:ext cx="60763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조사한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자료의 수량을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 모양으로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나타낸 그래프를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                  라고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23" y="250257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42" y="2908946"/>
            <a:ext cx="360000" cy="355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47664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막대그래프에서 무엇을 알 수 있을까요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360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xmlns="" id="{84DB41A1-1ECE-403B-99E5-79113C15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59" y="3912261"/>
            <a:ext cx="1070484" cy="35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xmlns="" id="{0AC71D46-7AB2-448F-90AF-CAB1CA25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97052"/>
            <a:ext cx="1076398" cy="360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705EC26-53BC-4630-BFF2-0669D3A72D2B}"/>
              </a:ext>
            </a:extLst>
          </p:cNvPr>
          <p:cNvSpPr/>
          <p:nvPr/>
        </p:nvSpPr>
        <p:spPr>
          <a:xfrm>
            <a:off x="2193875" y="3891597"/>
            <a:ext cx="140775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110~111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4AFD3AF0-50B3-4DD8-961D-B95F8C1913DC}"/>
              </a:ext>
            </a:extLst>
          </p:cNvPr>
          <p:cNvSpPr/>
          <p:nvPr/>
        </p:nvSpPr>
        <p:spPr>
          <a:xfrm>
            <a:off x="4871846" y="3897052"/>
            <a:ext cx="113845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72~73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쪽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190484"/>
              </p:ext>
            </p:extLst>
          </p:nvPr>
        </p:nvGraphicFramePr>
        <p:xfrm>
          <a:off x="179388" y="654012"/>
          <a:ext cx="8774172" cy="47242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학교 급식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신문 기사의 내용을 한눈에 알아볼 수 있는 방법 찾기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신문 기사의 내용을 나타낸 표와 그래프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108~109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막대그래프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다른 방법으로 나타낸 그래프의 특징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막대그래프로 나타냈을 때 좋은 점 찾아보기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70~71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suh_p_0401_05_0002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1669389" y="1441177"/>
            <a:ext cx="509885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종호네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 학생들이 좋아하는 과목을 조사하여 나타낸 표와 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576118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72231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2384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1995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470073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66187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16884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12997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363113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59226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096887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058019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2564991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2526123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027281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1988413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CC9C6B9-9AC5-4AF1-8486-F21C2E6ABA58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xmlns="" id="{1CB77071-C107-4408-AF55-F2285D6564A2}"/>
              </a:ext>
            </a:extLst>
          </p:cNvPr>
          <p:cNvSpPr/>
          <p:nvPr/>
        </p:nvSpPr>
        <p:spPr>
          <a:xfrm>
            <a:off x="629889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E08C0B37-95B6-4250-BA57-74DC5F31D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02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순서도: 대체 처리 78">
            <a:extLst>
              <a:ext uri="{FF2B5EF4-FFF2-40B4-BE49-F238E27FC236}">
                <a16:creationId xmlns:a16="http://schemas.microsoft.com/office/drawing/2014/main" xmlns="" id="{848F2952-082C-457F-BBF6-9BF62BBF2CBE}"/>
              </a:ext>
            </a:extLst>
          </p:cNvPr>
          <p:cNvSpPr/>
          <p:nvPr/>
        </p:nvSpPr>
        <p:spPr>
          <a:xfrm>
            <a:off x="1181104" y="150431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3F90F1C7-F17C-48F8-96E9-3547CBB0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45926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>
            <a:extLst>
              <a:ext uri="{FF2B5EF4-FFF2-40B4-BE49-F238E27FC236}">
                <a16:creationId xmlns:a16="http://schemas.microsoft.com/office/drawing/2014/main" xmlns="" id="{A0BA7446-F009-48F5-9375-93D43CDB255F}"/>
              </a:ext>
            </a:extLst>
          </p:cNvPr>
          <p:cNvSpPr/>
          <p:nvPr/>
        </p:nvSpPr>
        <p:spPr>
          <a:xfrm>
            <a:off x="464418" y="150154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CCE33C6C-3248-42F0-BC34-1770EC2E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97" y="145443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83" name="표 4">
            <a:extLst>
              <a:ext uri="{FF2B5EF4-FFF2-40B4-BE49-F238E27FC236}">
                <a16:creationId xmlns:a16="http://schemas.microsoft.com/office/drawing/2014/main" xmlns="" id="{49A2965A-9666-4DEB-A5BC-ADABBF068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825522"/>
              </p:ext>
            </p:extLst>
          </p:nvPr>
        </p:nvGraphicFramePr>
        <p:xfrm>
          <a:off x="400076" y="3198676"/>
          <a:ext cx="6258996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572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875904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875904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875904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875904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  <a:gridCol w="875904">
                  <a:extLst>
                    <a:ext uri="{9D8B030D-6E8A-4147-A177-3AD203B41FA5}">
                      <a16:colId xmlns:a16="http://schemas.microsoft.com/office/drawing/2014/main" xmlns="" val="3141484446"/>
                    </a:ext>
                  </a:extLst>
                </a:gridCol>
                <a:gridCol w="875904">
                  <a:extLst>
                    <a:ext uri="{9D8B030D-6E8A-4147-A177-3AD203B41FA5}">
                      <a16:colId xmlns:a16="http://schemas.microsoft.com/office/drawing/2014/main" xmlns="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체육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음악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미술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84" name="TextBox 9">
            <a:extLst>
              <a:ext uri="{FF2B5EF4-FFF2-40B4-BE49-F238E27FC236}">
                <a16:creationId xmlns:a16="http://schemas.microsoft.com/office/drawing/2014/main" xmlns="" id="{293B9202-58B6-4B19-A611-762A7039A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828" y="2564904"/>
            <a:ext cx="3060191" cy="46625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과목별 학생 수</a:t>
            </a:r>
          </a:p>
        </p:txBody>
      </p:sp>
      <p:sp>
        <p:nvSpPr>
          <p:cNvPr id="86" name="TextBox 43">
            <a:extLst>
              <a:ext uri="{FF2B5EF4-FFF2-40B4-BE49-F238E27FC236}">
                <a16:creationId xmlns:a16="http://schemas.microsoft.com/office/drawing/2014/main" xmlns="" id="{46ED8CC3-25E8-4C17-9D33-CEDA71FF2138}"/>
              </a:ext>
            </a:extLst>
          </p:cNvPr>
          <p:cNvSpPr txBox="1"/>
          <p:nvPr/>
        </p:nvSpPr>
        <p:spPr>
          <a:xfrm>
            <a:off x="720246" y="206926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아래와 같은 그래프를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무엇이라고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합니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까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2">
            <a:extLst>
              <a:ext uri="{FF2B5EF4-FFF2-40B4-BE49-F238E27FC236}">
                <a16:creationId xmlns:a16="http://schemas.microsoft.com/office/drawing/2014/main" xmlns="" id="{EFAC760A-EE7C-41C6-B19A-635DDF1BB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23" y="22091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EA0A2223-6041-4CB9-B9F8-F2FB3286A6AF}"/>
              </a:ext>
            </a:extLst>
          </p:cNvPr>
          <p:cNvSpPr/>
          <p:nvPr/>
        </p:nvSpPr>
        <p:spPr>
          <a:xfrm>
            <a:off x="4314405" y="50984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63588" y="1412776"/>
            <a:ext cx="336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/>
          </a:p>
        </p:txBody>
      </p:sp>
      <p:grpSp>
        <p:nvGrpSpPr>
          <p:cNvPr id="46" name="그룹 45"/>
          <p:cNvGrpSpPr/>
          <p:nvPr/>
        </p:nvGrpSpPr>
        <p:grpSpPr>
          <a:xfrm>
            <a:off x="2702164" y="5157192"/>
            <a:ext cx="1637116" cy="263186"/>
            <a:chOff x="319554" y="1245924"/>
            <a:chExt cx="2636592" cy="423864"/>
          </a:xfrm>
        </p:grpSpPr>
        <p:pic>
          <p:nvPicPr>
            <p:cNvPr id="53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10" y="523327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11306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5" y="5233272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FF537B7E-3536-472F-A16E-A613980771E5}"/>
              </a:ext>
            </a:extLst>
          </p:cNvPr>
          <p:cNvSpPr/>
          <p:nvPr/>
        </p:nvSpPr>
        <p:spPr>
          <a:xfrm>
            <a:off x="5670141" y="5344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64380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/>
          </a:p>
        </p:txBody>
      </p:sp>
      <p:sp>
        <p:nvSpPr>
          <p:cNvPr id="74" name="직사각형 73"/>
          <p:cNvSpPr/>
          <p:nvPr/>
        </p:nvSpPr>
        <p:spPr>
          <a:xfrm>
            <a:off x="1583668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10" y="523327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11306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576118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72231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523844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19958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470073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466187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416884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412997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363113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59226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3096887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058019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2564991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2526123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2027281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1988413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5" y="5233272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CC9C6B9-9AC5-4AF1-8486-F21C2E6ABA58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.hwp(1~4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확대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FF537B7E-3536-472F-A16E-A613980771E5}"/>
              </a:ext>
            </a:extLst>
          </p:cNvPr>
          <p:cNvSpPr/>
          <p:nvPr/>
        </p:nvSpPr>
        <p:spPr>
          <a:xfrm>
            <a:off x="5670141" y="5344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순서도: 대체 처리 76">
            <a:extLst>
              <a:ext uri="{FF2B5EF4-FFF2-40B4-BE49-F238E27FC236}">
                <a16:creationId xmlns:a16="http://schemas.microsoft.com/office/drawing/2014/main" xmlns="" id="{1CB77071-C107-4408-AF55-F2285D6564A2}"/>
              </a:ext>
            </a:extLst>
          </p:cNvPr>
          <p:cNvSpPr/>
          <p:nvPr/>
        </p:nvSpPr>
        <p:spPr>
          <a:xfrm>
            <a:off x="629889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E08C0B37-95B6-4250-BA57-74DC5F31D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02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4" name="TextBox 9">
            <a:extLst>
              <a:ext uri="{FF2B5EF4-FFF2-40B4-BE49-F238E27FC236}">
                <a16:creationId xmlns:a16="http://schemas.microsoft.com/office/drawing/2014/main" xmlns="" id="{293B9202-58B6-4B19-A611-762A7039A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828" y="2564904"/>
            <a:ext cx="3060191" cy="46625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과목별 학생 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A8C41EB-C26E-4020-9F91-E330D45D2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30" y="3177539"/>
            <a:ext cx="4098290" cy="1763629"/>
          </a:xfrm>
          <a:prstGeom prst="rect">
            <a:avLst/>
          </a:prstGeom>
        </p:spPr>
      </p:pic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EA0A2223-6041-4CB9-B9F8-F2FB3286A6AF}"/>
              </a:ext>
            </a:extLst>
          </p:cNvPr>
          <p:cNvSpPr/>
          <p:nvPr/>
        </p:nvSpPr>
        <p:spPr>
          <a:xfrm>
            <a:off x="4918692" y="4795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3F8DA652-A4C9-4033-A2B3-1F19F79A3E4B}"/>
              </a:ext>
            </a:extLst>
          </p:cNvPr>
          <p:cNvSpPr/>
          <p:nvPr/>
        </p:nvSpPr>
        <p:spPr bwMode="auto">
          <a:xfrm>
            <a:off x="4954544" y="3816435"/>
            <a:ext cx="1436075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막대그래프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A69ADD39-1E15-4670-9B81-21334885F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216" y="3627105"/>
            <a:ext cx="360000" cy="355000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2702164" y="5157192"/>
            <a:ext cx="1637116" cy="263186"/>
            <a:chOff x="319554" y="1245924"/>
            <a:chExt cx="2636592" cy="423864"/>
          </a:xfrm>
        </p:grpSpPr>
        <p:pic>
          <p:nvPicPr>
            <p:cNvPr id="53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136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00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7" name="Picture 3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530" y="4708706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151114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\app\resource\contents\lesson05\ops\lesson05\images\mm_41_5_01_06_02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9" name="TextBox 43"/>
          <p:cNvSpPr txBox="1"/>
          <p:nvPr/>
        </p:nvSpPr>
        <p:spPr>
          <a:xfrm>
            <a:off x="1669389" y="1441177"/>
            <a:ext cx="509885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종호네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 학생들이 좋아하는 과목을 조사하여 나타낸 표와 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848F2952-082C-457F-BBF6-9BF62BBF2CBE}"/>
              </a:ext>
            </a:extLst>
          </p:cNvPr>
          <p:cNvSpPr/>
          <p:nvPr/>
        </p:nvSpPr>
        <p:spPr>
          <a:xfrm>
            <a:off x="1181104" y="150431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3F90F1C7-F17C-48F8-96E9-3547CBB0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45926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3" name="순서도: 대체 처리 82">
            <a:extLst>
              <a:ext uri="{FF2B5EF4-FFF2-40B4-BE49-F238E27FC236}">
                <a16:creationId xmlns:a16="http://schemas.microsoft.com/office/drawing/2014/main" xmlns="" id="{A0BA7446-F009-48F5-9375-93D43CDB255F}"/>
              </a:ext>
            </a:extLst>
          </p:cNvPr>
          <p:cNvSpPr/>
          <p:nvPr/>
        </p:nvSpPr>
        <p:spPr>
          <a:xfrm>
            <a:off x="464418" y="150154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CCE33C6C-3248-42F0-BC34-1770EC2E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97" y="145443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1" name="TextBox 43">
            <a:extLst>
              <a:ext uri="{FF2B5EF4-FFF2-40B4-BE49-F238E27FC236}">
                <a16:creationId xmlns:a16="http://schemas.microsoft.com/office/drawing/2014/main" xmlns="" id="{46ED8CC3-25E8-4C17-9D33-CEDA71FF2138}"/>
              </a:ext>
            </a:extLst>
          </p:cNvPr>
          <p:cNvSpPr txBox="1"/>
          <p:nvPr/>
        </p:nvSpPr>
        <p:spPr>
          <a:xfrm>
            <a:off x="720246" y="206926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아래와 같은 그래프를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무엇이라고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합니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까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" name="Picture 2">
            <a:extLst>
              <a:ext uri="{FF2B5EF4-FFF2-40B4-BE49-F238E27FC236}">
                <a16:creationId xmlns:a16="http://schemas.microsoft.com/office/drawing/2014/main" xmlns="" id="{EFAC760A-EE7C-41C6-B19A-635DDF1BB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23" y="22091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" name="직사각형 92"/>
          <p:cNvSpPr/>
          <p:nvPr/>
        </p:nvSpPr>
        <p:spPr>
          <a:xfrm>
            <a:off x="863588" y="1412776"/>
            <a:ext cx="336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/>
          </a:p>
        </p:txBody>
      </p:sp>
      <p:sp>
        <p:nvSpPr>
          <p:cNvPr id="94" name="직사각형 93"/>
          <p:cNvSpPr/>
          <p:nvPr/>
        </p:nvSpPr>
        <p:spPr>
          <a:xfrm>
            <a:off x="264380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/>
          </a:p>
        </p:txBody>
      </p:sp>
      <p:sp>
        <p:nvSpPr>
          <p:cNvPr id="95" name="직사각형 94"/>
          <p:cNvSpPr/>
          <p:nvPr/>
        </p:nvSpPr>
        <p:spPr>
          <a:xfrm>
            <a:off x="1583668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3435626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6692"/>
            <a:ext cx="7018371" cy="51485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A8C41EB-C26E-4020-9F91-E330D45D2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6" y="1810807"/>
            <a:ext cx="6600337" cy="2840342"/>
          </a:xfrm>
          <a:prstGeom prst="rect">
            <a:avLst/>
          </a:prstGeom>
        </p:spPr>
      </p:pic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85486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img_02.svg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\app\resource\contents\lesson05\ops\lesson05\images\mm_41_5_01_06_02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그림 위 텍스트는 새로 얹어 주세요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40px.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xmlns="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155" y="4152655"/>
            <a:ext cx="715151" cy="320461"/>
          </a:xfrm>
          <a:prstGeom prst="rect">
            <a:avLst/>
          </a:prstGeom>
          <a:solidFill>
            <a:srgbClr val="F9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학생 수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9">
            <a:extLst>
              <a:ext uri="{FF2B5EF4-FFF2-40B4-BE49-F238E27FC236}">
                <a16:creationId xmlns:a16="http://schemas.microsoft.com/office/drawing/2014/main" xmlns="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206" y="4305055"/>
            <a:ext cx="488458" cy="320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과목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9">
            <a:extLst>
              <a:ext uri="{FF2B5EF4-FFF2-40B4-BE49-F238E27FC236}">
                <a16:creationId xmlns:a16="http://schemas.microsoft.com/office/drawing/2014/main" xmlns="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937" y="3762561"/>
            <a:ext cx="275723" cy="320461"/>
          </a:xfrm>
          <a:prstGeom prst="rect">
            <a:avLst/>
          </a:prstGeom>
          <a:solidFill>
            <a:srgbClr val="F9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9">
            <a:extLst>
              <a:ext uri="{FF2B5EF4-FFF2-40B4-BE49-F238E27FC236}">
                <a16:creationId xmlns:a16="http://schemas.microsoft.com/office/drawing/2014/main" xmlns="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930" y="3032956"/>
            <a:ext cx="275723" cy="320461"/>
          </a:xfrm>
          <a:prstGeom prst="rect">
            <a:avLst/>
          </a:prstGeom>
          <a:solidFill>
            <a:srgbClr val="F9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">
            <a:extLst>
              <a:ext uri="{FF2B5EF4-FFF2-40B4-BE49-F238E27FC236}">
                <a16:creationId xmlns:a16="http://schemas.microsoft.com/office/drawing/2014/main" xmlns="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1923" y="2100427"/>
            <a:ext cx="275723" cy="320461"/>
          </a:xfrm>
          <a:prstGeom prst="rect">
            <a:avLst/>
          </a:prstGeom>
          <a:solidFill>
            <a:srgbClr val="F9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">
            <a:extLst>
              <a:ext uri="{FF2B5EF4-FFF2-40B4-BE49-F238E27FC236}">
                <a16:creationId xmlns:a16="http://schemas.microsoft.com/office/drawing/2014/main" xmlns="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33" y="1920407"/>
            <a:ext cx="383735" cy="320461"/>
          </a:xfrm>
          <a:prstGeom prst="rect">
            <a:avLst/>
          </a:prstGeom>
          <a:solidFill>
            <a:srgbClr val="F9F8F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/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9">
            <a:extLst>
              <a:ext uri="{FF2B5EF4-FFF2-40B4-BE49-F238E27FC236}">
                <a16:creationId xmlns:a16="http://schemas.microsoft.com/office/drawing/2014/main" xmlns="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4224663"/>
            <a:ext cx="488458" cy="320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체육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">
            <a:extLst>
              <a:ext uri="{FF2B5EF4-FFF2-40B4-BE49-F238E27FC236}">
                <a16:creationId xmlns:a16="http://schemas.microsoft.com/office/drawing/2014/main" xmlns="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410" y="4224663"/>
            <a:ext cx="488458" cy="320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악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">
            <a:extLst>
              <a:ext uri="{FF2B5EF4-FFF2-40B4-BE49-F238E27FC236}">
                <a16:creationId xmlns:a16="http://schemas.microsoft.com/office/drawing/2014/main" xmlns="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124" y="4224663"/>
            <a:ext cx="488458" cy="320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미술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">
            <a:extLst>
              <a:ext uri="{FF2B5EF4-FFF2-40B4-BE49-F238E27FC236}">
                <a16:creationId xmlns:a16="http://schemas.microsoft.com/office/drawing/2014/main" xmlns="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9646" y="4224663"/>
            <a:ext cx="488458" cy="320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수학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Box 9">
            <a:extLst>
              <a:ext uri="{FF2B5EF4-FFF2-40B4-BE49-F238E27FC236}">
                <a16:creationId xmlns:a16="http://schemas.microsoft.com/office/drawing/2014/main" xmlns="" id="{DFDF9A07-FC4C-4F13-AA6D-AA00ED84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168" y="4224663"/>
            <a:ext cx="488458" cy="320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국어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269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008394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57511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122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283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895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906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6518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15879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11992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62108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58221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08683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0479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2554938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51607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01722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197836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5" name="순서도: 대체 처리 74">
            <a:extLst>
              <a:ext uri="{FF2B5EF4-FFF2-40B4-BE49-F238E27FC236}">
                <a16:creationId xmlns:a16="http://schemas.microsoft.com/office/drawing/2014/main" xmlns="" id="{6C3428DA-7CCE-437F-80D3-906858E0FD24}"/>
              </a:ext>
            </a:extLst>
          </p:cNvPr>
          <p:cNvSpPr/>
          <p:nvPr/>
        </p:nvSpPr>
        <p:spPr>
          <a:xfrm>
            <a:off x="629889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7ED73E0E-6C73-438C-B5BA-B3523CA91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02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FCC9C6B9-9AC5-4AF1-8486-F21C2E6ABA58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hwp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6" name="표 4">
            <a:extLst>
              <a:ext uri="{FF2B5EF4-FFF2-40B4-BE49-F238E27FC236}">
                <a16:creationId xmlns:a16="http://schemas.microsoft.com/office/drawing/2014/main" xmlns="" id="{49A2965A-9666-4DEB-A5BC-ADABBF068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877017"/>
              </p:ext>
            </p:extLst>
          </p:nvPr>
        </p:nvGraphicFramePr>
        <p:xfrm>
          <a:off x="400076" y="3198676"/>
          <a:ext cx="6258996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572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875904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875904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875904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875904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  <a:gridCol w="875904">
                  <a:extLst>
                    <a:ext uri="{9D8B030D-6E8A-4147-A177-3AD203B41FA5}">
                      <a16:colId xmlns:a16="http://schemas.microsoft.com/office/drawing/2014/main" xmlns="" val="3141484446"/>
                    </a:ext>
                  </a:extLst>
                </a:gridCol>
                <a:gridCol w="875904">
                  <a:extLst>
                    <a:ext uri="{9D8B030D-6E8A-4147-A177-3AD203B41FA5}">
                      <a16:colId xmlns:a16="http://schemas.microsoft.com/office/drawing/2014/main" xmlns="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체육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음악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미술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107" name="TextBox 9">
            <a:extLst>
              <a:ext uri="{FF2B5EF4-FFF2-40B4-BE49-F238E27FC236}">
                <a16:creationId xmlns:a16="http://schemas.microsoft.com/office/drawing/2014/main" xmlns="" id="{293B9202-58B6-4B19-A611-762A7039A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828" y="2564904"/>
            <a:ext cx="3060191" cy="46625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과목별 학생 수</a:t>
            </a:r>
          </a:p>
        </p:txBody>
      </p:sp>
      <p:sp>
        <p:nvSpPr>
          <p:cNvPr id="108" name="TextBox 43">
            <a:extLst>
              <a:ext uri="{FF2B5EF4-FFF2-40B4-BE49-F238E27FC236}">
                <a16:creationId xmlns:a16="http://schemas.microsoft.com/office/drawing/2014/main" xmlns="" id="{46ED8CC3-25E8-4C17-9D33-CEDA71FF2138}"/>
              </a:ext>
            </a:extLst>
          </p:cNvPr>
          <p:cNvSpPr txBox="1"/>
          <p:nvPr/>
        </p:nvSpPr>
        <p:spPr>
          <a:xfrm>
            <a:off x="720246" y="206926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막대의 길이는 무엇을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나타냅니까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9" name="Picture 2">
            <a:extLst>
              <a:ext uri="{FF2B5EF4-FFF2-40B4-BE49-F238E27FC236}">
                <a16:creationId xmlns:a16="http://schemas.microsoft.com/office/drawing/2014/main" xmlns="" id="{EFAC760A-EE7C-41C6-B19A-635DDF1BB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23" y="22091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타원 109">
            <a:extLst>
              <a:ext uri="{FF2B5EF4-FFF2-40B4-BE49-F238E27FC236}">
                <a16:creationId xmlns:a16="http://schemas.microsoft.com/office/drawing/2014/main" xmlns="" id="{EA0A2223-6041-4CB9-B9F8-F2FB3286A6AF}"/>
              </a:ext>
            </a:extLst>
          </p:cNvPr>
          <p:cNvSpPr/>
          <p:nvPr/>
        </p:nvSpPr>
        <p:spPr>
          <a:xfrm>
            <a:off x="4314405" y="50984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2702164" y="5157192"/>
            <a:ext cx="1637116" cy="263186"/>
            <a:chOff x="319554" y="1245924"/>
            <a:chExt cx="2636592" cy="423864"/>
          </a:xfrm>
        </p:grpSpPr>
        <p:pic>
          <p:nvPicPr>
            <p:cNvPr id="113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6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10" y="523327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타원 117"/>
          <p:cNvSpPr/>
          <p:nvPr/>
        </p:nvSpPr>
        <p:spPr>
          <a:xfrm>
            <a:off x="11306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5" y="5233272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FF537B7E-3536-472F-A16E-A613980771E5}"/>
              </a:ext>
            </a:extLst>
          </p:cNvPr>
          <p:cNvSpPr/>
          <p:nvPr/>
        </p:nvSpPr>
        <p:spPr>
          <a:xfrm>
            <a:off x="5670141" y="5344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1669389" y="1441177"/>
            <a:ext cx="509885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종호네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 학생들이 좋아하는 과목을 조사하여 나타낸 표와 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xmlns="" id="{848F2952-082C-457F-BBF6-9BF62BBF2CBE}"/>
              </a:ext>
            </a:extLst>
          </p:cNvPr>
          <p:cNvSpPr/>
          <p:nvPr/>
        </p:nvSpPr>
        <p:spPr>
          <a:xfrm>
            <a:off x="1181104" y="150431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F90F1C7-F17C-48F8-96E9-3547CBB0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45926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xmlns="" id="{A0BA7446-F009-48F5-9375-93D43CDB255F}"/>
              </a:ext>
            </a:extLst>
          </p:cNvPr>
          <p:cNvSpPr/>
          <p:nvPr/>
        </p:nvSpPr>
        <p:spPr>
          <a:xfrm>
            <a:off x="464418" y="150154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CE33C6C-3248-42F0-BC34-1770EC2E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97" y="145443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3588" y="1412776"/>
            <a:ext cx="336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/>
          </a:p>
        </p:txBody>
      </p:sp>
      <p:sp>
        <p:nvSpPr>
          <p:cNvPr id="58" name="직사각형 57"/>
          <p:cNvSpPr/>
          <p:nvPr/>
        </p:nvSpPr>
        <p:spPr>
          <a:xfrm>
            <a:off x="264380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/>
          </a:p>
        </p:txBody>
      </p:sp>
      <p:sp>
        <p:nvSpPr>
          <p:cNvPr id="59" name="직사각형 58"/>
          <p:cNvSpPr/>
          <p:nvPr/>
        </p:nvSpPr>
        <p:spPr>
          <a:xfrm>
            <a:off x="1583668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569436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575113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1226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2839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8952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906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6518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15879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11992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62108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58221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08683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04796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2554938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51607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01722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197836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5" name="순서도: 대체 처리 74">
            <a:extLst>
              <a:ext uri="{FF2B5EF4-FFF2-40B4-BE49-F238E27FC236}">
                <a16:creationId xmlns:a16="http://schemas.microsoft.com/office/drawing/2014/main" xmlns="" id="{6C3428DA-7CCE-437F-80D3-906858E0FD24}"/>
              </a:ext>
            </a:extLst>
          </p:cNvPr>
          <p:cNvSpPr/>
          <p:nvPr/>
        </p:nvSpPr>
        <p:spPr>
          <a:xfrm>
            <a:off x="629889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7ED73E0E-6C73-438C-B5BA-B3523CA91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02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FCC9C6B9-9AC5-4AF1-8486-F21C2E6ABA58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.hwp(1~4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확대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(23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9">
            <a:extLst>
              <a:ext uri="{FF2B5EF4-FFF2-40B4-BE49-F238E27FC236}">
                <a16:creationId xmlns:a16="http://schemas.microsoft.com/office/drawing/2014/main" xmlns="" id="{293B9202-58B6-4B19-A611-762A7039A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828" y="2564904"/>
            <a:ext cx="3060191" cy="46625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과목별 학생 수</a:t>
            </a:r>
          </a:p>
        </p:txBody>
      </p:sp>
      <p:sp>
        <p:nvSpPr>
          <p:cNvPr id="108" name="TextBox 43">
            <a:extLst>
              <a:ext uri="{FF2B5EF4-FFF2-40B4-BE49-F238E27FC236}">
                <a16:creationId xmlns:a16="http://schemas.microsoft.com/office/drawing/2014/main" xmlns="" id="{46ED8CC3-25E8-4C17-9D33-CEDA71FF2138}"/>
              </a:ext>
            </a:extLst>
          </p:cNvPr>
          <p:cNvSpPr txBox="1"/>
          <p:nvPr/>
        </p:nvSpPr>
        <p:spPr>
          <a:xfrm>
            <a:off x="720246" y="206926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막대의 길이는 무엇을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나타냅니까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9" name="Picture 2">
            <a:extLst>
              <a:ext uri="{FF2B5EF4-FFF2-40B4-BE49-F238E27FC236}">
                <a16:creationId xmlns:a16="http://schemas.microsoft.com/office/drawing/2014/main" xmlns="" id="{EFAC760A-EE7C-41C6-B19A-635DDF1BB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23" y="22091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2" name="그룹 111"/>
          <p:cNvGrpSpPr/>
          <p:nvPr/>
        </p:nvGrpSpPr>
        <p:grpSpPr>
          <a:xfrm>
            <a:off x="2702164" y="5157192"/>
            <a:ext cx="1637116" cy="263186"/>
            <a:chOff x="319554" y="1245924"/>
            <a:chExt cx="2636592" cy="423864"/>
          </a:xfrm>
        </p:grpSpPr>
        <p:pic>
          <p:nvPicPr>
            <p:cNvPr id="113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9384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00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6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1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10" y="523327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타원 117"/>
          <p:cNvSpPr/>
          <p:nvPr/>
        </p:nvSpPr>
        <p:spPr>
          <a:xfrm>
            <a:off x="11306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5" y="5233272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타원 119">
            <a:extLst>
              <a:ext uri="{FF2B5EF4-FFF2-40B4-BE49-F238E27FC236}">
                <a16:creationId xmlns:a16="http://schemas.microsoft.com/office/drawing/2014/main" xmlns="" id="{FF537B7E-3536-472F-A16E-A613980771E5}"/>
              </a:ext>
            </a:extLst>
          </p:cNvPr>
          <p:cNvSpPr/>
          <p:nvPr/>
        </p:nvSpPr>
        <p:spPr>
          <a:xfrm>
            <a:off x="5670141" y="5344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FA8C41EB-C26E-4020-9F91-E330D45D2A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730" y="3177539"/>
            <a:ext cx="4098290" cy="1763629"/>
          </a:xfrm>
          <a:prstGeom prst="rect">
            <a:avLst/>
          </a:prstGeom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EA0A2223-6041-4CB9-B9F8-F2FB3286A6AF}"/>
              </a:ext>
            </a:extLst>
          </p:cNvPr>
          <p:cNvSpPr/>
          <p:nvPr/>
        </p:nvSpPr>
        <p:spPr>
          <a:xfrm>
            <a:off x="4918692" y="4795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3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530" y="4708706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6EE867B6-DC0C-4A91-9FAE-A4A909BE6020}"/>
              </a:ext>
            </a:extLst>
          </p:cNvPr>
          <p:cNvSpPr/>
          <p:nvPr/>
        </p:nvSpPr>
        <p:spPr bwMode="auto">
          <a:xfrm>
            <a:off x="4860033" y="3392996"/>
            <a:ext cx="1584175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ts val="0"/>
              </a:spcBef>
            </a:pP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좋아하는 과목별</a:t>
            </a:r>
            <a:endParaRPr lang="en-US" altLang="ko-KR" sz="1900" b="1" spc="-150" smtClean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 algn="just">
              <a:spcBef>
                <a:spcPts val="0"/>
              </a:spcBef>
            </a:pP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학생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4258F413-98DA-4113-A714-85D2344961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60777" y="3933056"/>
            <a:ext cx="360000" cy="355000"/>
          </a:xfrm>
          <a:prstGeom prst="rect">
            <a:avLst/>
          </a:prstGeom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xmlns="" id="{B80402B4-8C17-47FC-A364-8505D0EDE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044" y="3501008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1669389" y="1441177"/>
            <a:ext cx="509885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종호네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 학생들이 좋아하는 과목을 조사하여 나타낸 표와 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4" name="순서도: 대체 처리 53">
            <a:extLst>
              <a:ext uri="{FF2B5EF4-FFF2-40B4-BE49-F238E27FC236}">
                <a16:creationId xmlns:a16="http://schemas.microsoft.com/office/drawing/2014/main" xmlns="" id="{848F2952-082C-457F-BBF6-9BF62BBF2CBE}"/>
              </a:ext>
            </a:extLst>
          </p:cNvPr>
          <p:cNvSpPr/>
          <p:nvPr/>
        </p:nvSpPr>
        <p:spPr>
          <a:xfrm>
            <a:off x="1181104" y="150431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3F90F1C7-F17C-48F8-96E9-3547CBB0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45926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A0BA7446-F009-48F5-9375-93D43CDB255F}"/>
              </a:ext>
            </a:extLst>
          </p:cNvPr>
          <p:cNvSpPr/>
          <p:nvPr/>
        </p:nvSpPr>
        <p:spPr>
          <a:xfrm>
            <a:off x="464418" y="150154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CCE33C6C-3248-42F0-BC34-1770EC2E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97" y="145443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863588" y="1412776"/>
            <a:ext cx="336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/>
          </a:p>
        </p:txBody>
      </p:sp>
      <p:sp>
        <p:nvSpPr>
          <p:cNvPr id="66" name="직사각형 65"/>
          <p:cNvSpPr/>
          <p:nvPr/>
        </p:nvSpPr>
        <p:spPr>
          <a:xfrm>
            <a:off x="264380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/>
          </a:p>
        </p:txBody>
      </p:sp>
      <p:sp>
        <p:nvSpPr>
          <p:cNvPr id="74" name="직사각형 73"/>
          <p:cNvSpPr/>
          <p:nvPr/>
        </p:nvSpPr>
        <p:spPr>
          <a:xfrm>
            <a:off x="1583668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1100018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.hwp(1~4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5738595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699727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215861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176993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4678151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4639283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146255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107387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608545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569677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074299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03543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254240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250353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00469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196582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77F98FF2-C17D-4329-A604-90467013DFE5}"/>
              </a:ext>
            </a:extLst>
          </p:cNvPr>
          <p:cNvSpPr txBox="1"/>
          <p:nvPr/>
        </p:nvSpPr>
        <p:spPr>
          <a:xfrm>
            <a:off x="720246" y="206926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가로와 세로는 각각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무엇을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나타냅니까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xmlns="" id="{C8F74FCA-00AB-498F-BA27-831593D7B145}"/>
              </a:ext>
            </a:extLst>
          </p:cNvPr>
          <p:cNvSpPr/>
          <p:nvPr/>
        </p:nvSpPr>
        <p:spPr>
          <a:xfrm>
            <a:off x="629889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7ACE8C71-6847-4BC4-9849-EFB355E83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02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graphicFrame>
        <p:nvGraphicFramePr>
          <p:cNvPr id="78" name="표 4">
            <a:extLst>
              <a:ext uri="{FF2B5EF4-FFF2-40B4-BE49-F238E27FC236}">
                <a16:creationId xmlns:a16="http://schemas.microsoft.com/office/drawing/2014/main" xmlns="" id="{49A2965A-9666-4DEB-A5BC-ADABBF068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23301"/>
              </p:ext>
            </p:extLst>
          </p:nvPr>
        </p:nvGraphicFramePr>
        <p:xfrm>
          <a:off x="400076" y="3198676"/>
          <a:ext cx="6258996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572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875904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875904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875904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875904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  <a:gridCol w="875904">
                  <a:extLst>
                    <a:ext uri="{9D8B030D-6E8A-4147-A177-3AD203B41FA5}">
                      <a16:colId xmlns:a16="http://schemas.microsoft.com/office/drawing/2014/main" xmlns="" val="3141484446"/>
                    </a:ext>
                  </a:extLst>
                </a:gridCol>
                <a:gridCol w="875904">
                  <a:extLst>
                    <a:ext uri="{9D8B030D-6E8A-4147-A177-3AD203B41FA5}">
                      <a16:colId xmlns:a16="http://schemas.microsoft.com/office/drawing/2014/main" xmlns="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체육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음악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미술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79" name="TextBox 9">
            <a:extLst>
              <a:ext uri="{FF2B5EF4-FFF2-40B4-BE49-F238E27FC236}">
                <a16:creationId xmlns:a16="http://schemas.microsoft.com/office/drawing/2014/main" xmlns="" id="{293B9202-58B6-4B19-A611-762A7039A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828" y="2564904"/>
            <a:ext cx="3060191" cy="46625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과목별 학생 수</a:t>
            </a: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xmlns="" id="{EFAC760A-EE7C-41C6-B19A-635DDF1BB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23" y="22091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EA0A2223-6041-4CB9-B9F8-F2FB3286A6AF}"/>
              </a:ext>
            </a:extLst>
          </p:cNvPr>
          <p:cNvSpPr/>
          <p:nvPr/>
        </p:nvSpPr>
        <p:spPr>
          <a:xfrm>
            <a:off x="4314405" y="50984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2702164" y="5157192"/>
            <a:ext cx="1637116" cy="263186"/>
            <a:chOff x="319554" y="1245924"/>
            <a:chExt cx="2636592" cy="423864"/>
          </a:xfrm>
        </p:grpSpPr>
        <p:pic>
          <p:nvPicPr>
            <p:cNvPr id="103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10" y="523327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타원 107"/>
          <p:cNvSpPr/>
          <p:nvPr/>
        </p:nvSpPr>
        <p:spPr>
          <a:xfrm>
            <a:off x="11306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5" y="5233272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타원 109">
            <a:extLst>
              <a:ext uri="{FF2B5EF4-FFF2-40B4-BE49-F238E27FC236}">
                <a16:creationId xmlns:a16="http://schemas.microsoft.com/office/drawing/2014/main" xmlns="" id="{FF537B7E-3536-472F-A16E-A613980771E5}"/>
              </a:ext>
            </a:extLst>
          </p:cNvPr>
          <p:cNvSpPr/>
          <p:nvPr/>
        </p:nvSpPr>
        <p:spPr>
          <a:xfrm>
            <a:off x="5670141" y="5344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3"/>
          <p:cNvSpPr txBox="1"/>
          <p:nvPr/>
        </p:nvSpPr>
        <p:spPr>
          <a:xfrm>
            <a:off x="1669389" y="1441177"/>
            <a:ext cx="509885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종호네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 학생들이 좋아하는 과목을 조사하여 나타낸 표와 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848F2952-082C-457F-BBF6-9BF62BBF2CBE}"/>
              </a:ext>
            </a:extLst>
          </p:cNvPr>
          <p:cNvSpPr/>
          <p:nvPr/>
        </p:nvSpPr>
        <p:spPr>
          <a:xfrm>
            <a:off x="1181104" y="150431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3F90F1C7-F17C-48F8-96E9-3547CBB0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45926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xmlns="" id="{A0BA7446-F009-48F5-9375-93D43CDB255F}"/>
              </a:ext>
            </a:extLst>
          </p:cNvPr>
          <p:cNvSpPr/>
          <p:nvPr/>
        </p:nvSpPr>
        <p:spPr>
          <a:xfrm>
            <a:off x="464418" y="150154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CE33C6C-3248-42F0-BC34-1770EC2E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97" y="145443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863588" y="1412776"/>
            <a:ext cx="336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/>
          </a:p>
        </p:txBody>
      </p:sp>
      <p:sp>
        <p:nvSpPr>
          <p:cNvPr id="56" name="직사각형 55"/>
          <p:cNvSpPr/>
          <p:nvPr/>
        </p:nvSpPr>
        <p:spPr>
          <a:xfrm>
            <a:off x="264380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/>
          </a:p>
        </p:txBody>
      </p:sp>
      <p:sp>
        <p:nvSpPr>
          <p:cNvPr id="57" name="직사각형 56"/>
          <p:cNvSpPr/>
          <p:nvPr/>
        </p:nvSpPr>
        <p:spPr>
          <a:xfrm>
            <a:off x="1583668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5738595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699727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5215861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5176993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4678151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4639283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4146255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4107387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3608545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3569677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3074299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03543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254240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250353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200469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196582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5" name="TextBox 43">
            <a:extLst>
              <a:ext uri="{FF2B5EF4-FFF2-40B4-BE49-F238E27FC236}">
                <a16:creationId xmlns:a16="http://schemas.microsoft.com/office/drawing/2014/main" xmlns="" id="{77F98FF2-C17D-4329-A604-90467013DFE5}"/>
              </a:ext>
            </a:extLst>
          </p:cNvPr>
          <p:cNvSpPr txBox="1"/>
          <p:nvPr/>
        </p:nvSpPr>
        <p:spPr>
          <a:xfrm>
            <a:off x="720246" y="206926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가로와 세로는 각각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무엇을 </a:t>
            </a:r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나타냅니까</a:t>
            </a:r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순서도: 대체 처리 99">
            <a:extLst>
              <a:ext uri="{FF2B5EF4-FFF2-40B4-BE49-F238E27FC236}">
                <a16:creationId xmlns:a16="http://schemas.microsoft.com/office/drawing/2014/main" xmlns="" id="{C8F74FCA-00AB-498F-BA27-831593D7B145}"/>
              </a:ext>
            </a:extLst>
          </p:cNvPr>
          <p:cNvSpPr/>
          <p:nvPr/>
        </p:nvSpPr>
        <p:spPr>
          <a:xfrm>
            <a:off x="629889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7ACE8C71-6847-4BC4-9849-EFB355E83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02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79" name="TextBox 9">
            <a:extLst>
              <a:ext uri="{FF2B5EF4-FFF2-40B4-BE49-F238E27FC236}">
                <a16:creationId xmlns:a16="http://schemas.microsoft.com/office/drawing/2014/main" xmlns="" id="{293B9202-58B6-4B19-A611-762A7039A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828" y="2564904"/>
            <a:ext cx="3060191" cy="46625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과목별 학생 수</a:t>
            </a:r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xmlns="" id="{EFAC760A-EE7C-41C6-B19A-635DDF1BB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23" y="22091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" name="그룹 101"/>
          <p:cNvGrpSpPr/>
          <p:nvPr/>
        </p:nvGrpSpPr>
        <p:grpSpPr>
          <a:xfrm>
            <a:off x="2702164" y="5157192"/>
            <a:ext cx="1637116" cy="263186"/>
            <a:chOff x="319554" y="1245924"/>
            <a:chExt cx="2636592" cy="423864"/>
          </a:xfrm>
        </p:grpSpPr>
        <p:pic>
          <p:nvPicPr>
            <p:cNvPr id="103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9384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612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10" y="523327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타원 107"/>
          <p:cNvSpPr/>
          <p:nvPr/>
        </p:nvSpPr>
        <p:spPr>
          <a:xfrm>
            <a:off x="11306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5" y="5233272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타원 109">
            <a:extLst>
              <a:ext uri="{FF2B5EF4-FFF2-40B4-BE49-F238E27FC236}">
                <a16:creationId xmlns:a16="http://schemas.microsoft.com/office/drawing/2014/main" xmlns="" id="{FF537B7E-3536-472F-A16E-A613980771E5}"/>
              </a:ext>
            </a:extLst>
          </p:cNvPr>
          <p:cNvSpPr/>
          <p:nvPr/>
        </p:nvSpPr>
        <p:spPr>
          <a:xfrm>
            <a:off x="5670141" y="5344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FCC9C6B9-9AC5-4AF1-8486-F21C2E6ABA58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.hwp(1~4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확대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(23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FA8C41EB-C26E-4020-9F91-E330D45D2A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730" y="3177539"/>
            <a:ext cx="4098290" cy="1763629"/>
          </a:xfrm>
          <a:prstGeom prst="rect">
            <a:avLst/>
          </a:prstGeom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EA0A2223-6041-4CB9-B9F8-F2FB3286A6AF}"/>
              </a:ext>
            </a:extLst>
          </p:cNvPr>
          <p:cNvSpPr/>
          <p:nvPr/>
        </p:nvSpPr>
        <p:spPr>
          <a:xfrm>
            <a:off x="4918692" y="4795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3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530" y="4708706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3F58B3FC-7153-439F-9946-AB48FEAA0C77}"/>
              </a:ext>
            </a:extLst>
          </p:cNvPr>
          <p:cNvSpPr/>
          <p:nvPr/>
        </p:nvSpPr>
        <p:spPr bwMode="auto">
          <a:xfrm>
            <a:off x="5612774" y="3609020"/>
            <a:ext cx="651018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음식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EF04078E-2835-4F04-8BF3-2EDD13D719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9050" y="3812771"/>
            <a:ext cx="360000" cy="3550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4873646" y="3625487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3F58B3FC-7153-439F-9946-AB48FEAA0C77}"/>
              </a:ext>
            </a:extLst>
          </p:cNvPr>
          <p:cNvSpPr/>
          <p:nvPr/>
        </p:nvSpPr>
        <p:spPr bwMode="auto">
          <a:xfrm>
            <a:off x="5635448" y="4174824"/>
            <a:ext cx="953156" cy="40750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학생 수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96416" y="4191291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EF04078E-2835-4F04-8BF3-2EDD13D719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08604" y="4418434"/>
            <a:ext cx="360000" cy="355000"/>
          </a:xfrm>
          <a:prstGeom prst="rect">
            <a:avLst/>
          </a:prstGeom>
        </p:spPr>
      </p:pic>
      <p:sp>
        <p:nvSpPr>
          <p:cNvPr id="63" name="TextBox 43"/>
          <p:cNvSpPr txBox="1"/>
          <p:nvPr/>
        </p:nvSpPr>
        <p:spPr>
          <a:xfrm>
            <a:off x="1669389" y="1441177"/>
            <a:ext cx="509885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종호네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 학생들이 좋아하는 과목을 조사하여 나타낸 표와 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xmlns="" id="{848F2952-082C-457F-BBF6-9BF62BBF2CBE}"/>
              </a:ext>
            </a:extLst>
          </p:cNvPr>
          <p:cNvSpPr/>
          <p:nvPr/>
        </p:nvSpPr>
        <p:spPr>
          <a:xfrm>
            <a:off x="1181104" y="150431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3F90F1C7-F17C-48F8-96E9-3547CBB0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45926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8" name="순서도: 대체 처리 67">
            <a:extLst>
              <a:ext uri="{FF2B5EF4-FFF2-40B4-BE49-F238E27FC236}">
                <a16:creationId xmlns:a16="http://schemas.microsoft.com/office/drawing/2014/main" xmlns="" id="{A0BA7446-F009-48F5-9375-93D43CDB255F}"/>
              </a:ext>
            </a:extLst>
          </p:cNvPr>
          <p:cNvSpPr/>
          <p:nvPr/>
        </p:nvSpPr>
        <p:spPr>
          <a:xfrm>
            <a:off x="464418" y="150154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CCE33C6C-3248-42F0-BC34-1770EC2E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97" y="145443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863588" y="1412776"/>
            <a:ext cx="336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/>
          </a:p>
        </p:txBody>
      </p:sp>
      <p:sp>
        <p:nvSpPr>
          <p:cNvPr id="78" name="직사각형 77"/>
          <p:cNvSpPr/>
          <p:nvPr/>
        </p:nvSpPr>
        <p:spPr>
          <a:xfrm>
            <a:off x="264380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/>
          </a:p>
        </p:txBody>
      </p:sp>
      <p:sp>
        <p:nvSpPr>
          <p:cNvPr id="94" name="직사각형 93"/>
          <p:cNvSpPr/>
          <p:nvPr/>
        </p:nvSpPr>
        <p:spPr>
          <a:xfrm>
            <a:off x="1583668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2250957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5751191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712323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228457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189589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4690747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651879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158851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119983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3621141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582273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086895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048027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255499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251613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01728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197842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xmlns="" id="{1B19974F-BEB0-462B-A485-5554147AB7CF}"/>
              </a:ext>
            </a:extLst>
          </p:cNvPr>
          <p:cNvSpPr txBox="1"/>
          <p:nvPr/>
        </p:nvSpPr>
        <p:spPr>
          <a:xfrm>
            <a:off x="720246" y="206926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아래의 표와 그래프를 보고 서로 다른 점을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7C7F159C-221A-4C5F-B72F-43E99918D9DC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.hwp(1~4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하단 이너탭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대체 처리 85">
            <a:extLst>
              <a:ext uri="{FF2B5EF4-FFF2-40B4-BE49-F238E27FC236}">
                <a16:creationId xmlns:a16="http://schemas.microsoft.com/office/drawing/2014/main" xmlns="" id="{04A2C3E2-E2D0-4846-94F6-A56B8D1D57B6}"/>
              </a:ext>
            </a:extLst>
          </p:cNvPr>
          <p:cNvSpPr/>
          <p:nvPr/>
        </p:nvSpPr>
        <p:spPr>
          <a:xfrm>
            <a:off x="629889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1B44AD55-0917-4F23-A77D-8F5A2E367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02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graphicFrame>
        <p:nvGraphicFramePr>
          <p:cNvPr id="99" name="표 4">
            <a:extLst>
              <a:ext uri="{FF2B5EF4-FFF2-40B4-BE49-F238E27FC236}">
                <a16:creationId xmlns:a16="http://schemas.microsoft.com/office/drawing/2014/main" xmlns="" id="{49A2965A-9666-4DEB-A5BC-ADABBF068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490088"/>
              </p:ext>
            </p:extLst>
          </p:nvPr>
        </p:nvGraphicFramePr>
        <p:xfrm>
          <a:off x="400076" y="3198676"/>
          <a:ext cx="6258996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572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875904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875904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875904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875904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  <a:gridCol w="875904">
                  <a:extLst>
                    <a:ext uri="{9D8B030D-6E8A-4147-A177-3AD203B41FA5}">
                      <a16:colId xmlns:a16="http://schemas.microsoft.com/office/drawing/2014/main" xmlns="" val="3141484446"/>
                    </a:ext>
                  </a:extLst>
                </a:gridCol>
                <a:gridCol w="875904">
                  <a:extLst>
                    <a:ext uri="{9D8B030D-6E8A-4147-A177-3AD203B41FA5}">
                      <a16:colId xmlns:a16="http://schemas.microsoft.com/office/drawing/2014/main" xmlns="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체육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음악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미술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100" name="TextBox 9">
            <a:extLst>
              <a:ext uri="{FF2B5EF4-FFF2-40B4-BE49-F238E27FC236}">
                <a16:creationId xmlns:a16="http://schemas.microsoft.com/office/drawing/2014/main" xmlns="" id="{293B9202-58B6-4B19-A611-762A7039A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828" y="2564904"/>
            <a:ext cx="3060191" cy="46625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과목별 학생 수</a:t>
            </a:r>
          </a:p>
        </p:txBody>
      </p:sp>
      <p:pic>
        <p:nvPicPr>
          <p:cNvPr id="101" name="Picture 2">
            <a:extLst>
              <a:ext uri="{FF2B5EF4-FFF2-40B4-BE49-F238E27FC236}">
                <a16:creationId xmlns:a16="http://schemas.microsoft.com/office/drawing/2014/main" xmlns="" id="{EFAC760A-EE7C-41C6-B19A-635DDF1BB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23" y="22091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EA0A2223-6041-4CB9-B9F8-F2FB3286A6AF}"/>
              </a:ext>
            </a:extLst>
          </p:cNvPr>
          <p:cNvSpPr/>
          <p:nvPr/>
        </p:nvSpPr>
        <p:spPr>
          <a:xfrm>
            <a:off x="4314405" y="50984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2702164" y="5157192"/>
            <a:ext cx="1637116" cy="263186"/>
            <a:chOff x="319554" y="1245924"/>
            <a:chExt cx="2636592" cy="423864"/>
          </a:xfrm>
        </p:grpSpPr>
        <p:pic>
          <p:nvPicPr>
            <p:cNvPr id="105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10" y="523327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타원 109"/>
          <p:cNvSpPr/>
          <p:nvPr/>
        </p:nvSpPr>
        <p:spPr>
          <a:xfrm>
            <a:off x="11306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5" y="5233272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타원 111">
            <a:extLst>
              <a:ext uri="{FF2B5EF4-FFF2-40B4-BE49-F238E27FC236}">
                <a16:creationId xmlns:a16="http://schemas.microsoft.com/office/drawing/2014/main" xmlns="" id="{FF537B7E-3536-472F-A16E-A613980771E5}"/>
              </a:ext>
            </a:extLst>
          </p:cNvPr>
          <p:cNvSpPr/>
          <p:nvPr/>
        </p:nvSpPr>
        <p:spPr>
          <a:xfrm>
            <a:off x="5670141" y="5344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/>
          <p:cNvSpPr txBox="1"/>
          <p:nvPr/>
        </p:nvSpPr>
        <p:spPr>
          <a:xfrm>
            <a:off x="1669389" y="1441177"/>
            <a:ext cx="509885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종호네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 학생들이 좋아하는 과목을 조사하여 나타낸 표와 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xmlns="" id="{848F2952-082C-457F-BBF6-9BF62BBF2CBE}"/>
              </a:ext>
            </a:extLst>
          </p:cNvPr>
          <p:cNvSpPr/>
          <p:nvPr/>
        </p:nvSpPr>
        <p:spPr>
          <a:xfrm>
            <a:off x="1181104" y="150431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F90F1C7-F17C-48F8-96E9-3547CBB0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45926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5" name="순서도: 대체 처리 54">
            <a:extLst>
              <a:ext uri="{FF2B5EF4-FFF2-40B4-BE49-F238E27FC236}">
                <a16:creationId xmlns:a16="http://schemas.microsoft.com/office/drawing/2014/main" xmlns="" id="{A0BA7446-F009-48F5-9375-93D43CDB255F}"/>
              </a:ext>
            </a:extLst>
          </p:cNvPr>
          <p:cNvSpPr/>
          <p:nvPr/>
        </p:nvSpPr>
        <p:spPr>
          <a:xfrm>
            <a:off x="464418" y="150154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CE33C6C-3248-42F0-BC34-1770EC2E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97" y="145443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3588" y="1412776"/>
            <a:ext cx="336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/>
          </a:p>
        </p:txBody>
      </p:sp>
      <p:sp>
        <p:nvSpPr>
          <p:cNvPr id="58" name="직사각형 57"/>
          <p:cNvSpPr/>
          <p:nvPr/>
        </p:nvSpPr>
        <p:spPr>
          <a:xfrm>
            <a:off x="264380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/>
          </a:p>
        </p:txBody>
      </p:sp>
      <p:sp>
        <p:nvSpPr>
          <p:cNvPr id="59" name="직사각형 58"/>
          <p:cNvSpPr/>
          <p:nvPr/>
        </p:nvSpPr>
        <p:spPr>
          <a:xfrm>
            <a:off x="1583668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1240929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5751191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712323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7" name="순서도: 대체 처리 36"/>
          <p:cNvSpPr/>
          <p:nvPr/>
        </p:nvSpPr>
        <p:spPr>
          <a:xfrm>
            <a:off x="5228457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189589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4690747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651879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4158851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119983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3621141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582273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3086895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3048027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255499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251613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201728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197842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8" name="TextBox 43">
            <a:extLst>
              <a:ext uri="{FF2B5EF4-FFF2-40B4-BE49-F238E27FC236}">
                <a16:creationId xmlns:a16="http://schemas.microsoft.com/office/drawing/2014/main" xmlns="" id="{1B19974F-BEB0-462B-A485-5554147AB7CF}"/>
              </a:ext>
            </a:extLst>
          </p:cNvPr>
          <p:cNvSpPr txBox="1"/>
          <p:nvPr/>
        </p:nvSpPr>
        <p:spPr>
          <a:xfrm>
            <a:off x="720246" y="2069266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아래의 표와 그래프를 보고 서로 다른 점을 써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6" name="순서도: 대체 처리 85">
            <a:extLst>
              <a:ext uri="{FF2B5EF4-FFF2-40B4-BE49-F238E27FC236}">
                <a16:creationId xmlns:a16="http://schemas.microsoft.com/office/drawing/2014/main" xmlns="" id="{04A2C3E2-E2D0-4846-94F6-A56B8D1D57B6}"/>
              </a:ext>
            </a:extLst>
          </p:cNvPr>
          <p:cNvSpPr/>
          <p:nvPr/>
        </p:nvSpPr>
        <p:spPr>
          <a:xfrm>
            <a:off x="629889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1B44AD55-0917-4F23-A77D-8F5A2E367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02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00" name="TextBox 9">
            <a:extLst>
              <a:ext uri="{FF2B5EF4-FFF2-40B4-BE49-F238E27FC236}">
                <a16:creationId xmlns:a16="http://schemas.microsoft.com/office/drawing/2014/main" xmlns="" id="{293B9202-58B6-4B19-A611-762A7039A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828" y="2564904"/>
            <a:ext cx="3060191" cy="46625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과목별 학생 수</a:t>
            </a:r>
          </a:p>
        </p:txBody>
      </p:sp>
      <p:pic>
        <p:nvPicPr>
          <p:cNvPr id="101" name="Picture 2">
            <a:extLst>
              <a:ext uri="{FF2B5EF4-FFF2-40B4-BE49-F238E27FC236}">
                <a16:creationId xmlns:a16="http://schemas.microsoft.com/office/drawing/2014/main" xmlns="" id="{EFAC760A-EE7C-41C6-B19A-635DDF1BB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23" y="220911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" name="그룹 103"/>
          <p:cNvGrpSpPr/>
          <p:nvPr/>
        </p:nvGrpSpPr>
        <p:grpSpPr>
          <a:xfrm>
            <a:off x="2702164" y="5157192"/>
            <a:ext cx="1637116" cy="263186"/>
            <a:chOff x="319554" y="1245924"/>
            <a:chExt cx="2636592" cy="423864"/>
          </a:xfrm>
        </p:grpSpPr>
        <p:pic>
          <p:nvPicPr>
            <p:cNvPr id="105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136" y="1317363"/>
              <a:ext cx="781051" cy="295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00" y="1312601"/>
              <a:ext cx="800100" cy="304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10" y="5233272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타원 109"/>
          <p:cNvSpPr/>
          <p:nvPr/>
        </p:nvSpPr>
        <p:spPr>
          <a:xfrm>
            <a:off x="113068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5" y="5233272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타원 111">
            <a:extLst>
              <a:ext uri="{FF2B5EF4-FFF2-40B4-BE49-F238E27FC236}">
                <a16:creationId xmlns:a16="http://schemas.microsoft.com/office/drawing/2014/main" xmlns="" id="{FF537B7E-3536-472F-A16E-A613980771E5}"/>
              </a:ext>
            </a:extLst>
          </p:cNvPr>
          <p:cNvSpPr/>
          <p:nvPr/>
        </p:nvSpPr>
        <p:spPr>
          <a:xfrm>
            <a:off x="5670141" y="5344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FA8C41EB-C26E-4020-9F91-E330D45D2A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730" y="3177539"/>
            <a:ext cx="4098290" cy="1763629"/>
          </a:xfrm>
          <a:prstGeom prst="rect">
            <a:avLst/>
          </a:prstGeom>
        </p:spPr>
      </p:pic>
      <p:pic>
        <p:nvPicPr>
          <p:cNvPr id="54" name="Picture 3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530" y="4708706"/>
            <a:ext cx="384428" cy="37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0B6DD38F-BC8D-4501-9C18-DE24D72A6616}"/>
              </a:ext>
            </a:extLst>
          </p:cNvPr>
          <p:cNvSpPr/>
          <p:nvPr/>
        </p:nvSpPr>
        <p:spPr bwMode="auto">
          <a:xfrm>
            <a:off x="4894890" y="3177539"/>
            <a:ext cx="2123481" cy="17636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 algn="just">
              <a:spcBef>
                <a:spcPct val="50000"/>
              </a:spcBef>
            </a:pPr>
            <a:r>
              <a:rPr lang="ko-KR" altLang="en-US" sz="1900" b="1" spc="-15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표는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학생 수를 수로 나타내고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막대그래프는 학생 수를 막대의 길이로 나타냅니다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3E09F8AF-EFB9-40BF-B597-352E3EDFD6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0210" y="4591882"/>
            <a:ext cx="360000" cy="355000"/>
          </a:xfrm>
          <a:prstGeom prst="rect">
            <a:avLst/>
          </a:prstGeom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65BC6C6A-3C69-450B-8AD3-7277A173C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45" y="3212976"/>
            <a:ext cx="366476" cy="29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EA0A2223-6041-4CB9-B9F8-F2FB3286A6AF}"/>
              </a:ext>
            </a:extLst>
          </p:cNvPr>
          <p:cNvSpPr/>
          <p:nvPr/>
        </p:nvSpPr>
        <p:spPr>
          <a:xfrm>
            <a:off x="4444261" y="49073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FCC9C6B9-9AC5-4AF1-8486-F21C2E6ABA58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활동지 다운로드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(4-1-5)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2_02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.hwp(1~4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확대 버튼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(23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/>
          <p:cNvSpPr txBox="1"/>
          <p:nvPr/>
        </p:nvSpPr>
        <p:spPr>
          <a:xfrm>
            <a:off x="1669389" y="1441177"/>
            <a:ext cx="509885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종호네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반 학생들이 좋아하는 과목을 조사하여 나타낸 표와 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물음에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답하시오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순서도: 대체 처리 58">
            <a:extLst>
              <a:ext uri="{FF2B5EF4-FFF2-40B4-BE49-F238E27FC236}">
                <a16:creationId xmlns:a16="http://schemas.microsoft.com/office/drawing/2014/main" xmlns="" id="{848F2952-082C-457F-BBF6-9BF62BBF2CBE}"/>
              </a:ext>
            </a:extLst>
          </p:cNvPr>
          <p:cNvSpPr/>
          <p:nvPr/>
        </p:nvSpPr>
        <p:spPr>
          <a:xfrm>
            <a:off x="1181104" y="150431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3F90F1C7-F17C-48F8-96E9-3547CBB0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145926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A0BA7446-F009-48F5-9375-93D43CDB255F}"/>
              </a:ext>
            </a:extLst>
          </p:cNvPr>
          <p:cNvSpPr/>
          <p:nvPr/>
        </p:nvSpPr>
        <p:spPr>
          <a:xfrm>
            <a:off x="464418" y="1501544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CCE33C6C-3248-42F0-BC34-1770EC2E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97" y="1454438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63588" y="1412776"/>
            <a:ext cx="3369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/>
          </a:p>
        </p:txBody>
      </p:sp>
      <p:sp>
        <p:nvSpPr>
          <p:cNvPr id="66" name="직사각형 65"/>
          <p:cNvSpPr/>
          <p:nvPr/>
        </p:nvSpPr>
        <p:spPr>
          <a:xfrm>
            <a:off x="264380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/>
          </a:p>
        </p:txBody>
      </p:sp>
      <p:sp>
        <p:nvSpPr>
          <p:cNvPr id="67" name="직사각형 66"/>
          <p:cNvSpPr/>
          <p:nvPr/>
        </p:nvSpPr>
        <p:spPr>
          <a:xfrm>
            <a:off x="1583668" y="1412776"/>
            <a:ext cx="23916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spc="-150" smtClean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406206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C600F31-28D4-477A-B120-C509DE8483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90"/>
          <a:stretch/>
        </p:blipFill>
        <p:spPr>
          <a:xfrm>
            <a:off x="55194" y="860334"/>
            <a:ext cx="6924993" cy="4725306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508139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smtClean="0">
                          <a:latin typeface="맑은 고딕" pitchFamily="50" charset="-127"/>
                          <a:ea typeface="맑은 고딕" pitchFamily="50" charset="-127"/>
                        </a:rPr>
                        <a:t>mm_41_5_01_02_01_ani.mp4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\app\resource\contents\lesson05\ops\lesson05\video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5194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89234" y="2576407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급식</a:t>
            </a: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막대그래프에 대해 바르게 설명한 것을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순서도: 대체 처리 46"/>
          <p:cNvSpPr/>
          <p:nvPr/>
        </p:nvSpPr>
        <p:spPr>
          <a:xfrm>
            <a:off x="575556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1670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232835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193967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4695125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656257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163229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12436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62551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8665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09127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05240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2559377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520509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021667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1982799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4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4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4"/>
              </a:rPr>
              <a:t>cdata2.tsherpa.co.kr/tsherpa/MultiMedia/Flash/2020/curri/index.html?flashxmlnum=yuni4856&amp;classa=A8-C1-41-MM-MM-04-06-02-0-0-0-0&amp;classno=MM_41_04/suh_0401_05_0002/suh_0401_05_0002_401_1.html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모서리가 둥근 직사각형 47">
            <a:extLst>
              <a:ext uri="{FF2B5EF4-FFF2-40B4-BE49-F238E27FC236}">
                <a16:creationId xmlns:a16="http://schemas.microsoft.com/office/drawing/2014/main" xmlns="" id="{F0EA2247-1DD0-4C07-B703-97B9C1F50E3F}"/>
              </a:ext>
            </a:extLst>
          </p:cNvPr>
          <p:cNvSpPr/>
          <p:nvPr/>
        </p:nvSpPr>
        <p:spPr bwMode="auto">
          <a:xfrm>
            <a:off x="1031704" y="2370692"/>
            <a:ext cx="4869912" cy="1697912"/>
          </a:xfrm>
          <a:prstGeom prst="roundRect">
            <a:avLst/>
          </a:prstGeom>
          <a:solidFill>
            <a:schemeClr val="bg1"/>
          </a:solidFill>
          <a:ln w="5080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ko-KR" altLang="en-US" sz="160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막대그래프는 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조사한 수를 막대 모양으로 나타낸 그래프입니다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16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sz="160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막대그래프는 </a:t>
            </a:r>
            <a:r>
              <a:rPr lang="ko-KR" altLang="en-US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전체 조사한 수의 합계를 한눈에 알아볼 수 있습니다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xmlns="" id="{6C460294-D9D6-45AF-952D-2897271F6ACD}"/>
              </a:ext>
            </a:extLst>
          </p:cNvPr>
          <p:cNvSpPr/>
          <p:nvPr/>
        </p:nvSpPr>
        <p:spPr>
          <a:xfrm>
            <a:off x="629889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EA3F540-8477-4162-ACA8-D5BEEF9FD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02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pic>
        <p:nvPicPr>
          <p:cNvPr id="42" name="Picture 10">
            <a:extLst>
              <a:ext uri="{FF2B5EF4-FFF2-40B4-BE49-F238E27FC236}">
                <a16:creationId xmlns:a16="http://schemas.microsoft.com/office/drawing/2014/main" xmlns="" id="{6EB78D82-BB43-46B1-ABEE-D8372D83A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44" y="3284984"/>
            <a:ext cx="337624" cy="350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1">
            <a:extLst>
              <a:ext uri="{FF2B5EF4-FFF2-40B4-BE49-F238E27FC236}">
                <a16:creationId xmlns:a16="http://schemas.microsoft.com/office/drawing/2014/main" xmlns="" id="{F15BB40D-AA4A-4217-95EF-8C5C2B371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791" y="2564904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BF09505D-4B68-4B3D-B82B-34EC83E7C5FD}"/>
              </a:ext>
            </a:extLst>
          </p:cNvPr>
          <p:cNvSpPr txBox="1"/>
          <p:nvPr/>
        </p:nvSpPr>
        <p:spPr>
          <a:xfrm>
            <a:off x="3077601" y="4581128"/>
            <a:ext cx="683754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11">
            <a:extLst>
              <a:ext uri="{FF2B5EF4-FFF2-40B4-BE49-F238E27FC236}">
                <a16:creationId xmlns:a16="http://schemas.microsoft.com/office/drawing/2014/main" xmlns="" id="{7A979E5A-A4DA-4ADC-B7CC-2B6C9DA7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657" y="4595996"/>
            <a:ext cx="343877" cy="34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1D5ABACA-2F2B-48FB-BB0D-C0EEC9EFD7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2580" y="440362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3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학생들이 좋아하는 과목을 조사하여 나타낸 표와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막대그래프입니다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막대그래프에서 가로와 세로는 각각 무엇을 나타내는지 쓰시오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34"/>
          <p:cNvSpPr/>
          <p:nvPr/>
        </p:nvSpPr>
        <p:spPr bwMode="auto">
          <a:xfrm>
            <a:off x="5115163" y="4294849"/>
            <a:ext cx="1093953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과목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5115163" y="4763658"/>
            <a:ext cx="1093953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학생 수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575122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71236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228495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189627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4690785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4651917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15888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12002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62117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58231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08693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04806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2555037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516169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017327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1978459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759" y="4117349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537" y="4625601"/>
            <a:ext cx="360000" cy="355000"/>
          </a:xfrm>
          <a:prstGeom prst="rect">
            <a:avLst/>
          </a:prstGeom>
        </p:spPr>
      </p:pic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80D15ED9-EF4D-4DCA-B8B1-D0AC1BF09553}"/>
              </a:ext>
            </a:extLst>
          </p:cNvPr>
          <p:cNvSpPr/>
          <p:nvPr/>
        </p:nvSpPr>
        <p:spPr>
          <a:xfrm>
            <a:off x="629889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B1235CE-C75A-454B-87C3-ABBBA5D87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02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DA30A52-5414-4283-B7EC-A0B6710F6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002" y="4149080"/>
            <a:ext cx="2553588" cy="11998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D92278A-20E8-473A-B2A2-6754917447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9406" y="5561214"/>
            <a:ext cx="2913620" cy="180467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5" name="표 4">
            <a:extLst>
              <a:ext uri="{FF2B5EF4-FFF2-40B4-BE49-F238E27FC236}">
                <a16:creationId xmlns:a16="http://schemas.microsoft.com/office/drawing/2014/main" xmlns="" id="{36DDB0F4-A6AF-469E-91C9-3963B62A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843608"/>
              </p:ext>
            </p:extLst>
          </p:nvPr>
        </p:nvGraphicFramePr>
        <p:xfrm>
          <a:off x="367063" y="3051350"/>
          <a:ext cx="625899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581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787703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3141484446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체육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7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7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7"/>
              </a:rPr>
              <a:t>cdata2.tsherpa.co.kr/tsherpa/MultiMedia/Flash/2020/curri/index.html?flashxmlnum=yuni4856&amp;classa=A8-C1-41-MM-MM-04-06-02-0-0-0-0&amp;classno=MM_41_04/suh_0401_05_0002/suh_0401_05_0002_401_1.html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19972" y="4310298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2742" y="4782621"/>
            <a:ext cx="685425" cy="3745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 bwMode="auto">
          <a:xfrm flipH="1">
            <a:off x="3569446" y="5237364"/>
            <a:ext cx="66847" cy="32385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TextBox 9">
            <a:extLst>
              <a:ext uri="{FF2B5EF4-FFF2-40B4-BE49-F238E27FC236}">
                <a16:creationId xmlns:a16="http://schemas.microsoft.com/office/drawing/2014/main" xmlns="" id="{293B9202-58B6-4B19-A611-762A7039A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877" y="2528900"/>
            <a:ext cx="3060191" cy="46625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과목별 학생 수</a:t>
            </a:r>
          </a:p>
        </p:txBody>
      </p:sp>
    </p:spTree>
    <p:extLst>
      <p:ext uri="{BB962C8B-B14F-4D97-AF65-F5344CB8AC3E}">
        <p14:creationId xmlns:p14="http://schemas.microsoft.com/office/powerpoint/2010/main" val="2338515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학생들이 좋아하는 과목을 조사하여 나타낸 표와 막대그래프입니다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막대의 세로 눈금 한 칸은 몇 명인지 쓰시오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순서도: 대체 처리 47"/>
          <p:cNvSpPr/>
          <p:nvPr/>
        </p:nvSpPr>
        <p:spPr>
          <a:xfrm>
            <a:off x="575122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71236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415888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12002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62117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58231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08693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04806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2555037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516169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017327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1978459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80D15ED9-EF4D-4DCA-B8B1-D0AC1BF09553}"/>
              </a:ext>
            </a:extLst>
          </p:cNvPr>
          <p:cNvSpPr/>
          <p:nvPr/>
        </p:nvSpPr>
        <p:spPr>
          <a:xfrm>
            <a:off x="629889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B1235CE-C75A-454B-87C3-ABBBA5D87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02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DA30A52-5414-4283-B7EC-A0B6710F6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002" y="4149080"/>
            <a:ext cx="2553588" cy="11998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D92278A-20E8-473A-B2A2-675491744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9406" y="5561214"/>
            <a:ext cx="2913620" cy="180467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5" name="표 4">
            <a:extLst>
              <a:ext uri="{FF2B5EF4-FFF2-40B4-BE49-F238E27FC236}">
                <a16:creationId xmlns:a16="http://schemas.microsoft.com/office/drawing/2014/main" xmlns="" id="{36DDB0F4-A6AF-469E-91C9-3963B62A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609410"/>
              </p:ext>
            </p:extLst>
          </p:nvPr>
        </p:nvGraphicFramePr>
        <p:xfrm>
          <a:off x="367063" y="3051350"/>
          <a:ext cx="625899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581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787703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3141484446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체육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6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6"/>
              </a:rPr>
              <a:t>cdata2.tsherpa.co.kr/tsherpa/MultiMedia/Flash/2020/curri/index.html?flashxmlnum=yuni4856&amp;classa=A8-C1-41-MM-MM-04-06-02-0-0-0-0&amp;classno=MM_41_04/suh_0401_05_0002/suh_0401_05_0002_401_1.html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 bwMode="auto">
          <a:xfrm flipH="1">
            <a:off x="3569446" y="5237364"/>
            <a:ext cx="66847" cy="32385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TextBox 9">
            <a:extLst>
              <a:ext uri="{FF2B5EF4-FFF2-40B4-BE49-F238E27FC236}">
                <a16:creationId xmlns:a16="http://schemas.microsoft.com/office/drawing/2014/main" xmlns="" id="{293B9202-58B6-4B19-A611-762A7039A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877" y="2528900"/>
            <a:ext cx="3060191" cy="46625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과목별 학생 수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BB5213D-4BBC-4F0E-A2FC-E7BDB9830190}"/>
              </a:ext>
            </a:extLst>
          </p:cNvPr>
          <p:cNvSpPr/>
          <p:nvPr/>
        </p:nvSpPr>
        <p:spPr bwMode="auto">
          <a:xfrm>
            <a:off x="4788026" y="4406982"/>
            <a:ext cx="510337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9B7C97A7-6A4E-4580-9434-707D4AF880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5437" y="4200837"/>
            <a:ext cx="360000" cy="355000"/>
          </a:xfrm>
          <a:prstGeom prst="rect">
            <a:avLst/>
          </a:prstGeom>
        </p:spPr>
      </p:pic>
      <p:sp>
        <p:nvSpPr>
          <p:cNvPr id="47" name="순서도: 대체 처리 46"/>
          <p:cNvSpPr/>
          <p:nvPr/>
        </p:nvSpPr>
        <p:spPr>
          <a:xfrm>
            <a:off x="524974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대체 처리 53"/>
          <p:cNvSpPr/>
          <p:nvPr/>
        </p:nvSpPr>
        <p:spPr>
          <a:xfrm>
            <a:off x="471203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467316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521087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8" name="TextBox 43"/>
          <p:cNvSpPr txBox="1"/>
          <p:nvPr/>
        </p:nvSpPr>
        <p:spPr>
          <a:xfrm>
            <a:off x="5220072" y="4401108"/>
            <a:ext cx="43642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smtClean="0">
                <a:latin typeface="맑은 고딕" pitchFamily="50" charset="-127"/>
                <a:ea typeface="맑은 고딕" pitchFamily="50" charset="-127"/>
              </a:rPr>
              <a:t>명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719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표와 막대그래프 중 전체 학생 수를 알아보기에 어느 것이 더 편리한지 쓰시오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415888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12002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62117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58231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08693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04806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2555037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516169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017327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1978459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4" name="순서도: 대체 처리 43">
            <a:extLst>
              <a:ext uri="{FF2B5EF4-FFF2-40B4-BE49-F238E27FC236}">
                <a16:creationId xmlns:a16="http://schemas.microsoft.com/office/drawing/2014/main" xmlns="" id="{80D15ED9-EF4D-4DCA-B8B1-D0AC1BF09553}"/>
              </a:ext>
            </a:extLst>
          </p:cNvPr>
          <p:cNvSpPr/>
          <p:nvPr/>
        </p:nvSpPr>
        <p:spPr>
          <a:xfrm>
            <a:off x="629889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B1235CE-C75A-454B-87C3-ABBBA5D87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02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DA30A52-5414-4283-B7EC-A0B6710F6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002" y="4149080"/>
            <a:ext cx="2553588" cy="11998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D92278A-20E8-473A-B2A2-675491744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9406" y="5561214"/>
            <a:ext cx="2913620" cy="180467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5" name="표 4">
            <a:extLst>
              <a:ext uri="{FF2B5EF4-FFF2-40B4-BE49-F238E27FC236}">
                <a16:creationId xmlns:a16="http://schemas.microsoft.com/office/drawing/2014/main" xmlns="" id="{36DDB0F4-A6AF-469E-91C9-3963B62A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98297"/>
              </p:ext>
            </p:extLst>
          </p:nvPr>
        </p:nvGraphicFramePr>
        <p:xfrm>
          <a:off x="367063" y="3051350"/>
          <a:ext cx="625899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581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787703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3141484446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체육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6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6"/>
              </a:rPr>
              <a:t>cdata2.tsherpa.co.kr/tsherpa/MultiMedia/Flash/2020/curri/index.html?flashxmlnum=yuni4856&amp;classa=A8-C1-41-MM-MM-04-06-02-0-0-0-0&amp;classno=MM_41_04/suh_0401_05_0002/suh_0401_05_0002_401_1.html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 bwMode="auto">
          <a:xfrm flipH="1">
            <a:off x="3569446" y="5237364"/>
            <a:ext cx="66847" cy="32385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TextBox 9">
            <a:extLst>
              <a:ext uri="{FF2B5EF4-FFF2-40B4-BE49-F238E27FC236}">
                <a16:creationId xmlns:a16="http://schemas.microsoft.com/office/drawing/2014/main" xmlns="" id="{293B9202-58B6-4B19-A611-762A7039A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877" y="2528900"/>
            <a:ext cx="3060191" cy="46625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과목별 학생 수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BB5213D-4BBC-4F0E-A2FC-E7BDB9830190}"/>
              </a:ext>
            </a:extLst>
          </p:cNvPr>
          <p:cNvSpPr/>
          <p:nvPr/>
        </p:nvSpPr>
        <p:spPr bwMode="auto">
          <a:xfrm>
            <a:off x="4496218" y="4406982"/>
            <a:ext cx="1093953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표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9B7C97A7-6A4E-4580-9434-707D4AF880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5437" y="4200837"/>
            <a:ext cx="360000" cy="355000"/>
          </a:xfrm>
          <a:prstGeom prst="rect">
            <a:avLst/>
          </a:prstGeom>
        </p:spPr>
      </p:pic>
      <p:sp>
        <p:nvSpPr>
          <p:cNvPr id="54" name="순서도: 대체 처리 53"/>
          <p:cNvSpPr/>
          <p:nvPr/>
        </p:nvSpPr>
        <p:spPr>
          <a:xfrm>
            <a:off x="471203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467316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78848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74961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2657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2268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14145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5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표와 막대그래프 중 학생들이 가장 좋아하는 과목을 한눈에 알아보기에 어느 것이 더 편리한지 쓰시오</a:t>
            </a: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415888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12002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3621179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582311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3086933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048065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2555037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516169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3" name="순서도: 대체 처리 82"/>
          <p:cNvSpPr/>
          <p:nvPr/>
        </p:nvSpPr>
        <p:spPr>
          <a:xfrm>
            <a:off x="2017327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1978459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DA30A52-5414-4283-B7EC-A0B6710F6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002" y="4149080"/>
            <a:ext cx="2553588" cy="11998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D92278A-20E8-473A-B2A2-675491744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9406" y="5561214"/>
            <a:ext cx="2913620" cy="180467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5" name="표 4">
            <a:extLst>
              <a:ext uri="{FF2B5EF4-FFF2-40B4-BE49-F238E27FC236}">
                <a16:creationId xmlns:a16="http://schemas.microsoft.com/office/drawing/2014/main" xmlns="" id="{36DDB0F4-A6AF-469E-91C9-3963B62A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989866"/>
              </p:ext>
            </p:extLst>
          </p:nvPr>
        </p:nvGraphicFramePr>
        <p:xfrm>
          <a:off x="367063" y="3051350"/>
          <a:ext cx="625899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581">
                  <a:extLst>
                    <a:ext uri="{9D8B030D-6E8A-4147-A177-3AD203B41FA5}">
                      <a16:colId xmlns:a16="http://schemas.microsoft.com/office/drawing/2014/main" xmlns="" val="535278802"/>
                    </a:ext>
                  </a:extLst>
                </a:gridCol>
                <a:gridCol w="787703">
                  <a:extLst>
                    <a:ext uri="{9D8B030D-6E8A-4147-A177-3AD203B41FA5}">
                      <a16:colId xmlns:a16="http://schemas.microsoft.com/office/drawing/2014/main" xmlns="" val="1734534329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2297072777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3752471611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100372439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3141484446"/>
                    </a:ext>
                  </a:extLst>
                </a:gridCol>
                <a:gridCol w="894142">
                  <a:extLst>
                    <a:ext uri="{9D8B030D-6E8A-4147-A177-3AD203B41FA5}">
                      <a16:colId xmlns:a16="http://schemas.microsoft.com/office/drawing/2014/main" xmlns="" val="3588861004"/>
                    </a:ext>
                  </a:extLst>
                </a:gridCol>
              </a:tblGrid>
              <a:tr h="280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사회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과학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체육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0586584"/>
                  </a:ext>
                </a:extLst>
              </a:tr>
              <a:tr h="476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4B8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1296501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(4~8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  <a:hlinkClick r:id="rId6"/>
              </a:rPr>
              <a:t>https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  <a:hlinkClick r:id="rId6"/>
              </a:rPr>
              <a:t>://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  <a:hlinkClick r:id="rId6"/>
              </a:rPr>
              <a:t>cdata2.tsherpa.co.kr/tsherpa/MultiMedia/Flash/2020/curri/index.html?flashxmlnum=yuni4856&amp;classa=A8-C1-41-MM-MM-04-06-02-0-0-0-0&amp;classno=MM_41_04/suh_0401_05_0002/suh_0401_05_0002_401_1.html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 bwMode="auto">
          <a:xfrm flipH="1">
            <a:off x="3569446" y="5237364"/>
            <a:ext cx="66847" cy="32385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TextBox 9">
            <a:extLst>
              <a:ext uri="{FF2B5EF4-FFF2-40B4-BE49-F238E27FC236}">
                <a16:creationId xmlns:a16="http://schemas.microsoft.com/office/drawing/2014/main" xmlns="" id="{293B9202-58B6-4B19-A611-762A7039A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877" y="2528900"/>
            <a:ext cx="3060191" cy="466256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과목별 학생 수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1BB5213D-4BBC-4F0E-A2FC-E7BDB9830190}"/>
              </a:ext>
            </a:extLst>
          </p:cNvPr>
          <p:cNvSpPr/>
          <p:nvPr/>
        </p:nvSpPr>
        <p:spPr bwMode="auto">
          <a:xfrm>
            <a:off x="4315169" y="4406982"/>
            <a:ext cx="1456051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막대그래프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9B7C97A7-6A4E-4580-9434-707D4AF880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5437" y="4200837"/>
            <a:ext cx="360000" cy="355000"/>
          </a:xfrm>
          <a:prstGeom prst="rect">
            <a:avLst/>
          </a:prstGeom>
        </p:spPr>
      </p:pic>
      <p:sp>
        <p:nvSpPr>
          <p:cNvPr id="54" name="순서도: 대체 처리 53"/>
          <p:cNvSpPr/>
          <p:nvPr/>
        </p:nvSpPr>
        <p:spPr>
          <a:xfrm>
            <a:off x="471203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467316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26575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22688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578848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24128" y="91920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xmlns="" id="{36F9CFF9-2054-458B-895B-86250FF81102}"/>
              </a:ext>
            </a:extLst>
          </p:cNvPr>
          <p:cNvSpPr/>
          <p:nvPr/>
        </p:nvSpPr>
        <p:spPr>
          <a:xfrm>
            <a:off x="6298893" y="964400"/>
            <a:ext cx="482514" cy="252028"/>
          </a:xfrm>
          <a:prstGeom prst="flowChartAlternateProcess">
            <a:avLst/>
          </a:prstGeom>
          <a:solidFill>
            <a:srgbClr val="9848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29A1797-B1B3-4D19-8086-1BB84F6C2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025" y="91920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1455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C20ABF0A-1623-4892-A9D7-AD9CE9E8E8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98"/>
          <a:stretch/>
        </p:blipFill>
        <p:spPr>
          <a:xfrm>
            <a:off x="93473" y="1558731"/>
            <a:ext cx="3317251" cy="3631679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806426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그림을 벗어나도 괜찮으니 텍스트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35px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신문 기사에 있는 내용은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4463988" y="12787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399264" y="49787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894212" y="2277998"/>
            <a:ext cx="2974460" cy="9717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학교 급식에서 학생들이 많이 남기는 </a:t>
            </a:r>
            <a:r>
              <a:rPr kumimoji="1" lang="ko-KR" altLang="en-US" sz="1900" b="1" i="0" u="none" strike="noStrike" cap="none" spc="-15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음식별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 학생 수를 조사한 것입니다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55755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rgbClr val="984807"/>
              </a:solidFill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223778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707042" y="125381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682590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974" y="2131135"/>
            <a:ext cx="360000" cy="3550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AA5C737-7301-45D9-B8E8-9E7F4CB97F21}"/>
              </a:ext>
            </a:extLst>
          </p:cNvPr>
          <p:cNvSpPr/>
          <p:nvPr/>
        </p:nvSpPr>
        <p:spPr>
          <a:xfrm>
            <a:off x="6359505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rgbClr val="984807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C030EAEF-5025-4CF0-83C0-CF9004CD8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528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563497FD-D220-4AD2-9F67-415CA94FD101}"/>
              </a:ext>
            </a:extLst>
          </p:cNvPr>
          <p:cNvSpPr/>
          <p:nvPr/>
        </p:nvSpPr>
        <p:spPr>
          <a:xfrm>
            <a:off x="5810792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>
              <a:solidFill>
                <a:srgbClr val="984807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66FC96C9-7C63-479E-8618-9D72E28F4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40" y="118439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4F5A16AA-E543-46B8-AD3E-658440CB0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346366"/>
            <a:ext cx="3206394" cy="2242687"/>
          </a:xfrm>
          <a:prstGeom prst="rect">
            <a:avLst/>
          </a:prstGeom>
          <a:solidFill>
            <a:srgbClr val="F2F1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 algn="just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학교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급식에서 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남은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음식을 처리하는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비용이 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매년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증가하고 있는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것으로 나타났다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 algn="just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우리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학교 학생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240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명을 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대상으로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학교 급식에서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잘 먹지 않고 남기는 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음식을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조사한 결과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김치라고 답한 학생은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67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된장국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나물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99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생선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과일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명이었다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4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12020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SA41501.psd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\106123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4-1-5\Links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4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속 텍스트는 삭제하고 다시 써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그림을 벗어나도 괜찮으니 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40px</a:t>
            </a: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로 해주세요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88EF81BD-BEE1-46D4-A3FB-086F0BA18654}"/>
              </a:ext>
            </a:extLst>
          </p:cNvPr>
          <p:cNvSpPr/>
          <p:nvPr/>
        </p:nvSpPr>
        <p:spPr>
          <a:xfrm>
            <a:off x="6319460" y="22709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9" y="1196752"/>
            <a:ext cx="6856295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014077"/>
              </p:ext>
            </p:extLst>
          </p:nvPr>
        </p:nvGraphicFramePr>
        <p:xfrm>
          <a:off x="115384" y="6129300"/>
          <a:ext cx="6688864" cy="324036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SA41501.psd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4-1_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이미지원본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\106123</a:t>
                      </a:r>
                      <a:r>
                        <a:rPr kumimoji="0" lang="ko-KR" altLang="en-US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초수학교과서</a:t>
                      </a:r>
                      <a:r>
                        <a:rPr kumimoji="0" lang="en-US" altLang="ko-KR" sz="10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4-1-5\Links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" name="TextBox 9">
            <a:extLst>
              <a:ext uri="{FF2B5EF4-FFF2-40B4-BE49-F238E27FC236}">
                <a16:creationId xmlns:a16="http://schemas.microsoft.com/office/drawing/2014/main" xmlns="" id="{4F5A16AA-E543-46B8-AD3E-658440CB0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635" y="3068960"/>
            <a:ext cx="4269617" cy="2383354"/>
          </a:xfrm>
          <a:prstGeom prst="rect">
            <a:avLst/>
          </a:prstGeom>
          <a:solidFill>
            <a:srgbClr val="F2F1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 학교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급식에서 </a:t>
            </a:r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남은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음식을 처리하는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비용이 </a:t>
            </a:r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매년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증가하고 있는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것으로 나타났다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 algn="just"/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 우리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학교 학생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명을 </a:t>
            </a:r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대상으로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학교 급식에서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잘 먹지 않고 남기는 </a:t>
            </a:r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음식을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조사한 결과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김치라고 답한 학생은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67</a:t>
            </a:r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된장국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생선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mtClean="0">
                <a:latin typeface="맑은 고딕" pitchFamily="50" charset="-127"/>
                <a:ea typeface="맑은 고딕" pitchFamily="50" charset="-127"/>
              </a:rPr>
              <a:t>과일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명이었다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신문 기사를 보고 남기는 음식의 학생 수를 서로 비교하기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쉬운가요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E3CCE9D-3FBF-4686-936B-1BF0BF43EC0A}"/>
              </a:ext>
            </a:extLst>
          </p:cNvPr>
          <p:cNvSpPr/>
          <p:nvPr/>
        </p:nvSpPr>
        <p:spPr>
          <a:xfrm>
            <a:off x="5255755" y="1252605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D47559C-7F47-4BA9-A206-E61C7949E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778" y="119664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FC28C65-BB99-4B21-BF25-79AFAEC8A2EB}"/>
              </a:ext>
            </a:extLst>
          </p:cNvPr>
          <p:cNvSpPr/>
          <p:nvPr/>
        </p:nvSpPr>
        <p:spPr>
          <a:xfrm>
            <a:off x="4707042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51ACFA9-7C9A-4EF8-BE61-41C24BEFC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590" y="1199307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0A919905-EC3E-4013-A95E-4C0AA7352EBA}"/>
              </a:ext>
            </a:extLst>
          </p:cNvPr>
          <p:cNvSpPr/>
          <p:nvPr/>
        </p:nvSpPr>
        <p:spPr>
          <a:xfrm>
            <a:off x="6359505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A3A9979-68C9-4C8E-BCC5-AF55C7CAF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528" y="1197046"/>
            <a:ext cx="620721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DD6E64C-6542-4853-8559-6B81801D49B6}"/>
              </a:ext>
            </a:extLst>
          </p:cNvPr>
          <p:cNvSpPr/>
          <p:nvPr/>
        </p:nvSpPr>
        <p:spPr>
          <a:xfrm>
            <a:off x="5810792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DF860B2-2AAA-4F28-BD71-194A78EAC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40" y="1210543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8340D3B4-ACC5-40A9-BD4D-63022823A260}"/>
              </a:ext>
            </a:extLst>
          </p:cNvPr>
          <p:cNvSpPr/>
          <p:nvPr/>
        </p:nvSpPr>
        <p:spPr bwMode="auto">
          <a:xfrm>
            <a:off x="3894212" y="2585120"/>
            <a:ext cx="2974460" cy="7058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기사로는 비교하기가 쉽지 않습니다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F418CD4-3B56-4337-AA6E-F1EB28555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438257"/>
            <a:ext cx="360000" cy="355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C20ABF0A-1623-4892-A9D7-AD9CE9E8E8A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698"/>
          <a:stretch/>
        </p:blipFill>
        <p:spPr>
          <a:xfrm>
            <a:off x="93473" y="1558731"/>
            <a:ext cx="3317251" cy="3631679"/>
          </a:xfrm>
          <a:prstGeom prst="rect">
            <a:avLst/>
          </a:prstGeom>
        </p:spPr>
      </p:pic>
      <p:sp>
        <p:nvSpPr>
          <p:cNvPr id="32" name="TextBox 9">
            <a:extLst>
              <a:ext uri="{FF2B5EF4-FFF2-40B4-BE49-F238E27FC236}">
                <a16:creationId xmlns:a16="http://schemas.microsoft.com/office/drawing/2014/main" xmlns="" id="{4F5A16AA-E543-46B8-AD3E-658440CB0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346366"/>
            <a:ext cx="3206394" cy="2242687"/>
          </a:xfrm>
          <a:prstGeom prst="rect">
            <a:avLst/>
          </a:prstGeom>
          <a:solidFill>
            <a:srgbClr val="F2F1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 algn="just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학교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급식에서 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남은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음식을 처리하는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비용이 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매년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증가하고 있는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것으로 나타났다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 algn="just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우리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학교 학생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240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명을 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대상으로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학교 급식에서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잘 먹지 않고 남기는 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음식을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조사한 결과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김치라고 답한 학생은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67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된장국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나물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99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생선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과일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명이었다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293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1577456A-39D9-451C-A3E5-11EE6BEE0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98"/>
          <a:stretch/>
        </p:blipFill>
        <p:spPr>
          <a:xfrm>
            <a:off x="65312" y="1547668"/>
            <a:ext cx="3317251" cy="3631679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기사의 내용을 한눈에 알아볼 수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E3CCE9D-3FBF-4686-936B-1BF0BF43EC0A}"/>
              </a:ext>
            </a:extLst>
          </p:cNvPr>
          <p:cNvSpPr/>
          <p:nvPr/>
        </p:nvSpPr>
        <p:spPr>
          <a:xfrm>
            <a:off x="5255755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D47559C-7F47-4BA9-A206-E61C7949E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778" y="121812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FC28C65-BB99-4B21-BF25-79AFAEC8A2EB}"/>
              </a:ext>
            </a:extLst>
          </p:cNvPr>
          <p:cNvSpPr/>
          <p:nvPr/>
        </p:nvSpPr>
        <p:spPr>
          <a:xfrm>
            <a:off x="4707042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51ACFA9-7C9A-4EF8-BE61-41C24BEFC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590" y="12072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0A919905-EC3E-4013-A95E-4C0AA7352EBA}"/>
              </a:ext>
            </a:extLst>
          </p:cNvPr>
          <p:cNvSpPr/>
          <p:nvPr/>
        </p:nvSpPr>
        <p:spPr>
          <a:xfrm>
            <a:off x="6359505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A3A9979-68C9-4C8E-BCC5-AF55C7CAF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528" y="120498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DD6E64C-6542-4853-8559-6B81801D49B6}"/>
              </a:ext>
            </a:extLst>
          </p:cNvPr>
          <p:cNvSpPr/>
          <p:nvPr/>
        </p:nvSpPr>
        <p:spPr>
          <a:xfrm>
            <a:off x="5810792" y="1253814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DF860B2-2AAA-4F28-BD71-194A78EAC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40" y="119016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8340D3B4-ACC5-40A9-BD4D-63022823A260}"/>
              </a:ext>
            </a:extLst>
          </p:cNvPr>
          <p:cNvSpPr/>
          <p:nvPr/>
        </p:nvSpPr>
        <p:spPr bwMode="auto">
          <a:xfrm>
            <a:off x="3894212" y="2316885"/>
            <a:ext cx="2974460" cy="4437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한눈에 알아보기 힘듭니다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F418CD4-3B56-4337-AA6E-F1EB28555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5974" y="2170022"/>
            <a:ext cx="360000" cy="355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C20ABF0A-1623-4892-A9D7-AD9CE9E8E8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98"/>
          <a:stretch/>
        </p:blipFill>
        <p:spPr>
          <a:xfrm>
            <a:off x="93473" y="1558731"/>
            <a:ext cx="3317251" cy="3631679"/>
          </a:xfrm>
          <a:prstGeom prst="rect">
            <a:avLst/>
          </a:prstGeom>
        </p:spPr>
      </p:pic>
      <p:sp>
        <p:nvSpPr>
          <p:cNvPr id="32" name="TextBox 9">
            <a:extLst>
              <a:ext uri="{FF2B5EF4-FFF2-40B4-BE49-F238E27FC236}">
                <a16:creationId xmlns:a16="http://schemas.microsoft.com/office/drawing/2014/main" xmlns="" id="{4F5A16AA-E543-46B8-AD3E-658440CB0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346366"/>
            <a:ext cx="3206394" cy="2242687"/>
          </a:xfrm>
          <a:prstGeom prst="rect">
            <a:avLst/>
          </a:prstGeom>
          <a:solidFill>
            <a:srgbClr val="F2F1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 algn="just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학교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급식에서 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남은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음식을 처리하는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비용이 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매년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증가하고 있는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것으로 나타났다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 algn="just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우리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학교 학생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240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명을 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대상으로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학교 급식에서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잘 먹지 않고 남기는 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음식을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조사한 결과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김치라고 답한 학생은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67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된장국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나물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99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생선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과일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명이었다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596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신문 기사의 내용을 한눈에 알아볼 수 있게 정리하는 방법은 무엇이 있을까요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94" y="526885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E3CCE9D-3FBF-4686-936B-1BF0BF43EC0A}"/>
              </a:ext>
            </a:extLst>
          </p:cNvPr>
          <p:cNvSpPr/>
          <p:nvPr/>
        </p:nvSpPr>
        <p:spPr>
          <a:xfrm>
            <a:off x="5255755" y="125260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D47559C-7F47-4BA9-A206-E61C7949E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3778" y="1218121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FC28C65-BB99-4B21-BF25-79AFAEC8A2EB}"/>
              </a:ext>
            </a:extLst>
          </p:cNvPr>
          <p:cNvSpPr/>
          <p:nvPr/>
        </p:nvSpPr>
        <p:spPr>
          <a:xfrm>
            <a:off x="4707042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51ACFA9-7C9A-4EF8-BE61-41C24BEFC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590" y="1207241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0A919905-EC3E-4013-A95E-4C0AA7352EBA}"/>
              </a:ext>
            </a:extLst>
          </p:cNvPr>
          <p:cNvSpPr/>
          <p:nvPr/>
        </p:nvSpPr>
        <p:spPr>
          <a:xfrm>
            <a:off x="6359505" y="1252605"/>
            <a:ext cx="521274" cy="255591"/>
          </a:xfrm>
          <a:prstGeom prst="rect">
            <a:avLst/>
          </a:prstGeom>
          <a:solidFill>
            <a:srgbClr val="9848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A3A9979-68C9-4C8E-BCC5-AF55C7CAF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528" y="1228100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DD6E64C-6542-4853-8559-6B81801D49B6}"/>
              </a:ext>
            </a:extLst>
          </p:cNvPr>
          <p:cNvSpPr/>
          <p:nvPr/>
        </p:nvSpPr>
        <p:spPr>
          <a:xfrm>
            <a:off x="5810792" y="125381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DF860B2-2AAA-4F28-BD71-194A78EAC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340" y="1213282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>
                <a:solidFill>
                  <a:srgbClr val="984807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8340D3B4-ACC5-40A9-BD4D-63022823A260}"/>
              </a:ext>
            </a:extLst>
          </p:cNvPr>
          <p:cNvSpPr/>
          <p:nvPr/>
        </p:nvSpPr>
        <p:spPr bwMode="auto">
          <a:xfrm>
            <a:off x="3894212" y="2603577"/>
            <a:ext cx="2974460" cy="4437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표나 그래프로 나타냅니다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DF418CD4-3B56-4337-AA6E-F1EB28555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74" y="2456714"/>
            <a:ext cx="360000" cy="355000"/>
          </a:xfrm>
          <a:prstGeom prst="rect">
            <a:avLst/>
          </a:prstGeom>
        </p:spPr>
      </p:pic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타원 3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C20ABF0A-1623-4892-A9D7-AD9CE9E8E8A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0698"/>
          <a:stretch/>
        </p:blipFill>
        <p:spPr>
          <a:xfrm>
            <a:off x="93473" y="1558731"/>
            <a:ext cx="3317251" cy="3631679"/>
          </a:xfrm>
          <a:prstGeom prst="rect">
            <a:avLst/>
          </a:prstGeom>
        </p:spPr>
      </p:pic>
      <p:sp>
        <p:nvSpPr>
          <p:cNvPr id="39" name="TextBox 9">
            <a:extLst>
              <a:ext uri="{FF2B5EF4-FFF2-40B4-BE49-F238E27FC236}">
                <a16:creationId xmlns:a16="http://schemas.microsoft.com/office/drawing/2014/main" xmlns="" id="{4F5A16AA-E543-46B8-AD3E-658440CB0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346366"/>
            <a:ext cx="3206394" cy="2242687"/>
          </a:xfrm>
          <a:prstGeom prst="rect">
            <a:avLst/>
          </a:prstGeom>
          <a:solidFill>
            <a:srgbClr val="F2F1E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 algn="just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학교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급식에서 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남은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음식을 처리하는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비용이 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매년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증가하고 있는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것으로 나타났다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 algn="just"/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 우리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학교 학생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240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명을 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대상으로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학교 급식에서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잘 먹지 않고 남기는 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음식을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조사한 결과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김치라고 답한 학생은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67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된장국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나물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99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생선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60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6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mtClean="0">
                <a:latin typeface="맑은 고딕" pitchFamily="50" charset="-127"/>
                <a:ea typeface="맑은 고딕" pitchFamily="50" charset="-127"/>
              </a:rPr>
              <a:t>과일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명이었다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883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060848"/>
            <a:ext cx="60537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표의 내용을 막대그래프로 나타낸 것을 보고 막대그래프의 특징을 알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suh_p_0401_05_0002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21946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02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막대그래프를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767627"/>
            <a:ext cx="60524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다른 방법으로 나타낸 막대그래프의 특징을 알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92624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42256</TotalTime>
  <Words>3116</Words>
  <Application>Microsoft Office PowerPoint</Application>
  <PresentationFormat>화면 슬라이드 쇼(4:3)</PresentationFormat>
  <Paragraphs>1079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7231</cp:revision>
  <cp:lastPrinted>2021-12-20T01:30:02Z</cp:lastPrinted>
  <dcterms:created xsi:type="dcterms:W3CDTF">2008-07-15T12:19:11Z</dcterms:created>
  <dcterms:modified xsi:type="dcterms:W3CDTF">2022-03-02T07:30:32Z</dcterms:modified>
</cp:coreProperties>
</file>