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5" r:id="rId8"/>
    <p:sldId id="1097" r:id="rId9"/>
    <p:sldId id="1289" r:id="rId10"/>
    <p:sldId id="1341" r:id="rId11"/>
    <p:sldId id="1350" r:id="rId12"/>
    <p:sldId id="1351" r:id="rId13"/>
    <p:sldId id="1352" r:id="rId14"/>
    <p:sldId id="1354" r:id="rId15"/>
    <p:sldId id="1356" r:id="rId16"/>
    <p:sldId id="1355" r:id="rId17"/>
    <p:sldId id="1337" r:id="rId18"/>
    <p:sldId id="1297" r:id="rId19"/>
    <p:sldId id="1315" r:id="rId20"/>
    <p:sldId id="1316" r:id="rId21"/>
    <p:sldId id="1357" r:id="rId22"/>
    <p:sldId id="1322" r:id="rId23"/>
    <p:sldId id="1323" r:id="rId24"/>
    <p:sldId id="1358" r:id="rId25"/>
    <p:sldId id="1324" r:id="rId26"/>
    <p:sldId id="1359" r:id="rId27"/>
    <p:sldId id="1317" r:id="rId28"/>
    <p:sldId id="1360" r:id="rId29"/>
    <p:sldId id="1319" r:id="rId30"/>
    <p:sldId id="1318" r:id="rId31"/>
    <p:sldId id="1320" r:id="rId32"/>
    <p:sldId id="1361" r:id="rId33"/>
    <p:sldId id="1321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84807"/>
    <a:srgbClr val="E8F0D0"/>
    <a:srgbClr val="CBDCA8"/>
    <a:srgbClr val="000000"/>
    <a:srgbClr val="F2F1EC"/>
    <a:srgbClr val="FFFFFF"/>
    <a:srgbClr val="F3D2E2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672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361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291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조사하여 막대그래프로 나타내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199A7DA-307B-4781-9288-1F4E2E526FB2}"/>
              </a:ext>
            </a:extLst>
          </p:cNvPr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7DF7E77-FDAD-48CB-8AB5-B1BE6623CD9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급식에서 많이 남기는 음식을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조사해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05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988273E5-27BC-4121-AA41-795D59A3C3FB}"/>
              </a:ext>
            </a:extLst>
          </p:cNvPr>
          <p:cNvSpPr txBox="1"/>
          <p:nvPr/>
        </p:nvSpPr>
        <p:spPr>
          <a:xfrm>
            <a:off x="38904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조사할지 이야기해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모둠 조사에 참여해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CE35BD7-D2E8-441C-B805-4461325C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01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4082A4B-EB32-4E9B-90EF-06E8E27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6377662" y="139916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85" y="13432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828949" y="14003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497" y="135380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FEB010-9DA7-4555-8410-87719AC5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9" y="2257817"/>
            <a:ext cx="6031960" cy="28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2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모둠에서 조사한 결과를 표와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1983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결과를 표로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96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843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4486935" y="1387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278702" y="13616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725" y="131397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4729989" y="136281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537" y="129339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5833739" y="13628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287" y="129339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2F7213B-42B0-49DD-A4AA-EE4CB163EBA0}"/>
              </a:ext>
            </a:extLst>
          </p:cNvPr>
          <p:cNvSpPr/>
          <p:nvPr/>
        </p:nvSpPr>
        <p:spPr>
          <a:xfrm>
            <a:off x="6403158" y="13628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9A31D31-1AA9-4957-A9BE-BF6A7C9B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06" y="129339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xmlns="" id="{184A7553-6C2E-403D-B915-D5E65048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77575"/>
              </p:ext>
            </p:extLst>
          </p:nvPr>
        </p:nvGraphicFramePr>
        <p:xfrm>
          <a:off x="308670" y="2885021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66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38656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생선</a:t>
                      </a:r>
                      <a:endParaRPr lang="en-US" altLang="ko-KR" sz="1800" b="1" smtClean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구이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잡곡밥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372982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많이 남기는 </a:t>
            </a:r>
            <a:r>
              <a:rPr lang="ko-KR" altLang="en-US" sz="16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681" y="2807667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4271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85" y="2398405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2770267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919" y="2732867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972" y="2753405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16" y="2732867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1" y="3897052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470" y="385965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589" y="382225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642" y="384279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786" y="3822252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023" y="38675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681E1DC-4480-4C7D-9B04-F5704E5DC630}"/>
              </a:ext>
            </a:extLst>
          </p:cNvPr>
          <p:cNvSpPr/>
          <p:nvPr/>
        </p:nvSpPr>
        <p:spPr>
          <a:xfrm>
            <a:off x="65312" y="894491"/>
            <a:ext cx="6918956" cy="732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8AA494C-0CC8-4A77-8256-059DE19A0F7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모둠에서 조사한 결과를 표와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39D672F-B3FD-419F-900E-FC6FDF71A293}"/>
              </a:ext>
            </a:extLst>
          </p:cNvPr>
          <p:cNvSpPr txBox="1"/>
          <p:nvPr/>
        </p:nvSpPr>
        <p:spPr>
          <a:xfrm>
            <a:off x="389043" y="171983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CAA385C7-AD94-441D-944B-EE25AF79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96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답박스 없이 모두 검정 텍스트로 바꿔주세요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289181" y="136822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04" y="13122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4740468" y="136943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228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5844218" y="136943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66" y="128430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5642573" y="5285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C25EF23-90E9-4D8F-A9F7-7D7CEF20A5F9}"/>
              </a:ext>
            </a:extLst>
          </p:cNvPr>
          <p:cNvSpPr/>
          <p:nvPr/>
        </p:nvSpPr>
        <p:spPr>
          <a:xfrm>
            <a:off x="6403158" y="13628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44D3B87-E250-4AA0-8357-A021785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06" y="129339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BF163107-565C-404D-9BA1-E09406C0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xmlns="" id="{184A7553-6C2E-403D-B915-D5E65048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04308"/>
              </p:ext>
            </p:extLst>
          </p:nvPr>
        </p:nvGraphicFramePr>
        <p:xfrm>
          <a:off x="308670" y="2885021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66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38656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생선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잡곡밥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29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372982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많이 남기는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4271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8DA652-A4C9-4033-A2B3-1F19F79A3E4B}"/>
              </a:ext>
            </a:extLst>
          </p:cNvPr>
          <p:cNvSpPr/>
          <p:nvPr/>
        </p:nvSpPr>
        <p:spPr bwMode="auto">
          <a:xfrm>
            <a:off x="2355268" y="4486962"/>
            <a:ext cx="1464758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음식의 종류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C9E68EE-8A86-4EF6-A151-85C42B369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239" y="4309462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AB8EA31-15FF-4DC3-9EE4-47FE167A5F36}"/>
              </a:ext>
            </a:extLst>
          </p:cNvPr>
          <p:cNvSpPr/>
          <p:nvPr/>
        </p:nvSpPr>
        <p:spPr bwMode="auto">
          <a:xfrm>
            <a:off x="4637957" y="4493526"/>
            <a:ext cx="96007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754" y="4342277"/>
            <a:ext cx="360000" cy="355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594978" y="4503427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0498" y="450958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6447056" y="2692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2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B94DB9-646E-4442-BA57-471B53B22E15}"/>
              </a:ext>
            </a:extLst>
          </p:cNvPr>
          <p:cNvSpPr/>
          <p:nvPr/>
        </p:nvSpPr>
        <p:spPr>
          <a:xfrm>
            <a:off x="65312" y="894491"/>
            <a:ext cx="6918956" cy="732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343088-9866-431A-9620-08172B57677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모둠에서 조사한 결과를 표와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399DABDF-AE65-458F-8255-62C42854813B}"/>
              </a:ext>
            </a:extLst>
          </p:cNvPr>
          <p:cNvSpPr txBox="1"/>
          <p:nvPr/>
        </p:nvSpPr>
        <p:spPr>
          <a:xfrm>
            <a:off x="389043" y="171983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칸을 몇 명으로 나타내면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CE78BAA-164E-488D-8C41-ACDD729CC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96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표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답박스 없이 모두 검정 텍스트로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272414" y="13698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437" y="13236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4723701" y="13710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249" y="1324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5827451" y="137108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99" y="1324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EF56559-0F1B-4E4E-BDFF-676EFE7352C7}"/>
              </a:ext>
            </a:extLst>
          </p:cNvPr>
          <p:cNvSpPr/>
          <p:nvPr/>
        </p:nvSpPr>
        <p:spPr>
          <a:xfrm>
            <a:off x="6403158" y="13628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3B3EB3B-C098-47EF-AEFB-10AE7283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06" y="129339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8CDEB66-F3F1-422D-BB88-82744B3286AA}"/>
              </a:ext>
            </a:extLst>
          </p:cNvPr>
          <p:cNvSpPr/>
          <p:nvPr/>
        </p:nvSpPr>
        <p:spPr bwMode="auto">
          <a:xfrm>
            <a:off x="2383539" y="4502409"/>
            <a:ext cx="2367559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명으로 나타냅니다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B5669F1-689E-4B5F-A176-2189AB57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38" y="4330784"/>
            <a:ext cx="360000" cy="355000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57819732-40DE-496D-A088-1BC308A6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xmlns="" id="{184A7553-6C2E-403D-B915-D5E65048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00947"/>
              </p:ext>
            </p:extLst>
          </p:nvPr>
        </p:nvGraphicFramePr>
        <p:xfrm>
          <a:off x="308670" y="2885021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66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38656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생선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잡곡밥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26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372982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많이 남기는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4271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6447056" y="2692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82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B94DB9-646E-4442-BA57-471B53B22E15}"/>
              </a:ext>
            </a:extLst>
          </p:cNvPr>
          <p:cNvSpPr/>
          <p:nvPr/>
        </p:nvSpPr>
        <p:spPr>
          <a:xfrm>
            <a:off x="65312" y="894491"/>
            <a:ext cx="6918956" cy="732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343088-9866-431A-9620-08172B57677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모둠에서 조사한 결과를 표와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399DABDF-AE65-458F-8255-62C42854813B}"/>
              </a:ext>
            </a:extLst>
          </p:cNvPr>
          <p:cNvSpPr txBox="1"/>
          <p:nvPr/>
        </p:nvSpPr>
        <p:spPr>
          <a:xfrm>
            <a:off x="389043" y="1696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CE78BAA-164E-488D-8C41-ACDD729CC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78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그래프 클릭하면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막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대그래프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272414" y="13698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437" y="13236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4723701" y="13710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249" y="1324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5827451" y="13710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99" y="133403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EF56559-0F1B-4E4E-BDFF-676EFE7352C7}"/>
              </a:ext>
            </a:extLst>
          </p:cNvPr>
          <p:cNvSpPr/>
          <p:nvPr/>
        </p:nvSpPr>
        <p:spPr>
          <a:xfrm>
            <a:off x="6403158" y="136281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3B3EB3B-C098-47EF-AEFB-10AE7283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06" y="13029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CE20FF8E-3F0D-42D3-A793-CCAC3A33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DDD8D8-CDB9-4A8E-BBB8-689C4E726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905122"/>
            <a:ext cx="3972953" cy="207747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35C3CDCC-225C-4B2A-B2F6-4DEF3D80F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276" y="1896852"/>
            <a:ext cx="2280905" cy="119269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BB15A12-4B46-43ED-961A-AF49688D7944}"/>
              </a:ext>
            </a:extLst>
          </p:cNvPr>
          <p:cNvSpPr txBox="1"/>
          <p:nvPr/>
        </p:nvSpPr>
        <p:spPr>
          <a:xfrm>
            <a:off x="1539961" y="4587600"/>
            <a:ext cx="55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B7BC7BC-360D-4C68-BE29-F9754775B213}"/>
              </a:ext>
            </a:extLst>
          </p:cNvPr>
          <p:cNvSpPr txBox="1"/>
          <p:nvPr/>
        </p:nvSpPr>
        <p:spPr>
          <a:xfrm>
            <a:off x="1907728" y="4698493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8059EC-A438-4FDE-B92D-F0B0ED3F2E57}"/>
              </a:ext>
            </a:extLst>
          </p:cNvPr>
          <p:cNvSpPr txBox="1"/>
          <p:nvPr/>
        </p:nvSpPr>
        <p:spPr>
          <a:xfrm>
            <a:off x="2360012" y="4656005"/>
            <a:ext cx="571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생선구이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15A6E4C-0507-427C-A448-FA952A14973B}"/>
              </a:ext>
            </a:extLst>
          </p:cNvPr>
          <p:cNvSpPr txBox="1"/>
          <p:nvPr/>
        </p:nvSpPr>
        <p:spPr>
          <a:xfrm>
            <a:off x="2938807" y="466553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잡곡밥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4FA5FB2-7C9B-4F57-A2E0-92C0A1989EE0}"/>
              </a:ext>
            </a:extLst>
          </p:cNvPr>
          <p:cNvSpPr txBox="1"/>
          <p:nvPr/>
        </p:nvSpPr>
        <p:spPr>
          <a:xfrm>
            <a:off x="3552771" y="465600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나물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55107A6-241C-44BF-8E5B-65711AC1D57D}"/>
              </a:ext>
            </a:extLst>
          </p:cNvPr>
          <p:cNvSpPr txBox="1"/>
          <p:nvPr/>
        </p:nvSpPr>
        <p:spPr>
          <a:xfrm>
            <a:off x="4172023" y="466552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BE3F8F0-AEFF-47A8-9112-36F2ED68EC45}"/>
              </a:ext>
            </a:extLst>
          </p:cNvPr>
          <p:cNvSpPr txBox="1"/>
          <p:nvPr/>
        </p:nvSpPr>
        <p:spPr>
          <a:xfrm>
            <a:off x="4823175" y="465600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된장국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BD2A406-70C2-4B89-BAEE-7B331A2D8F34}"/>
              </a:ext>
            </a:extLst>
          </p:cNvPr>
          <p:cNvSpPr txBox="1"/>
          <p:nvPr/>
        </p:nvSpPr>
        <p:spPr>
          <a:xfrm>
            <a:off x="1620168" y="2933188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C1865A6-93E9-485F-8190-444CE1ED5687}"/>
              </a:ext>
            </a:extLst>
          </p:cNvPr>
          <p:cNvSpPr txBox="1"/>
          <p:nvPr/>
        </p:nvSpPr>
        <p:spPr>
          <a:xfrm>
            <a:off x="2069855" y="2912045"/>
            <a:ext cx="394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FEF347-9660-48E1-ADEB-9B34E987A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237" y="2966663"/>
            <a:ext cx="3080245" cy="166809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88BE4D6-BC4F-4FA2-9DA1-B34503B86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737" y="2780928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5644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/ base_01.svg / answer_01_back.svg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372982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많이 남기는 </a:t>
            </a:r>
            <a:r>
              <a:rPr lang="ko-KR" altLang="en-US" sz="16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4271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085" y="2398405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66F4CB77-34A5-4C5F-A566-6737EC8A34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0024" y="1696327"/>
            <a:ext cx="973115" cy="363205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4402711" y="1731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0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xmlns="" id="{184A7553-6C2E-403D-B915-D5E65048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39994"/>
              </p:ext>
            </p:extLst>
          </p:nvPr>
        </p:nvGraphicFramePr>
        <p:xfrm>
          <a:off x="308670" y="2885021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66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38656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생선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잡곡밥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6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372982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많이 남기는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4271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56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자료를 조사하여 나타낸 막대그래프를 보고 알 수 있는 내용을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84545A67-C5E3-4D4C-9429-4449B4D452C1}"/>
              </a:ext>
            </a:extLst>
          </p:cNvPr>
          <p:cNvSpPr txBox="1"/>
          <p:nvPr/>
        </p:nvSpPr>
        <p:spPr>
          <a:xfrm>
            <a:off x="389043" y="18718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모둠이 나타낸 막대그래프에서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5E408295-E3D3-41BF-91E2-2ED38174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7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47">
            <a:extLst>
              <a:ext uri="{FF2B5EF4-FFF2-40B4-BE49-F238E27FC236}">
                <a16:creationId xmlns:a16="http://schemas.microsoft.com/office/drawing/2014/main" xmlns="" id="{E1F92E63-8716-46D2-BD87-79AF174155B8}"/>
              </a:ext>
            </a:extLst>
          </p:cNvPr>
          <p:cNvSpPr/>
          <p:nvPr/>
        </p:nvSpPr>
        <p:spPr bwMode="auto">
          <a:xfrm>
            <a:off x="505769" y="2642852"/>
            <a:ext cx="6294399" cy="5598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우리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모둠이 조사한 음식 중에서 생선구이를 남긴 학생이 가장 많습니다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5621F7B-53D8-417A-B08C-553D8F9A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69" y="2482640"/>
            <a:ext cx="360000" cy="3550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E9A43672-CB59-4EBC-94BF-185789D7671F}"/>
              </a:ext>
            </a:extLst>
          </p:cNvPr>
          <p:cNvSpPr/>
          <p:nvPr/>
        </p:nvSpPr>
        <p:spPr>
          <a:xfrm>
            <a:off x="5570227" y="144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83F620F-3947-4D7B-9697-2B6DE818B31B}"/>
              </a:ext>
            </a:extLst>
          </p:cNvPr>
          <p:cNvSpPr/>
          <p:nvPr/>
        </p:nvSpPr>
        <p:spPr>
          <a:xfrm>
            <a:off x="6361994" y="141456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6A7FA02-B9AA-4D04-AC78-D2D9C413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017" y="136693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BDF401F-3308-4322-AE13-D2CE7E9CE1E9}"/>
              </a:ext>
            </a:extLst>
          </p:cNvPr>
          <p:cNvSpPr/>
          <p:nvPr/>
        </p:nvSpPr>
        <p:spPr>
          <a:xfrm>
            <a:off x="5813281" y="141577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E4CF35E-38BB-446C-999D-7A68B0FF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829" y="13463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A7B82820-3794-415A-89FF-D2188DD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6" y="2642852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8B66C0D-AA13-43CB-986F-5C9B254BECB7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9F0F5E91-95E5-4A73-9F76-5B2110B1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10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자료를 조사하여 나타낸 막대그래프를 보고 알 수 있는 내용을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84545A67-C5E3-4D4C-9429-4449B4D452C1}"/>
              </a:ext>
            </a:extLst>
          </p:cNvPr>
          <p:cNvSpPr txBox="1"/>
          <p:nvPr/>
        </p:nvSpPr>
        <p:spPr>
          <a:xfrm>
            <a:off x="389043" y="18718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다른 모둠이 나타낸 막대그래프와 비교하여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5E408295-E3D3-41BF-91E2-2ED38174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7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47">
            <a:extLst>
              <a:ext uri="{FF2B5EF4-FFF2-40B4-BE49-F238E27FC236}">
                <a16:creationId xmlns:a16="http://schemas.microsoft.com/office/drawing/2014/main" xmlns="" id="{E1F92E63-8716-46D2-BD87-79AF174155B8}"/>
              </a:ext>
            </a:extLst>
          </p:cNvPr>
          <p:cNvSpPr/>
          <p:nvPr/>
        </p:nvSpPr>
        <p:spPr bwMode="auto">
          <a:xfrm>
            <a:off x="481342" y="2642852"/>
            <a:ext cx="6286334" cy="5598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모둠이 조사한 음식 중에서 잡곡밥을 남긴 학생이 가장 많았습니다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5621F7B-53D8-417A-B08C-553D8F9A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69" y="2482640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83F620F-3947-4D7B-9697-2B6DE818B31B}"/>
              </a:ext>
            </a:extLst>
          </p:cNvPr>
          <p:cNvSpPr/>
          <p:nvPr/>
        </p:nvSpPr>
        <p:spPr>
          <a:xfrm>
            <a:off x="6361994" y="141456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6A7FA02-B9AA-4D04-AC78-D2D9C413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017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BDF401F-3308-4322-AE13-D2CE7E9CE1E9}"/>
              </a:ext>
            </a:extLst>
          </p:cNvPr>
          <p:cNvSpPr/>
          <p:nvPr/>
        </p:nvSpPr>
        <p:spPr>
          <a:xfrm>
            <a:off x="5813281" y="1415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E4CF35E-38BB-446C-999D-7A68B0FF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829" y="13666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A7B82820-3794-415A-89FF-D2188DD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6" y="2690305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8B66C0D-AA13-43CB-986F-5C9B254BECB7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9F0F5E91-95E5-4A73-9F76-5B2110B1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자료를 조사하여 막대그래프 그리기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FEBADD-4612-43AB-8C5B-6312775B1D10}"/>
              </a:ext>
            </a:extLst>
          </p:cNvPr>
          <p:cNvSpPr txBox="1"/>
          <p:nvPr/>
        </p:nvSpPr>
        <p:spPr>
          <a:xfrm>
            <a:off x="812780" y="2194599"/>
            <a:ext cx="5806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 준비 단계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조사할 내용 및 조사 항목을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6">
            <a:extLst>
              <a:ext uri="{FF2B5EF4-FFF2-40B4-BE49-F238E27FC236}">
                <a16:creationId xmlns:a16="http://schemas.microsoft.com/office/drawing/2014/main" xmlns="" id="{126201D9-6966-4C7A-ABE0-3DA525D6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9" y="2200412"/>
            <a:ext cx="365131" cy="3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7">
            <a:extLst>
              <a:ext uri="{FF2B5EF4-FFF2-40B4-BE49-F238E27FC236}">
                <a16:creationId xmlns:a16="http://schemas.microsoft.com/office/drawing/2014/main" xmlns="" id="{7B2C9D99-7438-41B3-BF48-678F06B0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50592"/>
            <a:ext cx="365131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xmlns="" id="{2619E369-A3AF-4785-879C-F2A9D87B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9" y="3842680"/>
            <a:ext cx="378408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A7D5918-5737-4B6C-88E0-2A2C53345B11}"/>
              </a:ext>
            </a:extLst>
          </p:cNvPr>
          <p:cNvSpPr txBox="1"/>
          <p:nvPr/>
        </p:nvSpPr>
        <p:spPr>
          <a:xfrm>
            <a:off x="832676" y="3003920"/>
            <a:ext cx="580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 수집 단계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붙임 딱지를 붙이는 활동 등으로 자료를 수집합니다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04C544-A42C-464C-A9B2-165B7F3C496A}"/>
              </a:ext>
            </a:extLst>
          </p:cNvPr>
          <p:cNvSpPr txBox="1"/>
          <p:nvPr/>
        </p:nvSpPr>
        <p:spPr>
          <a:xfrm>
            <a:off x="812780" y="3836367"/>
            <a:ext cx="5806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표나 그래프로 나타내기 전 단계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1660" y="323663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6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91437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많이 남기는 음식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 급식의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문제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조사하기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조사한 결과를 표로 정리하고 막대그래프로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보고 알 수 있는 내용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98425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503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115384" y="5126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EAF00F-B504-42FA-BBD0-64908E9D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1" y="2564904"/>
            <a:ext cx="5864979" cy="1609671"/>
          </a:xfrm>
          <a:prstGeom prst="rect">
            <a:avLst/>
          </a:prstGeom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xmlns="" id="{4D142F51-013A-4BB4-90D2-5D99CF577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74" y="3861048"/>
            <a:ext cx="475560" cy="2723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배구</a:t>
            </a: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9AC9008B-0E96-4A71-A66D-9264BABA2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264" y="3861048"/>
            <a:ext cx="475560" cy="2723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농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64DC32D0-BDF4-4530-8DCA-AC16CE3E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3861048"/>
            <a:ext cx="432327" cy="2723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E3CEB1AF-1DC9-4B87-B9D4-57D68FA8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891" y="3861048"/>
            <a:ext cx="635138" cy="2723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테니스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xmlns="" id="{D74591F7-7992-45DF-A05D-9B393FB1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141" y="3861048"/>
            <a:ext cx="814019" cy="2682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배드민턴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58" name="직사각형 5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9" name="직사각형 58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60" name="그룹 59"/>
          <p:cNvGrpSpPr/>
          <p:nvPr/>
        </p:nvGrpSpPr>
        <p:grpSpPr>
          <a:xfrm>
            <a:off x="2681275" y="5202486"/>
            <a:ext cx="1637116" cy="263186"/>
            <a:chOff x="319554" y="1245924"/>
            <a:chExt cx="2636592" cy="423864"/>
          </a:xfrm>
        </p:grpSpPr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169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05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표 4">
            <a:extLst>
              <a:ext uri="{FF2B5EF4-FFF2-40B4-BE49-F238E27FC236}">
                <a16:creationId xmlns:a16="http://schemas.microsoft.com/office/drawing/2014/main" xmlns="" id="{B60840B7-E481-4950-9AE3-18103DD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46003"/>
              </p:ext>
            </p:extLst>
          </p:nvPr>
        </p:nvGraphicFramePr>
        <p:xfrm>
          <a:off x="308670" y="3298843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6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466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배드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1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211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32FC742-B2F8-49A3-8094-A25FD0326DF6}"/>
              </a:ext>
            </a:extLst>
          </p:cNvPr>
          <p:cNvSpPr txBox="1"/>
          <p:nvPr/>
        </p:nvSpPr>
        <p:spPr>
          <a:xfrm>
            <a:off x="720246" y="243221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자료를 표로 정리해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8C4E4E06-BA40-487A-8329-3FBDEB6A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5720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4406148"/>
            <a:ext cx="360000" cy="355000"/>
          </a:xfrm>
          <a:prstGeom prst="rect">
            <a:avLst/>
          </a:prstGeom>
        </p:spPr>
      </p:pic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6384108" y="4984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115384" y="5126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102" name="직사각형 101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103" name="직사각형 102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08" y="4301823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40" y="4374998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02" y="4270673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15" y="4305418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28" y="4340163"/>
            <a:ext cx="360000" cy="355000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2808863" y="5260955"/>
            <a:ext cx="1654859" cy="269100"/>
            <a:chOff x="290979" y="2009759"/>
            <a:chExt cx="2665167" cy="433388"/>
          </a:xfrm>
        </p:grpSpPr>
        <p:pic>
          <p:nvPicPr>
            <p:cNvPr id="11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796549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좋아하는 운동 별 학생 수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85072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85" y="28219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83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표를 그대로 같은 자리에 넣되 답 칸 없이 모두 검정 텍스트로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6927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8" name="직사각형 7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9" name="직사각형 78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aphicFrame>
        <p:nvGraphicFramePr>
          <p:cNvPr id="88" name="표 4">
            <a:extLst>
              <a:ext uri="{FF2B5EF4-FFF2-40B4-BE49-F238E27FC236}">
                <a16:creationId xmlns:a16="http://schemas.microsoft.com/office/drawing/2014/main" xmlns="" id="{B60840B7-E481-4950-9AE3-18103DD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09466"/>
              </p:ext>
            </p:extLst>
          </p:nvPr>
        </p:nvGraphicFramePr>
        <p:xfrm>
          <a:off x="308670" y="3298843"/>
          <a:ext cx="63896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6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466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827886785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3412930933"/>
                    </a:ext>
                  </a:extLst>
                </a:gridCol>
                <a:gridCol w="91281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배드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116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796549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좋아하는 운동 별 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85072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9" name="그룹 118"/>
          <p:cNvGrpSpPr/>
          <p:nvPr/>
        </p:nvGrpSpPr>
        <p:grpSpPr>
          <a:xfrm>
            <a:off x="2681275" y="5202486"/>
            <a:ext cx="1637116" cy="263186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169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6395288" y="3126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26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answer_01_back.svg / base_01.svg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7AA22D-0433-46B4-A992-96A85536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65565"/>
            <a:ext cx="4295650" cy="173072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074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그래프 그림 클릭하면 막대그래프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83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0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9554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5501BCD1-C4E5-49F5-81C2-26F73D226765}"/>
              </a:ext>
            </a:extLst>
          </p:cNvPr>
          <p:cNvSpPr txBox="1"/>
          <p:nvPr/>
        </p:nvSpPr>
        <p:spPr>
          <a:xfrm>
            <a:off x="720246" y="23128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정리한 표를 보고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A1FB1F8-B831-4A44-AD2B-C589E6D1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21BAF1C-87F7-42F8-A024-F1EC29981B72}"/>
              </a:ext>
            </a:extLst>
          </p:cNvPr>
          <p:cNvSpPr txBox="1"/>
          <p:nvPr/>
        </p:nvSpPr>
        <p:spPr>
          <a:xfrm>
            <a:off x="1198246" y="4567886"/>
            <a:ext cx="55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BA858CE-7F7E-493B-930F-376F8B45BDC6}"/>
              </a:ext>
            </a:extLst>
          </p:cNvPr>
          <p:cNvSpPr txBox="1"/>
          <p:nvPr/>
        </p:nvSpPr>
        <p:spPr>
          <a:xfrm>
            <a:off x="1638931" y="4732369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6FB599F-F848-477E-9A05-7FC3807563AB}"/>
              </a:ext>
            </a:extLst>
          </p:cNvPr>
          <p:cNvSpPr txBox="1"/>
          <p:nvPr/>
        </p:nvSpPr>
        <p:spPr>
          <a:xfrm>
            <a:off x="2216221" y="4639038"/>
            <a:ext cx="5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202F5D0C-3059-4D4D-9CA7-7C48013EC2DD}"/>
              </a:ext>
            </a:extLst>
          </p:cNvPr>
          <p:cNvSpPr txBox="1"/>
          <p:nvPr/>
        </p:nvSpPr>
        <p:spPr>
          <a:xfrm>
            <a:off x="2795016" y="4648564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46D36B0-C6BD-4AA1-98BA-5D64652AD29F}"/>
              </a:ext>
            </a:extLst>
          </p:cNvPr>
          <p:cNvSpPr txBox="1"/>
          <p:nvPr/>
        </p:nvSpPr>
        <p:spPr>
          <a:xfrm>
            <a:off x="3484338" y="4652509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야구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BFDDCA6-5305-4EF1-8FB9-F576C3FB76CA}"/>
              </a:ext>
            </a:extLst>
          </p:cNvPr>
          <p:cNvSpPr txBox="1"/>
          <p:nvPr/>
        </p:nvSpPr>
        <p:spPr>
          <a:xfrm>
            <a:off x="4132410" y="4672254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테니스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E94C1B9-47C4-4B5A-B5AE-A80F726963A2}"/>
              </a:ext>
            </a:extLst>
          </p:cNvPr>
          <p:cNvSpPr txBox="1"/>
          <p:nvPr/>
        </p:nvSpPr>
        <p:spPr>
          <a:xfrm>
            <a:off x="4816486" y="4558155"/>
            <a:ext cx="72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배드</a:t>
            </a:r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민턴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4A0BB0E-A942-47A2-B75F-8FC9E5194C9C}"/>
              </a:ext>
            </a:extLst>
          </p:cNvPr>
          <p:cNvSpPr txBox="1"/>
          <p:nvPr/>
        </p:nvSpPr>
        <p:spPr>
          <a:xfrm>
            <a:off x="1288015" y="3304102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E5643CD-6DFC-4177-B6A2-7A021ED758DD}"/>
              </a:ext>
            </a:extLst>
          </p:cNvPr>
          <p:cNvSpPr txBox="1"/>
          <p:nvPr/>
        </p:nvSpPr>
        <p:spPr>
          <a:xfrm>
            <a:off x="1801144" y="3286099"/>
            <a:ext cx="394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endParaRPr lang="en-US" altLang="ko-KR" sz="14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A24F0C-F455-40DA-80ED-91B7913E6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732" y="3324553"/>
            <a:ext cx="3326040" cy="128734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6AE08A14-19EA-47D3-B18A-3C23482F5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7216" y="3104964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73BEC808-FC44-45F6-8874-D36B518B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71" y="2603578"/>
            <a:ext cx="2662308" cy="1072649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8" name="직사각형 7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9" name="직사각형 78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sp>
        <p:nvSpPr>
          <p:cNvPr id="87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796549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좋아하는 운동 별 학생 수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85072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085" y="2821972"/>
            <a:ext cx="360000" cy="355000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2808863" y="5260955"/>
            <a:ext cx="1654859" cy="269100"/>
            <a:chOff x="290979" y="2009759"/>
            <a:chExt cx="2665167" cy="433388"/>
          </a:xfrm>
        </p:grpSpPr>
        <p:pic>
          <p:nvPicPr>
            <p:cNvPr id="112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05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막대그래프를 위치도 그대로 넣되 답 칸 없이 텍스트는 모두 검정색으로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528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777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\app\resource\contents\lesson05\ops\lesson05\images\mm_41_5_04_06_04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7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101" name="직사각형 100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102" name="직사각형 101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877AA22D-0433-46B4-A992-96A85536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84984"/>
            <a:ext cx="4295650" cy="173072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BA858CE-7F7E-493B-930F-376F8B45BDC6}"/>
              </a:ext>
            </a:extLst>
          </p:cNvPr>
          <p:cNvSpPr txBox="1"/>
          <p:nvPr/>
        </p:nvSpPr>
        <p:spPr>
          <a:xfrm>
            <a:off x="1638931" y="4751788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6FB599F-F848-477E-9A05-7FC3807563AB}"/>
              </a:ext>
            </a:extLst>
          </p:cNvPr>
          <p:cNvSpPr txBox="1"/>
          <p:nvPr/>
        </p:nvSpPr>
        <p:spPr>
          <a:xfrm>
            <a:off x="2216221" y="4658457"/>
            <a:ext cx="5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02F5D0C-3059-4D4D-9CA7-7C48013EC2DD}"/>
              </a:ext>
            </a:extLst>
          </p:cNvPr>
          <p:cNvSpPr txBox="1"/>
          <p:nvPr/>
        </p:nvSpPr>
        <p:spPr>
          <a:xfrm>
            <a:off x="2795016" y="466798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농구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46D36B0-C6BD-4AA1-98BA-5D64652AD29F}"/>
              </a:ext>
            </a:extLst>
          </p:cNvPr>
          <p:cNvSpPr txBox="1"/>
          <p:nvPr/>
        </p:nvSpPr>
        <p:spPr>
          <a:xfrm>
            <a:off x="3484338" y="4671928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야구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BFDDCA6-5305-4EF1-8FB9-F576C3FB76CA}"/>
              </a:ext>
            </a:extLst>
          </p:cNvPr>
          <p:cNvSpPr txBox="1"/>
          <p:nvPr/>
        </p:nvSpPr>
        <p:spPr>
          <a:xfrm>
            <a:off x="4132410" y="469167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테니스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4A0BB0E-A942-47A2-B75F-8FC9E5194C9C}"/>
              </a:ext>
            </a:extLst>
          </p:cNvPr>
          <p:cNvSpPr txBox="1"/>
          <p:nvPr/>
        </p:nvSpPr>
        <p:spPr>
          <a:xfrm>
            <a:off x="1288015" y="3323521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E5643CD-6DFC-4177-B6A2-7A021ED758DD}"/>
              </a:ext>
            </a:extLst>
          </p:cNvPr>
          <p:cNvSpPr txBox="1"/>
          <p:nvPr/>
        </p:nvSpPr>
        <p:spPr>
          <a:xfrm>
            <a:off x="1801144" y="3305518"/>
            <a:ext cx="394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AAA24F0C-F455-40DA-80ED-91B7913E6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32" y="3343972"/>
            <a:ext cx="3326040" cy="1287345"/>
          </a:xfrm>
          <a:prstGeom prst="rect">
            <a:avLst/>
          </a:prstGeom>
        </p:spPr>
      </p:pic>
      <p:sp>
        <p:nvSpPr>
          <p:cNvPr id="112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820362" y="2796549"/>
            <a:ext cx="3795754" cy="380423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좋아하는 운동 별 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1" y="285072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921BAF1C-87F7-42F8-A024-F1EC29981B72}"/>
              </a:ext>
            </a:extLst>
          </p:cNvPr>
          <p:cNvSpPr txBox="1"/>
          <p:nvPr/>
        </p:nvSpPr>
        <p:spPr>
          <a:xfrm>
            <a:off x="1198246" y="4587305"/>
            <a:ext cx="55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E94C1B9-47C4-4B5A-B5AE-A80F726963A2}"/>
              </a:ext>
            </a:extLst>
          </p:cNvPr>
          <p:cNvSpPr txBox="1"/>
          <p:nvPr/>
        </p:nvSpPr>
        <p:spPr>
          <a:xfrm>
            <a:off x="4816486" y="4577574"/>
            <a:ext cx="72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민턴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681275" y="5202486"/>
            <a:ext cx="1637116" cy="263186"/>
            <a:chOff x="319554" y="1245924"/>
            <a:chExt cx="2636592" cy="423864"/>
          </a:xfrm>
        </p:grpSpPr>
        <p:pic>
          <p:nvPicPr>
            <p:cNvPr id="13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169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466458" y="3199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9554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0B6E2467-1CAF-40C1-A055-C201D1B2D73C}"/>
              </a:ext>
            </a:extLst>
          </p:cNvPr>
          <p:cNvSpPr txBox="1"/>
          <p:nvPr/>
        </p:nvSpPr>
        <p:spPr>
          <a:xfrm>
            <a:off x="553104" y="2440136"/>
            <a:ext cx="62511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막대그래프로 나타낸 것을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 수 있는 내용을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7C24B91C-73FA-4BF7-9EEA-392871B8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1" y="2579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모서리가 둥근 직사각형 47">
            <a:extLst>
              <a:ext uri="{FF2B5EF4-FFF2-40B4-BE49-F238E27FC236}">
                <a16:creationId xmlns:a16="http://schemas.microsoft.com/office/drawing/2014/main" xmlns="" id="{20EDCA50-4570-41A0-B2A3-16F2B034C943}"/>
              </a:ext>
            </a:extLst>
          </p:cNvPr>
          <p:cNvSpPr/>
          <p:nvPr/>
        </p:nvSpPr>
        <p:spPr bwMode="auto">
          <a:xfrm>
            <a:off x="481342" y="2864546"/>
            <a:ext cx="6045644" cy="2908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가장 많은 학생이 좋아하는 운동은 농구입니다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6C9ED834-9577-4071-BF80-1C7858F13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235" y="2864546"/>
            <a:ext cx="360000" cy="355000"/>
          </a:xfrm>
          <a:prstGeom prst="rect">
            <a:avLst/>
          </a:prstGeom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xmlns="" id="{1C0F5CC8-ED4E-49AE-A58B-1AE9AE1B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6" y="2864546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모서리가 둥근 직사각형 47">
            <a:extLst>
              <a:ext uri="{FF2B5EF4-FFF2-40B4-BE49-F238E27FC236}">
                <a16:creationId xmlns:a16="http://schemas.microsoft.com/office/drawing/2014/main" xmlns="" id="{4B1F77D0-342F-41DF-9993-71FEEE15E057}"/>
              </a:ext>
            </a:extLst>
          </p:cNvPr>
          <p:cNvSpPr/>
          <p:nvPr/>
        </p:nvSpPr>
        <p:spPr bwMode="auto">
          <a:xfrm>
            <a:off x="481341" y="3210200"/>
            <a:ext cx="6045645" cy="2908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가장 적은 학생이 좋아하는 운동은 배드민턴입니다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7D9387F8-DAC7-43F9-8BAB-F9CACB16F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235" y="3210200"/>
            <a:ext cx="360000" cy="355000"/>
          </a:xfrm>
          <a:prstGeom prst="rect">
            <a:avLst/>
          </a:prstGeom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xmlns="" id="{D80CBC62-63A7-44E7-9522-32520C99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6" y="3210200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500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5083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20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\app\resource\contents\lesson05\ops\lesson05\images\mm_41_5_04_06_04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7" name="TextBox 43"/>
          <p:cNvSpPr txBox="1"/>
          <p:nvPr/>
        </p:nvSpPr>
        <p:spPr>
          <a:xfrm>
            <a:off x="1727200" y="1436346"/>
            <a:ext cx="490764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운동을 조사하여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것을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101" name="직사각형 100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102" name="직사각형 101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60" name="그룹 59"/>
          <p:cNvGrpSpPr/>
          <p:nvPr/>
        </p:nvGrpSpPr>
        <p:grpSpPr>
          <a:xfrm>
            <a:off x="2808863" y="5260955"/>
            <a:ext cx="1654859" cy="269100"/>
            <a:chOff x="290979" y="2009759"/>
            <a:chExt cx="2665167" cy="433388"/>
          </a:xfrm>
        </p:grpSpPr>
        <p:pic>
          <p:nvPicPr>
            <p:cNvPr id="103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76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DC06A33-AF03-49CE-BC73-4EC98F4B4797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도윤이네 반 학생들이 가 보고 싶은 나라를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중국에 가 보고 싶은 학생은 몇 명인지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E3466937-993E-477E-BCDF-17597808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00BCE4-B9C3-4606-BC92-529C45D5DD01}"/>
              </a:ext>
            </a:extLst>
          </p:cNvPr>
          <p:cNvSpPr txBox="1"/>
          <p:nvPr/>
        </p:nvSpPr>
        <p:spPr>
          <a:xfrm>
            <a:off x="7014943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cdata2.tsherpa.co.kr/tsherpa/MultiMedia/Flash/2020/curri/index.html?flashxmlnum=yuni4856&amp;classa=A8-C1-41-MM-MM-04-06-05-0-0-0-0&amp;classno=MM_41_04/suh_0401_05_0005/suh_0401_05_0005_401_1.html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xmlns="" id="{31221EC4-F143-4376-BA53-E854624E1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37176"/>
              </p:ext>
            </p:extLst>
          </p:nvPr>
        </p:nvGraphicFramePr>
        <p:xfrm>
          <a:off x="935595" y="2989478"/>
          <a:ext cx="50038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7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BB3B2D79-9159-40CA-8C13-A9F9BC118406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00A5BB8-A486-4F6C-9549-1BD762164CA3}"/>
              </a:ext>
            </a:extLst>
          </p:cNvPr>
          <p:cNvSpPr txBox="1"/>
          <p:nvPr/>
        </p:nvSpPr>
        <p:spPr>
          <a:xfrm>
            <a:off x="3465691" y="4309522"/>
            <a:ext cx="49546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ACFC4F59-EE7D-421E-99A1-4F417F86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36" y="4501882"/>
            <a:ext cx="378494" cy="403282"/>
          </a:xfrm>
          <a:prstGeom prst="rect">
            <a:avLst/>
          </a:prstGeom>
        </p:spPr>
      </p:pic>
      <p:sp>
        <p:nvSpPr>
          <p:cNvPr id="32" name="TextBox 43"/>
          <p:cNvSpPr txBox="1"/>
          <p:nvPr/>
        </p:nvSpPr>
        <p:spPr>
          <a:xfrm>
            <a:off x="3862595" y="4318802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15719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169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DC06A33-AF03-49CE-BC73-4EC98F4B4797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도윤이네 반 학생들이 가 보고 싶은 나라를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중국에 가 보고 싶은 학생은 몇 명인지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E3466937-993E-477E-BCDF-17597808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xmlns="" id="{31221EC4-F143-4376-BA53-E854624E1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8006"/>
              </p:ext>
            </p:extLst>
          </p:nvPr>
        </p:nvGraphicFramePr>
        <p:xfrm>
          <a:off x="935595" y="2989478"/>
          <a:ext cx="50038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7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BB3B2D79-9159-40CA-8C13-A9F9BC118406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00A5BB8-A486-4F6C-9549-1BD762164CA3}"/>
              </a:ext>
            </a:extLst>
          </p:cNvPr>
          <p:cNvSpPr txBox="1"/>
          <p:nvPr/>
        </p:nvSpPr>
        <p:spPr>
          <a:xfrm>
            <a:off x="3465691" y="4309522"/>
            <a:ext cx="49546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ACFC4F59-EE7D-421E-99A1-4F417F86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936" y="4501882"/>
            <a:ext cx="378494" cy="403282"/>
          </a:xfrm>
          <a:prstGeom prst="rect">
            <a:avLst/>
          </a:prstGeom>
        </p:spPr>
      </p:pic>
      <p:sp>
        <p:nvSpPr>
          <p:cNvPr id="32" name="TextBox 43"/>
          <p:cNvSpPr txBox="1"/>
          <p:nvPr/>
        </p:nvSpPr>
        <p:spPr>
          <a:xfrm>
            <a:off x="3862595" y="4318802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15719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4005064"/>
            <a:ext cx="6667165" cy="104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중국에 가 보고 싶은 학생 수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7(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18103" y="38070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9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82404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56276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83E2C78D-0D83-4881-81DA-BDAD8B30962B}"/>
              </a:ext>
            </a:extLst>
          </p:cNvPr>
          <p:cNvSpPr/>
          <p:nvPr/>
        </p:nvSpPr>
        <p:spPr>
          <a:xfrm>
            <a:off x="713333" y="167254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0E8C295-7EA1-410C-AECD-AA5822E3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5" y="161686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모서리가 둥근 직사각형 47">
            <a:extLst>
              <a:ext uri="{FF2B5EF4-FFF2-40B4-BE49-F238E27FC236}">
                <a16:creationId xmlns:a16="http://schemas.microsoft.com/office/drawing/2014/main" xmlns="" id="{E012E820-8F48-4977-9E47-969FED1F8999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3B240AC-4495-43B0-9BC4-01CD92EAA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033" y="1592796"/>
            <a:ext cx="973115" cy="363205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2A2719D-CED4-4C8F-81EB-2E672AFA6866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D80CF8-D713-4897-BE6D-F70729F08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937436"/>
            <a:ext cx="4545907" cy="2144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674AB2-B0D5-40CA-8C9A-CE63BDD62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586" y="3168395"/>
            <a:ext cx="2871233" cy="16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18A773B2-ECDD-4161-918D-D70D2EFBF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124" y="2745633"/>
            <a:ext cx="378494" cy="4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FAD5B76-9E58-43B8-9CF9-06B6CEE00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04"/>
          <a:stretch/>
        </p:blipFill>
        <p:spPr>
          <a:xfrm>
            <a:off x="52475" y="895382"/>
            <a:ext cx="6896299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1152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31533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89538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남기는 음식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학생들이 가 보고 싶은 나라는 어디인지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5580112" y="3870526"/>
            <a:ext cx="80198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AD3A39A-29CB-43DC-84F6-1C66D2A6C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74" y="2972094"/>
            <a:ext cx="4568635" cy="2181583"/>
          </a:xfrm>
          <a:prstGeom prst="rect">
            <a:avLst/>
          </a:prstGeom>
        </p:spPr>
      </p:pic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xmlns="" id="{13892C4F-8D7C-410F-9D4C-CD5AE75440A9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cdata2.tsherpa.co.kr/tsherpa/MultiMedia/Flash/2020/curri/index.html?flashxmlnum=yuni4856&amp;classa=A8-C1-41-MM-MM-04-06-05-0-0-0-0&amp;classno=MM_41_04/suh_0401_05_0005/suh_0401_05_0005_401_1.html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월의 날씨를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맑은 날은 며칠인지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xmlns="" id="{0D708AA0-8F58-4EB4-9831-4B97E810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16175"/>
              </p:ext>
            </p:extLst>
          </p:nvPr>
        </p:nvGraphicFramePr>
        <p:xfrm>
          <a:off x="899592" y="2989478"/>
          <a:ext cx="5535950" cy="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9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흐린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온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5CD0DA-2478-4561-8DF1-5E4D07B44A29}"/>
              </a:ext>
            </a:extLst>
          </p:cNvPr>
          <p:cNvSpPr txBox="1"/>
          <p:nvPr/>
        </p:nvSpPr>
        <p:spPr>
          <a:xfrm>
            <a:off x="3233445" y="4385277"/>
            <a:ext cx="45270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84817A2-7ED6-43EE-AF11-9FC3C80F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01" y="4174355"/>
            <a:ext cx="378494" cy="403282"/>
          </a:xfrm>
          <a:prstGeom prst="rect">
            <a:avLst/>
          </a:prstGeom>
        </p:spPr>
      </p:pic>
      <p:sp>
        <p:nvSpPr>
          <p:cNvPr id="31" name="TextBox 43"/>
          <p:cNvSpPr txBox="1"/>
          <p:nvPr/>
        </p:nvSpPr>
        <p:spPr>
          <a:xfrm>
            <a:off x="3620202" y="4400527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22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월의 날씨를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맑은 날은 며칠인지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xmlns="" id="{0D708AA0-8F58-4EB4-9831-4B97E810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27641"/>
              </p:ext>
            </p:extLst>
          </p:nvPr>
        </p:nvGraphicFramePr>
        <p:xfrm>
          <a:off x="899592" y="2989478"/>
          <a:ext cx="5535950" cy="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9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흐린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온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5CD0DA-2478-4561-8DF1-5E4D07B44A29}"/>
              </a:ext>
            </a:extLst>
          </p:cNvPr>
          <p:cNvSpPr txBox="1"/>
          <p:nvPr/>
        </p:nvSpPr>
        <p:spPr>
          <a:xfrm>
            <a:off x="3233445" y="4385277"/>
            <a:ext cx="45270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84817A2-7ED6-43EE-AF11-9FC3C80F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01" y="4174355"/>
            <a:ext cx="378494" cy="403282"/>
          </a:xfrm>
          <a:prstGeom prst="rect">
            <a:avLst/>
          </a:prstGeom>
        </p:spPr>
      </p:pic>
      <p:sp>
        <p:nvSpPr>
          <p:cNvPr id="31" name="TextBox 43"/>
          <p:cNvSpPr txBox="1"/>
          <p:nvPr/>
        </p:nvSpPr>
        <p:spPr>
          <a:xfrm>
            <a:off x="3620202" y="4400527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22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4005064"/>
            <a:ext cx="6667165" cy="104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맑은 날 수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15(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18103" y="38070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FD62E2-A2BE-4CD6-8855-6CE34F1E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27" y="3007049"/>
            <a:ext cx="4462989" cy="21070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2518D3D-9BD5-4703-A8AF-C81392FB2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108" y="2873844"/>
            <a:ext cx="360000" cy="355000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E2E94AEB-E24D-4334-9E86-4C8D60C461D0}"/>
              </a:ext>
            </a:extLst>
          </p:cNvPr>
          <p:cNvSpPr txBox="1"/>
          <p:nvPr/>
        </p:nvSpPr>
        <p:spPr>
          <a:xfrm>
            <a:off x="682404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57F652E-E0C4-46C8-897D-3FF4D6C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C1822A3-20FF-4FA5-877C-6245F0C59CCF}"/>
              </a:ext>
            </a:extLst>
          </p:cNvPr>
          <p:cNvSpPr/>
          <p:nvPr/>
        </p:nvSpPr>
        <p:spPr>
          <a:xfrm>
            <a:off x="713333" y="167254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CC7ADE-E1C0-459B-A9B3-60A163E8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5" y="161686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86D341C9-DEC8-4406-BA6D-D26E83895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033" y="1592796"/>
            <a:ext cx="973115" cy="363205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B0C9E6A-216D-4D6D-BEA4-CAE8C62407B7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D479EB3E-9E2E-43B7-9645-4DF7C33E48E6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B0077D-83FA-40F2-986F-FB10CC40A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3051344"/>
            <a:ext cx="3251825" cy="1976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27BA4D-1004-453B-BC9F-3A74928B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1" t="5256" r="4925" b="-1"/>
          <a:stretch/>
        </p:blipFill>
        <p:spPr>
          <a:xfrm>
            <a:off x="76039" y="1520788"/>
            <a:ext cx="3516190" cy="41079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06426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급식에서 많이 남기는 음식이 무엇인지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63132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59461" y="2257207"/>
            <a:ext cx="2472779" cy="3738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김치입니다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5489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22922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06186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8173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1034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3497FD-D220-4AD2-9F67-415CA94FD101}"/>
              </a:ext>
            </a:extLst>
          </p:cNvPr>
          <p:cNvSpPr/>
          <p:nvPr/>
        </p:nvSpPr>
        <p:spPr>
          <a:xfrm>
            <a:off x="6409936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FC96C9-7C63-479E-8618-9D72E28F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8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2622344-A68D-4024-BB00-40E2FEE8BB7C}"/>
              </a:ext>
            </a:extLst>
          </p:cNvPr>
          <p:cNvSpPr/>
          <p:nvPr/>
        </p:nvSpPr>
        <p:spPr bwMode="auto">
          <a:xfrm>
            <a:off x="4259461" y="2693133"/>
            <a:ext cx="2472779" cy="3738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나물 또는 생선입니다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171AF22-0379-41CD-9656-CF183648D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546269"/>
            <a:ext cx="360000" cy="355000"/>
          </a:xfrm>
          <a:prstGeom prst="rect">
            <a:avLst/>
          </a:prstGeom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1530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544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696744" cy="43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3223436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8145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BDFEA7A-610C-4678-A39A-0F75F2E3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1" t="5256" r="4925" b="-1"/>
          <a:stretch/>
        </p:blipFill>
        <p:spPr>
          <a:xfrm>
            <a:off x="76039" y="1520788"/>
            <a:ext cx="3516190" cy="41079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남기는 음식은 어떻게 처리될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9269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13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4397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2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772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275" y="11686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304163"/>
            <a:ext cx="2974460" cy="608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땅에 묻거나 버릴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57300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215D4B2-5C61-46F6-BC2E-8F1BB71EB0F5}"/>
              </a:ext>
            </a:extLst>
          </p:cNvPr>
          <p:cNvSpPr/>
          <p:nvPr/>
        </p:nvSpPr>
        <p:spPr bwMode="auto">
          <a:xfrm>
            <a:off x="3894212" y="2989519"/>
            <a:ext cx="2974460" cy="608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동물에게 사료로 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54A7A5A0-A270-462D-A4E4-D95DC53EC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8426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76BB3AA-76C3-4882-9EAF-D3CDCE7B4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1" t="5256" r="4925" b="-1"/>
          <a:stretch/>
        </p:blipFill>
        <p:spPr>
          <a:xfrm>
            <a:off x="76039" y="1520788"/>
            <a:ext cx="3516190" cy="41079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음식물 쓰레기를 처리하는 데 비용이 얼마나 들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88285" y="12598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308" y="12253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39572" y="12610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120" y="12144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3322" y="126101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736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268191"/>
            <a:ext cx="297446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비용이 많이 들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213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0968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 자료를 조사하여 막대그래프로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급식에서 많이 남기는 음식을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조사해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151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모둠에서 조사할 음식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가지를 정해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568047" y="1406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6359814" y="1380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837" y="133286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811101" y="13817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649" y="13122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1467901" y="2360966"/>
            <a:ext cx="4508255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생선구이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잡곡밥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나물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김치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된장국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48" y="2449695"/>
            <a:ext cx="360000" cy="355000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2088BD87-90A8-4E6A-9472-855443F9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12" y="2404093"/>
            <a:ext cx="422244" cy="33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42049</TotalTime>
  <Words>2705</Words>
  <Application>Microsoft Office PowerPoint</Application>
  <PresentationFormat>화면 슬라이드 쇼(4:3)</PresentationFormat>
  <Paragraphs>967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7335</cp:revision>
  <cp:lastPrinted>2021-12-20T01:30:02Z</cp:lastPrinted>
  <dcterms:created xsi:type="dcterms:W3CDTF">2008-07-15T12:19:11Z</dcterms:created>
  <dcterms:modified xsi:type="dcterms:W3CDTF">2022-03-03T05:50:46Z</dcterms:modified>
</cp:coreProperties>
</file>