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5" r:id="rId8"/>
    <p:sldId id="1097" r:id="rId9"/>
    <p:sldId id="1289" r:id="rId10"/>
    <p:sldId id="1358" r:id="rId11"/>
    <p:sldId id="1357" r:id="rId12"/>
    <p:sldId id="1341" r:id="rId13"/>
    <p:sldId id="1359" r:id="rId14"/>
    <p:sldId id="1350" r:id="rId15"/>
    <p:sldId id="1351" r:id="rId16"/>
    <p:sldId id="1360" r:id="rId17"/>
    <p:sldId id="1352" r:id="rId18"/>
    <p:sldId id="1355" r:id="rId19"/>
    <p:sldId id="1297" r:id="rId20"/>
    <p:sldId id="1315" r:id="rId21"/>
    <p:sldId id="1316" r:id="rId22"/>
    <p:sldId id="1322" r:id="rId23"/>
    <p:sldId id="1361" r:id="rId24"/>
    <p:sldId id="1323" r:id="rId25"/>
    <p:sldId id="1324" r:id="rId26"/>
    <p:sldId id="1317" r:id="rId27"/>
    <p:sldId id="1319" r:id="rId28"/>
    <p:sldId id="1318" r:id="rId29"/>
    <p:sldId id="1320" r:id="rId30"/>
    <p:sldId id="1321" r:id="rId31"/>
    <p:sldId id="1362" r:id="rId3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AE7C65"/>
    <a:srgbClr val="F0F7FC"/>
    <a:srgbClr val="DCECF9"/>
    <a:srgbClr val="CBDCA8"/>
    <a:srgbClr val="E8F0D0"/>
    <a:srgbClr val="000000"/>
    <a:srgbClr val="F2F1EC"/>
    <a:srgbClr val="FFFFFF"/>
    <a:srgbClr val="F3D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3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uni4856&amp;classa=A8-C1-41-MM-MM-04-06-06-0-0-0-0&amp;classno=MM_41_04/suh_0401_05_0006/suh_0401_05_0006_401_1.html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cdata2.tsherpa.co.kr/tsherpa/MultiMedia/Flash/2020/curri/index.html?flashxmlnum=yuni4856&amp;classa=A8-C1-41-MM-MM-04-06-06-0-0-0-0&amp;classno=MM_41_04/suh_0401_05_0006/suh_0401_05_0006_401_1.htm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data2.tsherpa.co.kr/tsherpa/MultiMedia/Flash/2020/curri/index.html?flashxmlnum=yuni4856&amp;classa=A8-C1-41-MM-MM-04-06-06-0-0-0-0&amp;classno=MM_41_04/suh_0401_05_0006/suh_0401_05_0006_401_1.htm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cdata2.tsherpa.co.kr/tsherpa/MultiMedia/Flash/2020/curri/index.html?flashxmlnum=yuni4856&amp;classa=A8-C1-41-MM-MM-04-06-06-0-0-0-0&amp;classno=MM_41_04/suh_0401_05_0006/suh_0401_05_0006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hyperlink" Target="https://cdata2.tsherpa.co.kr/tsherpa/MultiMedia/Flash/2020/curri/index.html?flashxmlnum=yuni4856&amp;classa=A8-C1-41-MM-MM-04-06-06-0-0-0-0&amp;classno=MM_41_04/suh_0401_05_0006/suh_0401_05_0006_401_1.html" TargetMode="External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7131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292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2916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막대그래프로 나의 생각을 전해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endParaRPr lang="en-US" altLang="ko-KR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안 텍스트는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40px</a:t>
            </a:r>
          </a:p>
          <a:p>
            <a:pPr marL="228600" indent="-228600" algn="just">
              <a:buAutoNum type="arabicParenR"/>
            </a:pP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텍스트는 개발물 안에서 따로 작성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40px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공간상 안 들어가는 경우는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38px, 35px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조정 가능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너무 글씨가 작게보여서 안됩니다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그래프를 살짝 벗어나는 것은 괜찮습니다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7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2469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지우네 반 학생들이 일주일 동안 학년별 급식 </a:t>
            </a:r>
            <a:r>
              <a:rPr lang="ko-KR" altLang="en-US" sz="1800" b="1" u="sng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잔반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양을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표를 보고 막대그래프로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5717121F-3926-425C-898F-514051AB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6D0FF6A-E140-4F6D-8D51-871C869C7B8C}"/>
              </a:ext>
            </a:extLst>
          </p:cNvPr>
          <p:cNvSpPr/>
          <p:nvPr/>
        </p:nvSpPr>
        <p:spPr>
          <a:xfrm>
            <a:off x="6377662" y="139916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72AC818-ACE2-48F9-8E48-274FCDA4C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685" y="13261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90AACAD-9529-4DDA-BBBD-04B2D60E7D6A}"/>
              </a:ext>
            </a:extLst>
          </p:cNvPr>
          <p:cNvSpPr/>
          <p:nvPr/>
        </p:nvSpPr>
        <p:spPr>
          <a:xfrm>
            <a:off x="5828949" y="1400374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5E39047-29D7-4AD4-9C63-1DD2178B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497" y="133670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xmlns="" id="{1C421D77-A2F0-4842-AEF9-6B9853F4F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09745"/>
              </p:ext>
            </p:extLst>
          </p:nvPr>
        </p:nvGraphicFramePr>
        <p:xfrm>
          <a:off x="408252" y="2894072"/>
          <a:ext cx="625899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388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641360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78237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78237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78237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782374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782374">
                  <a:extLst>
                    <a:ext uri="{9D8B030D-6E8A-4147-A177-3AD203B41FA5}">
                      <a16:colId xmlns:a16="http://schemas.microsoft.com/office/drawing/2014/main" xmlns="" val="1055369350"/>
                    </a:ext>
                  </a:extLst>
                </a:gridCol>
                <a:gridCol w="782374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잔반의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양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23DE39C3-B3AD-4496-AE1D-E10C138AE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103" y="2336615"/>
            <a:ext cx="2781992" cy="408309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ct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z="1900" dirty="0"/>
              <a:t>학년별 급식 </a:t>
            </a:r>
            <a:r>
              <a:rPr lang="ko-KR" altLang="en-US" sz="1900" dirty="0" err="1"/>
              <a:t>잔반의</a:t>
            </a:r>
            <a:r>
              <a:rPr lang="ko-KR" altLang="en-US" sz="1900" dirty="0"/>
              <a:t> 양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881210" y="5295536"/>
            <a:ext cx="1637116" cy="263186"/>
            <a:chOff x="319554" y="1245924"/>
            <a:chExt cx="2636592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단어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설명 팝업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10" y="1336703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165732" y="1330625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잔반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32542" y="1732269"/>
            <a:ext cx="3509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먹고 남은 음식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54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F49101F-552A-4101-89D1-D1790AA6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08" y="2582903"/>
            <a:ext cx="5107815" cy="229804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67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2469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지우네 반 학생들이 일주일 동안 학년별 급식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잔반의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양을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표를 보고 막대그래프로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클릭하거나 그래프 클릭하면 막대그래프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861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base_01.svg / answer_01_back.svg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\app\resource\contents\lesson05\ops\lesson05\images\mm_41_5_05_03_01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5717121F-3926-425C-898F-514051AB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6713957" y="5427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6D0FF6A-E140-4F6D-8D51-871C869C7B8C}"/>
              </a:ext>
            </a:extLst>
          </p:cNvPr>
          <p:cNvSpPr/>
          <p:nvPr/>
        </p:nvSpPr>
        <p:spPr>
          <a:xfrm>
            <a:off x="6377662" y="139916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72AC818-ACE2-48F9-8E48-274FCDA4C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685" y="13261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90AACAD-9529-4DDA-BBBD-04B2D60E7D6A}"/>
              </a:ext>
            </a:extLst>
          </p:cNvPr>
          <p:cNvSpPr/>
          <p:nvPr/>
        </p:nvSpPr>
        <p:spPr>
          <a:xfrm>
            <a:off x="5828949" y="1400374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5E39047-29D7-4AD4-9C63-1DD2178B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497" y="133670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D682A4B-64D7-4023-9804-C38AF55943CD}"/>
              </a:ext>
            </a:extLst>
          </p:cNvPr>
          <p:cNvSpPr txBox="1"/>
          <p:nvPr/>
        </p:nvSpPr>
        <p:spPr>
          <a:xfrm>
            <a:off x="212279" y="4417407"/>
            <a:ext cx="1242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잔반의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양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4513F61-8170-4379-94E0-A8C9BFF34EAF}"/>
              </a:ext>
            </a:extLst>
          </p:cNvPr>
          <p:cNvSpPr txBox="1"/>
          <p:nvPr/>
        </p:nvSpPr>
        <p:spPr>
          <a:xfrm>
            <a:off x="2621931" y="4483776"/>
            <a:ext cx="55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EE8DA0F-E07D-4C8E-89F4-23773A9E51F7}"/>
              </a:ext>
            </a:extLst>
          </p:cNvPr>
          <p:cNvSpPr txBox="1"/>
          <p:nvPr/>
        </p:nvSpPr>
        <p:spPr>
          <a:xfrm>
            <a:off x="3286064" y="4494464"/>
            <a:ext cx="56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CDCD53B-8633-42E0-9D7B-78A40E326269}"/>
              </a:ext>
            </a:extLst>
          </p:cNvPr>
          <p:cNvSpPr txBox="1"/>
          <p:nvPr/>
        </p:nvSpPr>
        <p:spPr>
          <a:xfrm>
            <a:off x="3912310" y="4482773"/>
            <a:ext cx="72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51F960E-CF49-4E0F-9E5F-E5495855E4BA}"/>
              </a:ext>
            </a:extLst>
          </p:cNvPr>
          <p:cNvSpPr txBox="1"/>
          <p:nvPr/>
        </p:nvSpPr>
        <p:spPr>
          <a:xfrm>
            <a:off x="4581103" y="4486119"/>
            <a:ext cx="72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F132E17-788E-48DC-B044-5B6E3659B7A0}"/>
              </a:ext>
            </a:extLst>
          </p:cNvPr>
          <p:cNvSpPr txBox="1"/>
          <p:nvPr/>
        </p:nvSpPr>
        <p:spPr>
          <a:xfrm>
            <a:off x="5256562" y="4482773"/>
            <a:ext cx="72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5F75CFF-2D6E-47D0-8707-6CC89DDD8AAC}"/>
              </a:ext>
            </a:extLst>
          </p:cNvPr>
          <p:cNvSpPr txBox="1"/>
          <p:nvPr/>
        </p:nvSpPr>
        <p:spPr>
          <a:xfrm>
            <a:off x="884389" y="2639436"/>
            <a:ext cx="57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B9012E6-6AC9-49ED-A962-4FFB2D6A2A0A}"/>
              </a:ext>
            </a:extLst>
          </p:cNvPr>
          <p:cNvSpPr txBox="1"/>
          <p:nvPr/>
        </p:nvSpPr>
        <p:spPr>
          <a:xfrm>
            <a:off x="1168172" y="2492896"/>
            <a:ext cx="717464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  <a:p>
            <a:pPr algn="r">
              <a:lnSpc>
                <a:spcPct val="150000"/>
              </a:lnSpc>
            </a:pP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  <a:p>
            <a:pPr algn="r">
              <a:lnSpc>
                <a:spcPct val="150000"/>
              </a:lnSpc>
            </a:pP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  <a:p>
            <a:pPr algn="r">
              <a:lnSpc>
                <a:spcPct val="150000"/>
              </a:lnSpc>
            </a:pP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B95AD6A-011D-4682-98E0-D14552EE1D39}"/>
              </a:ext>
            </a:extLst>
          </p:cNvPr>
          <p:cNvSpPr txBox="1"/>
          <p:nvPr/>
        </p:nvSpPr>
        <p:spPr>
          <a:xfrm>
            <a:off x="1957650" y="4483776"/>
            <a:ext cx="55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15895FE-D0DA-4AF7-9139-4CE550C0BA68}"/>
              </a:ext>
            </a:extLst>
          </p:cNvPr>
          <p:cNvSpPr txBox="1"/>
          <p:nvPr/>
        </p:nvSpPr>
        <p:spPr>
          <a:xfrm>
            <a:off x="1322130" y="4556910"/>
            <a:ext cx="71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09DF35F-8CD4-4C73-9DF0-46D99EB6F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362" y="2603690"/>
            <a:ext cx="4105276" cy="187208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870" y="2456892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A2E4F9B9-1BF7-4807-AD65-B6AA79BE4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07" y="2475489"/>
            <a:ext cx="2672233" cy="1202257"/>
          </a:xfrm>
          <a:prstGeom prst="rect">
            <a:avLst/>
          </a:prstGeom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23DE39C3-B3AD-4496-AE1D-E10C138AE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103" y="2060848"/>
            <a:ext cx="2781992" cy="408309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ct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z="1900" dirty="0"/>
              <a:t>학년별 급식 </a:t>
            </a:r>
            <a:r>
              <a:rPr lang="ko-KR" altLang="en-US" sz="1900" dirty="0" err="1"/>
              <a:t>잔반의</a:t>
            </a:r>
            <a:r>
              <a:rPr lang="ko-KR" altLang="en-US" sz="1900" dirty="0"/>
              <a:t> 양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741562" y="5265204"/>
            <a:ext cx="1654859" cy="269100"/>
            <a:chOff x="290979" y="2009759"/>
            <a:chExt cx="2665167" cy="433388"/>
          </a:xfrm>
        </p:grpSpPr>
        <p:pic>
          <p:nvPicPr>
            <p:cNvPr id="38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6713957" y="2431921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)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092280" y="324898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5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199A7DA-307B-4781-9288-1F4E2E526FB2}"/>
              </a:ext>
            </a:extLst>
          </p:cNvPr>
          <p:cNvSpPr/>
          <p:nvPr/>
        </p:nvSpPr>
        <p:spPr>
          <a:xfrm>
            <a:off x="65312" y="894491"/>
            <a:ext cx="6918956" cy="767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3705B4C-51E5-4FD0-B5D8-7692EA33DA70}"/>
              </a:ext>
            </a:extLst>
          </p:cNvPr>
          <p:cNvSpPr txBox="1"/>
          <p:nvPr/>
        </p:nvSpPr>
        <p:spPr>
          <a:xfrm>
            <a:off x="389042" y="982469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지우네 반 학생들이 일주일 동안 학년별 급식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잔반의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양을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표를 보고 막대그래프로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F4082A4B-EB32-4E9B-90EF-06E8E274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6377662" y="139916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685" y="13432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5828949" y="140037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497" y="135380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xmlns="" id="{BBB93EFA-08A5-4792-A7B6-6A93C58568F9}"/>
              </a:ext>
            </a:extLst>
          </p:cNvPr>
          <p:cNvSpPr txBox="1"/>
          <p:nvPr/>
        </p:nvSpPr>
        <p:spPr>
          <a:xfrm>
            <a:off x="389043" y="172313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나타낸 막대그래프에서 알 수 있는 내용은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C7252331-8FE5-413F-9391-B2E92E29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29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BC18FE2-0971-4433-9261-CA39B0B91C77}"/>
              </a:ext>
            </a:extLst>
          </p:cNvPr>
          <p:cNvSpPr/>
          <p:nvPr/>
        </p:nvSpPr>
        <p:spPr bwMode="auto">
          <a:xfrm>
            <a:off x="1151620" y="2577101"/>
            <a:ext cx="448828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학년이 급식을 가장 많이 남깁니다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53F3DD9-A859-4AD4-8B51-9316904D8CBB}"/>
              </a:ext>
            </a:extLst>
          </p:cNvPr>
          <p:cNvSpPr/>
          <p:nvPr/>
        </p:nvSpPr>
        <p:spPr bwMode="auto">
          <a:xfrm>
            <a:off x="1151620" y="3125404"/>
            <a:ext cx="448828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학년이 급식을 가장 적게 남깁니다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2D679548-ABD1-439B-BF81-A35D0C081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09" y="2568822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93155CA6-4AB4-4164-8BCA-E29D9BDAF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09" y="3125404"/>
            <a:ext cx="360000" cy="355000"/>
          </a:xfrm>
          <a:prstGeom prst="rect">
            <a:avLst/>
          </a:prstGeom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30" y="2085959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197121" y="2082334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막대그래프 보기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09" y="262456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23" y="319060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xmlns="" id="{5717121F-3926-425C-898F-514051AB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6713957" y="5427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6713957" y="22486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7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막대그래프 보기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의 막대그래프 넣기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답박스 없이 텍스트는 모두 검정으로 넣어주세요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3F49101F-552A-4101-89D1-D1790AA6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08" y="2582903"/>
            <a:ext cx="5107815" cy="229804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682A4B-64D7-4023-9804-C38AF55943CD}"/>
              </a:ext>
            </a:extLst>
          </p:cNvPr>
          <p:cNvSpPr txBox="1"/>
          <p:nvPr/>
        </p:nvSpPr>
        <p:spPr>
          <a:xfrm>
            <a:off x="212279" y="4417407"/>
            <a:ext cx="1242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잔반의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양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4513F61-8170-4379-94E0-A8C9BFF34EAF}"/>
              </a:ext>
            </a:extLst>
          </p:cNvPr>
          <p:cNvSpPr txBox="1"/>
          <p:nvPr/>
        </p:nvSpPr>
        <p:spPr>
          <a:xfrm>
            <a:off x="2621931" y="4483776"/>
            <a:ext cx="55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EE8DA0F-E07D-4C8E-89F4-23773A9E51F7}"/>
              </a:ext>
            </a:extLst>
          </p:cNvPr>
          <p:cNvSpPr txBox="1"/>
          <p:nvPr/>
        </p:nvSpPr>
        <p:spPr>
          <a:xfrm>
            <a:off x="3286064" y="4494464"/>
            <a:ext cx="56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CDCD53B-8633-42E0-9D7B-78A40E326269}"/>
              </a:ext>
            </a:extLst>
          </p:cNvPr>
          <p:cNvSpPr txBox="1"/>
          <p:nvPr/>
        </p:nvSpPr>
        <p:spPr>
          <a:xfrm>
            <a:off x="3912310" y="4482773"/>
            <a:ext cx="72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51F960E-CF49-4E0F-9E5F-E5495855E4BA}"/>
              </a:ext>
            </a:extLst>
          </p:cNvPr>
          <p:cNvSpPr txBox="1"/>
          <p:nvPr/>
        </p:nvSpPr>
        <p:spPr>
          <a:xfrm>
            <a:off x="4581103" y="4486119"/>
            <a:ext cx="72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F132E17-788E-48DC-B044-5B6E3659B7A0}"/>
              </a:ext>
            </a:extLst>
          </p:cNvPr>
          <p:cNvSpPr txBox="1"/>
          <p:nvPr/>
        </p:nvSpPr>
        <p:spPr>
          <a:xfrm>
            <a:off x="5256562" y="4482773"/>
            <a:ext cx="72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5F75CFF-2D6E-47D0-8707-6CC89DDD8AAC}"/>
              </a:ext>
            </a:extLst>
          </p:cNvPr>
          <p:cNvSpPr txBox="1"/>
          <p:nvPr/>
        </p:nvSpPr>
        <p:spPr>
          <a:xfrm>
            <a:off x="860759" y="2639436"/>
            <a:ext cx="519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(kg)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B9012E6-6AC9-49ED-A962-4FFB2D6A2A0A}"/>
              </a:ext>
            </a:extLst>
          </p:cNvPr>
          <p:cNvSpPr txBox="1"/>
          <p:nvPr/>
        </p:nvSpPr>
        <p:spPr>
          <a:xfrm>
            <a:off x="1168172" y="2513850"/>
            <a:ext cx="717464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B95AD6A-011D-4682-98E0-D14552EE1D39}"/>
              </a:ext>
            </a:extLst>
          </p:cNvPr>
          <p:cNvSpPr txBox="1"/>
          <p:nvPr/>
        </p:nvSpPr>
        <p:spPr>
          <a:xfrm>
            <a:off x="1957650" y="4483776"/>
            <a:ext cx="55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15895FE-D0DA-4AF7-9139-4CE550C0BA68}"/>
              </a:ext>
            </a:extLst>
          </p:cNvPr>
          <p:cNvSpPr txBox="1"/>
          <p:nvPr/>
        </p:nvSpPr>
        <p:spPr>
          <a:xfrm>
            <a:off x="1322130" y="4556910"/>
            <a:ext cx="71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F09DF35F-8CD4-4C73-9DF0-46D99EB6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362" y="2603690"/>
            <a:ext cx="4105276" cy="1872081"/>
          </a:xfrm>
          <a:prstGeom prst="rect">
            <a:avLst/>
          </a:prstGeom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23DE39C3-B3AD-4496-AE1D-E10C138AE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103" y="2060848"/>
            <a:ext cx="2781992" cy="408309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ct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z="1900" dirty="0"/>
              <a:t>학년별 급식 </a:t>
            </a:r>
            <a:r>
              <a:rPr lang="ko-KR" altLang="en-US" sz="1900" dirty="0" err="1"/>
              <a:t>잔반의</a:t>
            </a:r>
            <a:r>
              <a:rPr lang="ko-KR" altLang="en-US" sz="1900" dirty="0"/>
              <a:t> 양</a:t>
            </a:r>
          </a:p>
        </p:txBody>
      </p:sp>
    </p:spTree>
    <p:extLst>
      <p:ext uri="{BB962C8B-B14F-4D97-AF65-F5344CB8AC3E}">
        <p14:creationId xmlns:p14="http://schemas.microsoft.com/office/powerpoint/2010/main" val="343606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xmlns="" id="{AFEBDE36-4BB8-456D-8AF3-C33C1D73B2E5}"/>
              </a:ext>
            </a:extLst>
          </p:cNvPr>
          <p:cNvSpPr/>
          <p:nvPr/>
        </p:nvSpPr>
        <p:spPr bwMode="auto">
          <a:xfrm>
            <a:off x="1428576" y="2544521"/>
            <a:ext cx="4115289" cy="3804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가져온 음식을 남기지 않습니다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1047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의 막대그래프에서 알아낸 내용으로 학교 급식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잔반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줄이기 홍보 활동을 하려고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홍보 활동에 나의 생각을 전해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40809" y="989871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슬라이드 풀팝업과 같은 내용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568280" y="203616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 급식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잔반을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줄일 수 있는 방법을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57" y="216243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543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C261AC0-0CDF-4D81-B112-17A3FF0F0842}"/>
              </a:ext>
            </a:extLst>
          </p:cNvPr>
          <p:cNvSpPr/>
          <p:nvPr/>
        </p:nvSpPr>
        <p:spPr>
          <a:xfrm>
            <a:off x="5042660" y="1676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64377B7-9DE5-4570-87EC-0D058DB48A89}"/>
              </a:ext>
            </a:extLst>
          </p:cNvPr>
          <p:cNvSpPr/>
          <p:nvPr/>
        </p:nvSpPr>
        <p:spPr>
          <a:xfrm>
            <a:off x="5834427" y="16507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450" y="160307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82788B8-F238-43B9-957D-3382F8E5A33E}"/>
              </a:ext>
            </a:extLst>
          </p:cNvPr>
          <p:cNvSpPr/>
          <p:nvPr/>
        </p:nvSpPr>
        <p:spPr>
          <a:xfrm>
            <a:off x="5285714" y="165191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262" y="158249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5E1A3CF-2623-4B67-A984-593B13814034}"/>
              </a:ext>
            </a:extLst>
          </p:cNvPr>
          <p:cNvSpPr/>
          <p:nvPr/>
        </p:nvSpPr>
        <p:spPr>
          <a:xfrm>
            <a:off x="6389464" y="165191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C0EA5E9-4145-4C14-9943-681181A6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012" y="158249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5717121F-3926-425C-898F-514051AB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34D94550-CBEF-4CF6-98D7-E1CA8BE7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8695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4D6E72A-2235-4664-88AD-1E3D37789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28" y="1001832"/>
            <a:ext cx="338728" cy="301092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2699792" y="1679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916" y="1608141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349007" y="1604516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막대그래프 보기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7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모서리가 둥근 직사각형 47">
            <a:extLst>
              <a:ext uri="{FF2B5EF4-FFF2-40B4-BE49-F238E27FC236}">
                <a16:creationId xmlns:a16="http://schemas.microsoft.com/office/drawing/2014/main" xmlns="" id="{03F85BB6-35C0-4F9A-A40B-120BA35C2B1E}"/>
              </a:ext>
            </a:extLst>
          </p:cNvPr>
          <p:cNvSpPr/>
          <p:nvPr/>
        </p:nvSpPr>
        <p:spPr bwMode="auto">
          <a:xfrm>
            <a:off x="860557" y="2564904"/>
            <a:ext cx="5547647" cy="3804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내가 버린 음식물 쓰레기가 지구를 아프게 한다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C39D672F-B3FD-419F-900E-FC6FDF71A293}"/>
              </a:ext>
            </a:extLst>
          </p:cNvPr>
          <p:cNvSpPr txBox="1"/>
          <p:nvPr/>
        </p:nvSpPr>
        <p:spPr>
          <a:xfrm>
            <a:off x="440395" y="203616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 급식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잔반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줄이기 홍보 활동에 사용할 표어를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함께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422CECD0-08DE-464A-B1CB-971327AF73F6}"/>
              </a:ext>
            </a:extLst>
          </p:cNvPr>
          <p:cNvSpPr/>
          <p:nvPr/>
        </p:nvSpPr>
        <p:spPr>
          <a:xfrm>
            <a:off x="5670498" y="5139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5BC6A23-ED06-489A-AC47-F59D9E10AD14}"/>
              </a:ext>
            </a:extLst>
          </p:cNvPr>
          <p:cNvSpPr/>
          <p:nvPr/>
        </p:nvSpPr>
        <p:spPr>
          <a:xfrm>
            <a:off x="65312" y="894490"/>
            <a:ext cx="6918956" cy="1094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6511407-4977-41DD-A74D-E13F77F2A5D6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의 막대그래프에서 알아낸 내용으로 학교 급식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잔반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줄이기 홍보 활동을 하려고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홍보 활동에 나의 생각을 전해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07D87137-7789-488E-81C3-33728BBF7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B607AAB8-BC1D-4D9A-BDFF-0FF90BD5F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28" y="1001832"/>
            <a:ext cx="338728" cy="30109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5826480" y="165094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503" y="159497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5277767" y="165215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315" y="16055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41A58A0-73A9-4950-A573-ADB1E6015D4D}"/>
              </a:ext>
            </a:extLst>
          </p:cNvPr>
          <p:cNvSpPr/>
          <p:nvPr/>
        </p:nvSpPr>
        <p:spPr>
          <a:xfrm>
            <a:off x="6381517" y="165215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5F38BB3-039F-4CF7-8CB1-E0CE54B9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065" y="156701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F795DA73-DC23-497D-8ED3-45BEC5D6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28" y="21441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xmlns="" id="{64D35D79-9F3B-4315-8E44-EE20B4F2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33" y="2603245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>
            <a:extLst>
              <a:ext uri="{FF2B5EF4-FFF2-40B4-BE49-F238E27FC236}">
                <a16:creationId xmlns:a16="http://schemas.microsoft.com/office/drawing/2014/main" xmlns="" id="{248F4FB2-D254-4F9D-A26F-281FE1806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77" y="3673262"/>
            <a:ext cx="344017" cy="302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2">
            <a:extLst>
              <a:ext uri="{FF2B5EF4-FFF2-40B4-BE49-F238E27FC236}">
                <a16:creationId xmlns:a16="http://schemas.microsoft.com/office/drawing/2014/main" xmlns="" id="{EF480FC1-3AC3-4066-B36B-09B8BD58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09" y="3897052"/>
            <a:ext cx="982822" cy="98282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CB02F695-A255-41E2-8596-7A56769E3728}"/>
              </a:ext>
            </a:extLst>
          </p:cNvPr>
          <p:cNvSpPr/>
          <p:nvPr/>
        </p:nvSpPr>
        <p:spPr>
          <a:xfrm>
            <a:off x="3352960" y="3503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916" y="1608141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349007" y="1604516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막대그래프 보기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32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모서리가 둥근 직사각형 47">
            <a:extLst>
              <a:ext uri="{FF2B5EF4-FFF2-40B4-BE49-F238E27FC236}">
                <a16:creationId xmlns:a16="http://schemas.microsoft.com/office/drawing/2014/main" xmlns="" id="{03F85BB6-35C0-4F9A-A40B-120BA35C2B1E}"/>
              </a:ext>
            </a:extLst>
          </p:cNvPr>
          <p:cNvSpPr/>
          <p:nvPr/>
        </p:nvSpPr>
        <p:spPr bwMode="auto">
          <a:xfrm>
            <a:off x="860557" y="2564904"/>
            <a:ext cx="5547647" cy="3804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내가 버린 음식물 쓰레기가 지구를 아프게 한다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C39D672F-B3FD-419F-900E-FC6FDF71A293}"/>
              </a:ext>
            </a:extLst>
          </p:cNvPr>
          <p:cNvSpPr txBox="1"/>
          <p:nvPr/>
        </p:nvSpPr>
        <p:spPr>
          <a:xfrm>
            <a:off x="440395" y="203616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 급식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잔반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줄이기 홍보 활동에 사용할 표어를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5BC6A23-ED06-489A-AC47-F59D9E10AD14}"/>
              </a:ext>
            </a:extLst>
          </p:cNvPr>
          <p:cNvSpPr/>
          <p:nvPr/>
        </p:nvSpPr>
        <p:spPr>
          <a:xfrm>
            <a:off x="65312" y="894490"/>
            <a:ext cx="6918956" cy="1094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6511407-4977-41DD-A74D-E13F77F2A5D6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의 막대그래프에서 알아낸 내용으로 학교 급식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잔반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줄이기 홍보 활동을 하려고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홍보 활동에 나의 생각을 전해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07D87137-7789-488E-81C3-33728BBF7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B607AAB8-BC1D-4D9A-BDFF-0FF90BD5F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28" y="1001832"/>
            <a:ext cx="338728" cy="30109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5826480" y="165094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503" y="159497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5277767" y="165215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315" y="16055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41A58A0-73A9-4950-A573-ADB1E6015D4D}"/>
              </a:ext>
            </a:extLst>
          </p:cNvPr>
          <p:cNvSpPr/>
          <p:nvPr/>
        </p:nvSpPr>
        <p:spPr>
          <a:xfrm>
            <a:off x="6381517" y="165215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5F38BB3-039F-4CF7-8CB1-E0CE54B9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065" y="156701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F795DA73-DC23-497D-8ED3-45BEC5D6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28" y="21441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xmlns="" id="{64D35D79-9F3B-4315-8E44-EE20B4F2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33" y="2603245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2">
            <a:extLst>
              <a:ext uri="{FF2B5EF4-FFF2-40B4-BE49-F238E27FC236}">
                <a16:creationId xmlns:a16="http://schemas.microsoft.com/office/drawing/2014/main" xmlns="" id="{EF480FC1-3AC3-4066-B36B-09B8BD58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97052"/>
            <a:ext cx="982822" cy="98282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916" y="1608141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349007" y="1604516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막대그래프 보기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0" name="말풍선: 모서리가 둥근 사각형 41">
            <a:extLst>
              <a:ext uri="{FF2B5EF4-FFF2-40B4-BE49-F238E27FC236}">
                <a16:creationId xmlns:a16="http://schemas.microsoft.com/office/drawing/2014/main" xmlns="" id="{71EA01F9-1079-4399-86DE-241E33631E16}"/>
              </a:ext>
            </a:extLst>
          </p:cNvPr>
          <p:cNvSpPr/>
          <p:nvPr/>
        </p:nvSpPr>
        <p:spPr>
          <a:xfrm>
            <a:off x="2915816" y="3861048"/>
            <a:ext cx="3497418" cy="1033451"/>
          </a:xfrm>
          <a:prstGeom prst="wedgeRoundRectCallout">
            <a:avLst>
              <a:gd name="adj1" fmla="val -60337"/>
              <a:gd name="adj2" fmla="val 10755"/>
              <a:gd name="adj3" fmla="val 16667"/>
            </a:avLst>
          </a:prstGeom>
          <a:solidFill>
            <a:schemeClr val="bg1"/>
          </a:solidFill>
          <a:ln w="38100">
            <a:solidFill>
              <a:srgbClr val="CBD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잔반의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양이 가장 많이 나온 학년이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잔반을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줄이려면 어떻게 해야 할까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840D05F-259B-4674-BF90-2FB5D716A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99" y="2461121"/>
            <a:ext cx="1971702" cy="9464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잔반의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양이 가장 많이 나온 학년이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잔반을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줄이려면 어떻게 해야 할까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657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내레이션 없이 캐릭터와 말풍선만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E69BEA1-9429-4E28-BD73-3D2873591E9A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2DC96FD-703E-46AF-A8B3-747BAF9C110B}"/>
              </a:ext>
            </a:extLst>
          </p:cNvPr>
          <p:cNvSpPr/>
          <p:nvPr/>
        </p:nvSpPr>
        <p:spPr>
          <a:xfrm>
            <a:off x="65312" y="894491"/>
            <a:ext cx="6918956" cy="1047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E1A4066-2C75-42DB-A4B7-2A99D170B175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의 막대그래프에서 알아낸 내용으로 학교 급식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잔반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줄이기 홍보 활동을 하려고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홍보 활동에 나의 생각을 전해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A0CE34EF-50BF-4ABB-9E27-F9C4B9CB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8838ED09-501C-4003-B25E-C9750ED3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28" y="1001832"/>
            <a:ext cx="338728" cy="301092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D62837C-85E7-4E72-BAA4-B0AAA8EC625F}"/>
              </a:ext>
            </a:extLst>
          </p:cNvPr>
          <p:cNvSpPr/>
          <p:nvPr/>
        </p:nvSpPr>
        <p:spPr>
          <a:xfrm>
            <a:off x="5800212" y="165531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4C3AA77-20B6-411B-862A-87C661440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235" y="160911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4806494-BCD8-456B-9902-74F6D23AAFDF}"/>
              </a:ext>
            </a:extLst>
          </p:cNvPr>
          <p:cNvSpPr/>
          <p:nvPr/>
        </p:nvSpPr>
        <p:spPr>
          <a:xfrm>
            <a:off x="5251499" y="165651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C1AAC35-1518-457C-8A6C-AE38B6E65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047" y="160994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198E1D-5ACD-4EA0-A8EE-F74C371C8190}"/>
              </a:ext>
            </a:extLst>
          </p:cNvPr>
          <p:cNvSpPr/>
          <p:nvPr/>
        </p:nvSpPr>
        <p:spPr>
          <a:xfrm>
            <a:off x="6355249" y="1656519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90EFB17-90E9-4C8E-88AF-6A47210F7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797" y="160994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FC9BB4A8-A952-467B-AAE6-F27727BCCDFE}"/>
              </a:ext>
            </a:extLst>
          </p:cNvPr>
          <p:cNvSpPr txBox="1"/>
          <p:nvPr/>
        </p:nvSpPr>
        <p:spPr>
          <a:xfrm>
            <a:off x="440395" y="198884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 급식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잔반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줄이기 위한 표어를 발표하고 느낀 점을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E712A1BE-6FBE-47EB-8DCA-0750BDAE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28" y="211928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70309"/>
            <a:ext cx="1272886" cy="167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말풍선: 모서리가 둥근 사각형 41">
            <a:extLst>
              <a:ext uri="{FF2B5EF4-FFF2-40B4-BE49-F238E27FC236}">
                <a16:creationId xmlns:a16="http://schemas.microsoft.com/office/drawing/2014/main" xmlns="" id="{71EA01F9-1079-4399-86DE-241E33631E16}"/>
              </a:ext>
            </a:extLst>
          </p:cNvPr>
          <p:cNvSpPr/>
          <p:nvPr/>
        </p:nvSpPr>
        <p:spPr>
          <a:xfrm>
            <a:off x="3239226" y="3205682"/>
            <a:ext cx="2993362" cy="1231430"/>
          </a:xfrm>
          <a:prstGeom prst="wedgeRoundRectCallout">
            <a:avLst>
              <a:gd name="adj1" fmla="val -60609"/>
              <a:gd name="adj2" fmla="val 1812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앞으로는 잔반을 줄이기 위해 </a:t>
            </a:r>
            <a:endParaRPr lang="en-US" altLang="ko-KR" sz="16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음식을 먹을 만큼만 </a:t>
            </a:r>
            <a:endParaRPr lang="en-US" altLang="ko-KR" sz="16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가지고 와야겠어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DE69BEA1-9429-4E28-BD73-3D2873591E9A}"/>
              </a:ext>
            </a:extLst>
          </p:cNvPr>
          <p:cNvSpPr/>
          <p:nvPr/>
        </p:nvSpPr>
        <p:spPr>
          <a:xfrm>
            <a:off x="5709317" y="30596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82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88" y="3068960"/>
            <a:ext cx="4658662" cy="250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1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87524" y="100744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실생활에서 막대그래프를 이용한 경우를 찾아 나의 생각을 전해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D23282B-7D27-4600-8468-41936EE0B1F7}"/>
              </a:ext>
            </a:extLst>
          </p:cNvPr>
          <p:cNvSpPr txBox="1"/>
          <p:nvPr/>
        </p:nvSpPr>
        <p:spPr>
          <a:xfrm>
            <a:off x="2015716" y="1794412"/>
            <a:ext cx="3048267" cy="1004530"/>
          </a:xfrm>
          <a:prstGeom prst="wedgeRoundRectCallout">
            <a:avLst>
              <a:gd name="adj1" fmla="val -7073"/>
              <a:gd name="adj2" fmla="val 6918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우리 학교에서 일주일 동안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배출된 종류별 쓰레기의 양을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나타낸 막대그래프를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찾았어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A9AF56C-4742-4105-83D9-923F8DA54B2F}"/>
              </a:ext>
            </a:extLst>
          </p:cNvPr>
          <p:cNvSpPr txBox="1"/>
          <p:nvPr/>
        </p:nvSpPr>
        <p:spPr>
          <a:xfrm>
            <a:off x="5148064" y="2400397"/>
            <a:ext cx="1728192" cy="1004530"/>
          </a:xfrm>
          <a:prstGeom prst="wedgeRoundRectCallout">
            <a:avLst>
              <a:gd name="adj1" fmla="val -42677"/>
              <a:gd name="adj2" fmla="val 7001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어떻게 하면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쓰레기를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줄일 수 있을까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CD790A0-3A9B-48C5-B315-54B93200530D}"/>
              </a:ext>
            </a:extLst>
          </p:cNvPr>
          <p:cNvSpPr txBox="1"/>
          <p:nvPr/>
        </p:nvSpPr>
        <p:spPr>
          <a:xfrm>
            <a:off x="316570" y="2420888"/>
            <a:ext cx="1627138" cy="1004530"/>
          </a:xfrm>
          <a:prstGeom prst="wedgeRoundRectCallout">
            <a:avLst>
              <a:gd name="adj1" fmla="val 33302"/>
              <a:gd name="adj2" fmla="val 6333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어떤 종류의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쓰레기가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가장 많을까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25376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SA415010(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\106123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4-1-5\Links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0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막대그래프로 나의 생각 전하기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FEBADD-4612-43AB-8C5B-6312775B1D10}"/>
              </a:ext>
            </a:extLst>
          </p:cNvPr>
          <p:cNvSpPr txBox="1"/>
          <p:nvPr/>
        </p:nvSpPr>
        <p:spPr>
          <a:xfrm>
            <a:off x="812780" y="2194599"/>
            <a:ext cx="58061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막대그래프의 가로와 세로에 어떤 내용이 적혀 있는지 살펴 봅니다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6">
            <a:extLst>
              <a:ext uri="{FF2B5EF4-FFF2-40B4-BE49-F238E27FC236}">
                <a16:creationId xmlns="" xmlns:a16="http://schemas.microsoft.com/office/drawing/2014/main" id="{126201D9-6966-4C7A-ABE0-3DA525D60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49" y="2200412"/>
            <a:ext cx="365131" cy="36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7">
            <a:extLst>
              <a:ext uri="{FF2B5EF4-FFF2-40B4-BE49-F238E27FC236}">
                <a16:creationId xmlns="" xmlns:a16="http://schemas.microsoft.com/office/drawing/2014/main" id="{7B2C9D99-7438-41B3-BF48-678F06B0B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050592"/>
            <a:ext cx="365131" cy="37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8">
            <a:extLst>
              <a:ext uri="{FF2B5EF4-FFF2-40B4-BE49-F238E27FC236}">
                <a16:creationId xmlns="" xmlns:a16="http://schemas.microsoft.com/office/drawing/2014/main" id="{2619E369-A3AF-4785-879C-F2A9D87B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9" y="3842680"/>
            <a:ext cx="378408" cy="37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A7D5918-5737-4B6C-88E0-2A2C53345B11}"/>
              </a:ext>
            </a:extLst>
          </p:cNvPr>
          <p:cNvSpPr txBox="1"/>
          <p:nvPr/>
        </p:nvSpPr>
        <p:spPr>
          <a:xfrm>
            <a:off x="832676" y="3068960"/>
            <a:ext cx="5806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주어진 막대그래프에서 알 수 있는 내용을 찾아봅니다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704C544-A42C-464C-A9B2-165B7F3C496A}"/>
              </a:ext>
            </a:extLst>
          </p:cNvPr>
          <p:cNvSpPr txBox="1"/>
          <p:nvPr/>
        </p:nvSpPr>
        <p:spPr>
          <a:xfrm>
            <a:off x="812780" y="3836367"/>
            <a:ext cx="60994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나의 생각을 다양하게 전달할 수 있는 방법을 생각해 봅니다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81245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음식물 쓰레기 처리 비용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음식물 쓰레기를 줄일 수 있는 방법 생각하기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학년별 급식 잔반의 양을 막대그래프로 나타내기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생각을 전하는 글 써보기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막대그래프를 이용한 경우를 찾아 나의 생각 전하기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87441" y="2945739"/>
            <a:ext cx="25252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92" y="30761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A7781192-9796-4DCE-9FCE-A8EB38393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08C731BB-22B2-427E-9D92-EBDA8939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93F1B1B-C689-4BCE-BABF-E4245367930E}"/>
              </a:ext>
            </a:extLst>
          </p:cNvPr>
          <p:cNvSpPr/>
          <p:nvPr/>
        </p:nvSpPr>
        <p:spPr>
          <a:xfrm>
            <a:off x="219387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118~119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0D8BE52-8D43-448E-995F-3B240E89146F}"/>
              </a:ext>
            </a:extLst>
          </p:cNvPr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1110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034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\app\resource\contents\lesson05\ops\lesson05\images\mm_41_5_05_06_02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순서도: 대체 처리 42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6909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521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15327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1441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213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5825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08367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0448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175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786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47982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440952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풀 팝업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332FC742-B2F8-49A3-8094-A25FD0326DF6}"/>
              </a:ext>
            </a:extLst>
          </p:cNvPr>
          <p:cNvSpPr txBox="1"/>
          <p:nvPr/>
        </p:nvSpPr>
        <p:spPr>
          <a:xfrm>
            <a:off x="720246" y="216626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그래프를 보고 알 수 있는 내용을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8C4E4E06-BA40-487A-8329-3FBDEB6A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306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6">
            <a:extLst>
              <a:ext uri="{FF2B5EF4-FFF2-40B4-BE49-F238E27FC236}">
                <a16:creationId xmlns:a16="http://schemas.microsoft.com/office/drawing/2014/main" xmlns="" id="{F1A345DA-3EAB-4EAC-833F-7B45DF21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6439788" y="50080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76D7DDF6-1D0D-4769-9997-5A16FAA86A58}"/>
              </a:ext>
            </a:extLst>
          </p:cNvPr>
          <p:cNvSpPr/>
          <p:nvPr/>
        </p:nvSpPr>
        <p:spPr>
          <a:xfrm>
            <a:off x="198122" y="5153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xmlns="" id="{6861D821-4F70-406B-BF54-23D57729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E03FBAB0-668D-4B2E-A909-2956EF8D0538}"/>
              </a:ext>
            </a:extLst>
          </p:cNvPr>
          <p:cNvSpPr txBox="1"/>
          <p:nvPr/>
        </p:nvSpPr>
        <p:spPr>
          <a:xfrm>
            <a:off x="1619672" y="1441177"/>
            <a:ext cx="50988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도서관에 있는 책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43EE7BB-4CEC-414A-B28E-7C4BD7C0CF24}"/>
              </a:ext>
            </a:extLst>
          </p:cNvPr>
          <p:cNvSpPr/>
          <p:nvPr/>
        </p:nvSpPr>
        <p:spPr bwMode="auto">
          <a:xfrm>
            <a:off x="697022" y="4153813"/>
            <a:ext cx="5999213" cy="5353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도서관에 있는 위인전은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동화책은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만화책은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과학책은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권입니다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3F11B862-AF1B-4997-8CC5-14F9B48AC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527" y="4277476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ED78B656-9025-4A7E-ACCE-1C2269B166EB}"/>
              </a:ext>
            </a:extLst>
          </p:cNvPr>
          <p:cNvSpPr/>
          <p:nvPr/>
        </p:nvSpPr>
        <p:spPr bwMode="auto">
          <a:xfrm>
            <a:off x="697021" y="4739137"/>
            <a:ext cx="6015355" cy="3238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가장 많은 책의 종류는 동화책입니다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304C8359-B5A6-4389-A4AA-D17EDEB7B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856" y="4739137"/>
            <a:ext cx="360000" cy="35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EE7B45C-437C-4167-939A-350E1DF2A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5503" y="2780928"/>
            <a:ext cx="2801580" cy="1324233"/>
          </a:xfrm>
          <a:prstGeom prst="rect">
            <a:avLst/>
          </a:prstGeom>
        </p:spPr>
      </p:pic>
      <p:sp>
        <p:nvSpPr>
          <p:cNvPr id="89" name="모서리가 둥근 직사각형 47">
            <a:extLst>
              <a:ext uri="{FF2B5EF4-FFF2-40B4-BE49-F238E27FC236}">
                <a16:creationId xmlns:a16="http://schemas.microsoft.com/office/drawing/2014/main" xmlns="" id="{B5A8456F-FB0B-4DD1-B8E3-FA3170B00F6B}"/>
              </a:ext>
            </a:extLst>
          </p:cNvPr>
          <p:cNvSpPr/>
          <p:nvPr/>
        </p:nvSpPr>
        <p:spPr bwMode="auto">
          <a:xfrm>
            <a:off x="2604673" y="2535492"/>
            <a:ext cx="2105530" cy="20943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도서관에 있는 책 수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21956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68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05270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949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804440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60" name="직사각형 59"/>
          <p:cNvSpPr/>
          <p:nvPr/>
        </p:nvSpPr>
        <p:spPr>
          <a:xfrm>
            <a:off x="205232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66" name="직사각형 65"/>
          <p:cNvSpPr/>
          <p:nvPr/>
        </p:nvSpPr>
        <p:spPr>
          <a:xfrm>
            <a:off x="152452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pic>
        <p:nvPicPr>
          <p:cNvPr id="73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379268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5139724" y="35005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32766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128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\app\resource\contents\lesson05\ops\lesson05\images\mm_41_5_05_06_02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확대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CEE7B45C-437C-4167-939A-350E1DF2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40" y="2348880"/>
            <a:ext cx="6027396" cy="2848991"/>
          </a:xfrm>
          <a:prstGeom prst="rect">
            <a:avLst/>
          </a:prstGeom>
        </p:spPr>
      </p:pic>
      <p:sp>
        <p:nvSpPr>
          <p:cNvPr id="80" name="모서리가 둥근 직사각형 47">
            <a:extLst>
              <a:ext uri="{FF2B5EF4-FFF2-40B4-BE49-F238E27FC236}">
                <a16:creationId xmlns:a16="http://schemas.microsoft.com/office/drawing/2014/main" xmlns="" id="{B5A8456F-FB0B-4DD1-B8E3-FA3170B00F6B}"/>
              </a:ext>
            </a:extLst>
          </p:cNvPr>
          <p:cNvSpPr/>
          <p:nvPr/>
        </p:nvSpPr>
        <p:spPr bwMode="auto">
          <a:xfrm>
            <a:off x="2383593" y="1808820"/>
            <a:ext cx="2547691" cy="40812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도서관에 있는 책 수</a:t>
            </a:r>
          </a:p>
        </p:txBody>
      </p:sp>
      <p:sp>
        <p:nvSpPr>
          <p:cNvPr id="81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492896"/>
            <a:ext cx="371702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2497716"/>
            <a:ext cx="377913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3489947"/>
            <a:ext cx="376180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47" y="4329100"/>
            <a:ext cx="253877" cy="257013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72" y="4653136"/>
            <a:ext cx="487225" cy="257013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책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206" y="4897438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4781642"/>
            <a:ext cx="648072" cy="259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위인전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334" y="4752108"/>
            <a:ext cx="648072" cy="259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동화책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916" y="4761148"/>
            <a:ext cx="648072" cy="259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만화책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498" y="4761148"/>
            <a:ext cx="648072" cy="259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과학책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264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0839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풀팝업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TextBox 43">
            <a:extLst>
              <a:ext uri="{FF2B5EF4-FFF2-40B4-BE49-F238E27FC236}">
                <a16:creationId xmlns:a16="http://schemas.microsoft.com/office/drawing/2014/main" xmlns="" id="{80C05FB7-8D05-44C6-9190-91A544EB394D}"/>
              </a:ext>
            </a:extLst>
          </p:cNvPr>
          <p:cNvSpPr txBox="1"/>
          <p:nvPr/>
        </p:nvSpPr>
        <p:spPr>
          <a:xfrm>
            <a:off x="720246" y="216626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그래프를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학교에 건의하고 싶은 내용을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xmlns="" id="{2D99AD62-80DE-48EA-AFCA-0C67EA5E2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306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43">
            <a:extLst>
              <a:ext uri="{FF2B5EF4-FFF2-40B4-BE49-F238E27FC236}">
                <a16:creationId xmlns:a16="http://schemas.microsoft.com/office/drawing/2014/main" xmlns="" id="{EDE250C5-2CFB-4965-B45F-B7F37EC81CD6}"/>
              </a:ext>
            </a:extLst>
          </p:cNvPr>
          <p:cNvSpPr txBox="1"/>
          <p:nvPr/>
        </p:nvSpPr>
        <p:spPr>
          <a:xfrm>
            <a:off x="1619672" y="1441177"/>
            <a:ext cx="50988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도서관에 있는 책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3D3EDC0-7CB5-408A-B59E-6C55DBD561BE}"/>
              </a:ext>
            </a:extLst>
          </p:cNvPr>
          <p:cNvSpPr/>
          <p:nvPr/>
        </p:nvSpPr>
        <p:spPr bwMode="auto">
          <a:xfrm>
            <a:off x="594411" y="4283562"/>
            <a:ext cx="5911536" cy="9082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동화책과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과학책은 많지만 위인전과 만화책은 적으므로 위인전과 만화책을 좀 더 구입하면 좋겠습니다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88CA6807-10B4-4288-B22C-FF38E5B86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615" y="4049608"/>
            <a:ext cx="360000" cy="355000"/>
          </a:xfrm>
          <a:prstGeom prst="rect">
            <a:avLst/>
          </a:prstGeom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xmlns="" id="{368514EA-4CB8-41FD-A1F4-17FFF3388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46489"/>
            <a:ext cx="292102" cy="23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6">
            <a:extLst>
              <a:ext uri="{FF2B5EF4-FFF2-40B4-BE49-F238E27FC236}">
                <a16:creationId xmlns:a16="http://schemas.microsoft.com/office/drawing/2014/main" xmlns="" id="{9DA6BF5B-3457-451C-880C-47E22898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92BCB2B0-5E73-4CD0-8894-6FD3C3313B43}"/>
              </a:ext>
            </a:extLst>
          </p:cNvPr>
          <p:cNvSpPr/>
          <p:nvPr/>
        </p:nvSpPr>
        <p:spPr>
          <a:xfrm>
            <a:off x="6439788" y="50080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2A7F340-704F-4A09-A291-18E55110C5E7}"/>
              </a:ext>
            </a:extLst>
          </p:cNvPr>
          <p:cNvSpPr/>
          <p:nvPr/>
        </p:nvSpPr>
        <p:spPr>
          <a:xfrm>
            <a:off x="198122" y="5153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Picture 2">
            <a:extLst>
              <a:ext uri="{FF2B5EF4-FFF2-40B4-BE49-F238E27FC236}">
                <a16:creationId xmlns:a16="http://schemas.microsoft.com/office/drawing/2014/main" xmlns="" id="{1FB0687F-0599-4AB0-9502-010C986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21956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68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05270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949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04440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46" name="직사각형 45"/>
          <p:cNvSpPr/>
          <p:nvPr/>
        </p:nvSpPr>
        <p:spPr>
          <a:xfrm>
            <a:off x="205232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52" name="직사각형 51"/>
          <p:cNvSpPr/>
          <p:nvPr/>
        </p:nvSpPr>
        <p:spPr>
          <a:xfrm>
            <a:off x="152452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EE7B45C-437C-4167-939A-350E1DF2A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5503" y="2780928"/>
            <a:ext cx="2801580" cy="1324233"/>
          </a:xfrm>
          <a:prstGeom prst="rect">
            <a:avLst/>
          </a:prstGeom>
        </p:spPr>
      </p:pic>
      <p:sp>
        <p:nvSpPr>
          <p:cNvPr id="54" name="모서리가 둥근 직사각형 47">
            <a:extLst>
              <a:ext uri="{FF2B5EF4-FFF2-40B4-BE49-F238E27FC236}">
                <a16:creationId xmlns:a16="http://schemas.microsoft.com/office/drawing/2014/main" xmlns="" id="{B5A8456F-FB0B-4DD1-B8E3-FA3170B00F6B}"/>
              </a:ext>
            </a:extLst>
          </p:cNvPr>
          <p:cNvSpPr/>
          <p:nvPr/>
        </p:nvSpPr>
        <p:spPr bwMode="auto">
          <a:xfrm>
            <a:off x="2604673" y="2535492"/>
            <a:ext cx="2105530" cy="20943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도서관에 있는 책 수</a:t>
            </a:r>
          </a:p>
        </p:txBody>
      </p:sp>
      <p:pic>
        <p:nvPicPr>
          <p:cNvPr id="55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379268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5139724" y="35005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풀팝업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2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64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933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545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556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168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214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825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895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506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518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129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D888A7DB-B0B9-438F-97A4-99871C698BED}"/>
              </a:ext>
            </a:extLst>
          </p:cNvPr>
          <p:cNvSpPr/>
          <p:nvPr/>
        </p:nvSpPr>
        <p:spPr>
          <a:xfrm>
            <a:off x="775291" y="2224050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348C7E0-5EF9-451A-8D40-206C9DF9E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94" y="217694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71278698-436E-4FF4-B3F4-30AF903B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58393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DF3F30A0-FE9C-44EA-B426-631B04EB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650093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모서리가 둥근 직사각형 47">
            <a:extLst>
              <a:ext uri="{FF2B5EF4-FFF2-40B4-BE49-F238E27FC236}">
                <a16:creationId xmlns:a16="http://schemas.microsoft.com/office/drawing/2014/main" xmlns="" id="{20EDCA50-4570-41A0-B2A3-16F2B034C943}"/>
              </a:ext>
            </a:extLst>
          </p:cNvPr>
          <p:cNvSpPr/>
          <p:nvPr/>
        </p:nvSpPr>
        <p:spPr bwMode="auto">
          <a:xfrm>
            <a:off x="481342" y="4336610"/>
            <a:ext cx="6286334" cy="8435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800" b="1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위인전과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만화책을 합하면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권인데 동화책과 과학책을 합하면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340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권입니다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따라서 위인전과 만화책이 더 많았으면 좋겠습니다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6C9ED834-9577-4071-BF80-1C7858F13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50" y="4098930"/>
            <a:ext cx="360000" cy="355000"/>
          </a:xfrm>
          <a:prstGeom prst="rect">
            <a:avLst/>
          </a:prstGeom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xmlns="" id="{1C0F5CC8-ED4E-49AE-A58B-1AE9AE1B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6" y="4336611"/>
            <a:ext cx="292102" cy="23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4D60F587-A735-4491-A601-85C136DE8B41}"/>
              </a:ext>
            </a:extLst>
          </p:cNvPr>
          <p:cNvSpPr/>
          <p:nvPr/>
        </p:nvSpPr>
        <p:spPr>
          <a:xfrm>
            <a:off x="277313" y="53579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52B76D95-C9F9-4590-9ADA-8DFCF5447CB1}"/>
              </a:ext>
            </a:extLst>
          </p:cNvPr>
          <p:cNvSpPr/>
          <p:nvPr/>
        </p:nvSpPr>
        <p:spPr>
          <a:xfrm>
            <a:off x="5453594" y="5437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xmlns="" id="{5622B438-157C-4B31-9D93-CF857BC5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306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43">
            <a:extLst>
              <a:ext uri="{FF2B5EF4-FFF2-40B4-BE49-F238E27FC236}">
                <a16:creationId xmlns:a16="http://schemas.microsoft.com/office/drawing/2014/main" xmlns="" id="{6581CD2E-B0AC-4B8A-949A-C0B409DE7ED9}"/>
              </a:ext>
            </a:extLst>
          </p:cNvPr>
          <p:cNvSpPr txBox="1"/>
          <p:nvPr/>
        </p:nvSpPr>
        <p:spPr>
          <a:xfrm>
            <a:off x="720246" y="216626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          를 연결하여 주장하는 글을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5" name="순서도: 대체 처리 94">
            <a:extLst>
              <a:ext uri="{FF2B5EF4-FFF2-40B4-BE49-F238E27FC236}">
                <a16:creationId xmlns:a16="http://schemas.microsoft.com/office/drawing/2014/main" xmlns="" id="{781511F7-F75B-4082-97FD-86A9B8C0B6F2}"/>
              </a:ext>
            </a:extLst>
          </p:cNvPr>
          <p:cNvSpPr/>
          <p:nvPr/>
        </p:nvSpPr>
        <p:spPr>
          <a:xfrm>
            <a:off x="1678155" y="223262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B2AF5C5A-905D-4D7C-99F0-2BD1DF54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287" y="216626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DE250C5-2CFB-4965-B45F-B7F37EC81CD6}"/>
              </a:ext>
            </a:extLst>
          </p:cNvPr>
          <p:cNvSpPr txBox="1"/>
          <p:nvPr/>
        </p:nvSpPr>
        <p:spPr>
          <a:xfrm>
            <a:off x="1619672" y="1441177"/>
            <a:ext cx="50988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도서관에 있는 책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21956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68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05270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949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04440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53" name="직사각형 52"/>
          <p:cNvSpPr/>
          <p:nvPr/>
        </p:nvSpPr>
        <p:spPr>
          <a:xfrm>
            <a:off x="205232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54" name="직사각형 53"/>
          <p:cNvSpPr/>
          <p:nvPr/>
        </p:nvSpPr>
        <p:spPr>
          <a:xfrm>
            <a:off x="152452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CEE7B45C-437C-4167-939A-350E1DF2A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5503" y="2780928"/>
            <a:ext cx="2801580" cy="1324233"/>
          </a:xfrm>
          <a:prstGeom prst="rect">
            <a:avLst/>
          </a:prstGeom>
        </p:spPr>
      </p:pic>
      <p:sp>
        <p:nvSpPr>
          <p:cNvPr id="61" name="모서리가 둥근 직사각형 47">
            <a:extLst>
              <a:ext uri="{FF2B5EF4-FFF2-40B4-BE49-F238E27FC236}">
                <a16:creationId xmlns:a16="http://schemas.microsoft.com/office/drawing/2014/main" xmlns="" id="{B5A8456F-FB0B-4DD1-B8E3-FA3170B00F6B}"/>
              </a:ext>
            </a:extLst>
          </p:cNvPr>
          <p:cNvSpPr/>
          <p:nvPr/>
        </p:nvSpPr>
        <p:spPr bwMode="auto">
          <a:xfrm>
            <a:off x="2604673" y="2535492"/>
            <a:ext cx="2105530" cy="20943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도서관에 있는 책 수</a:t>
            </a:r>
          </a:p>
        </p:txBody>
      </p:sp>
      <p:pic>
        <p:nvPicPr>
          <p:cNvPr id="62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379268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5139724" y="35005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37C58016-DE6C-4F21-8A07-D3214A46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2" name="Group 1072">
            <a:extLst>
              <a:ext uri="{FF2B5EF4-FFF2-40B4-BE49-F238E27FC236}">
                <a16:creationId xmlns:a16="http://schemas.microsoft.com/office/drawing/2014/main" xmlns="" id="{D32EDA1F-707D-4323-9156-8B9CA45BF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2635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img_02.svg / img_03.svg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\app\resource\contents\lesson05\ops\lesson05\images\mm_41_5_06_01_01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DC06A33-AF03-49CE-BC73-4EC98F4B4797}"/>
              </a:ext>
            </a:extLst>
          </p:cNvPr>
          <p:cNvSpPr txBox="1"/>
          <p:nvPr/>
        </p:nvSpPr>
        <p:spPr>
          <a:xfrm>
            <a:off x="641071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민영이네 반 학생들의 장래 희망을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가로와 세로는 각각 무엇을 나타내는지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E3466937-993E-477E-BCDF-17597808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100BCE4-B9C3-4606-BC92-529C45D5DD01}"/>
              </a:ext>
            </a:extLst>
          </p:cNvPr>
          <p:cNvSpPr txBox="1"/>
          <p:nvPr/>
        </p:nvSpPr>
        <p:spPr>
          <a:xfrm>
            <a:off x="7014943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https://cdata2.tsherpa.co.kr/tsherpa/MultiMedia/Flash/2020/curri/index.html?flashxmlnum=yuni4856&amp;classa=A8-C1-41-MM-MM-04-06-06-0-0-0-0&amp;classno=MM_41_04/suh_0401_05_0006/suh_0401_05_0006_401_1.html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47">
            <a:extLst>
              <a:ext uri="{FF2B5EF4-FFF2-40B4-BE49-F238E27FC236}">
                <a16:creationId xmlns:a16="http://schemas.microsoft.com/office/drawing/2014/main" xmlns="" id="{BB3B2D79-9159-40CA-8C13-A9F9BC118406}"/>
              </a:ext>
            </a:extLst>
          </p:cNvPr>
          <p:cNvSpPr/>
          <p:nvPr/>
        </p:nvSpPr>
        <p:spPr bwMode="auto">
          <a:xfrm>
            <a:off x="1282278" y="2570913"/>
            <a:ext cx="2177538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장래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희망별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F495E39-D938-4E64-9F5F-E50F0740C0E2}"/>
              </a:ext>
            </a:extLst>
          </p:cNvPr>
          <p:cNvSpPr/>
          <p:nvPr/>
        </p:nvSpPr>
        <p:spPr bwMode="auto">
          <a:xfrm>
            <a:off x="4978851" y="3420157"/>
            <a:ext cx="1374671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장래 희망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C9E4858-6CE4-4EDD-AFA3-DC004BA57E02}"/>
              </a:ext>
            </a:extLst>
          </p:cNvPr>
          <p:cNvSpPr/>
          <p:nvPr/>
        </p:nvSpPr>
        <p:spPr bwMode="auto">
          <a:xfrm>
            <a:off x="4978851" y="3888966"/>
            <a:ext cx="1374671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8D217539-3DB5-4E52-B39C-8D74CC48C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950" y="3242657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E1D6EDA0-71F8-44C3-ACE0-9C27BFBBC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728" y="3750909"/>
            <a:ext cx="360000" cy="355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003C6AD-669C-4E84-9866-155985BDCB94}"/>
              </a:ext>
            </a:extLst>
          </p:cNvPr>
          <p:cNvSpPr txBox="1"/>
          <p:nvPr/>
        </p:nvSpPr>
        <p:spPr>
          <a:xfrm>
            <a:off x="4183660" y="3435606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9B8037F-4CFE-4703-A1E6-CEC31A94EF34}"/>
              </a:ext>
            </a:extLst>
          </p:cNvPr>
          <p:cNvSpPr txBox="1"/>
          <p:nvPr/>
        </p:nvSpPr>
        <p:spPr>
          <a:xfrm>
            <a:off x="4206430" y="3907929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B74E230-7456-4E43-9DF8-85BE77302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76" y="3097456"/>
            <a:ext cx="3341226" cy="1604450"/>
          </a:xfrm>
          <a:prstGeom prst="rect">
            <a:avLst/>
          </a:prstGeom>
        </p:spPr>
      </p:pic>
      <p:pic>
        <p:nvPicPr>
          <p:cNvPr id="57" name="Picture 37">
            <a:extLst>
              <a:ext uri="{FF2B5EF4-FFF2-40B4-BE49-F238E27FC236}">
                <a16:creationId xmlns:a16="http://schemas.microsoft.com/office/drawing/2014/main" xmlns="" id="{74652C2C-9C65-479E-967A-6BCE7D8F2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39" y="4465100"/>
            <a:ext cx="276721" cy="2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A3B3BEEA-519A-4AF4-AC6A-D9C7F1FAC7DE}"/>
              </a:ext>
            </a:extLst>
          </p:cNvPr>
          <p:cNvCxnSpPr/>
          <p:nvPr/>
        </p:nvCxnSpPr>
        <p:spPr bwMode="auto">
          <a:xfrm flipH="1">
            <a:off x="3927155" y="4701554"/>
            <a:ext cx="66847" cy="32385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838481F-8EF8-4D09-9593-62AFA1718D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3961" y="5010935"/>
            <a:ext cx="2790543" cy="17468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56276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https://cdata2.tsherpa.co.kr/tsherpa/MultiMedia/Flash/2020/curri/index.html?flashxmlnum=yuni4856&amp;classa=A8-C1-41-MM-MM-04-06-06-0-0-0-0&amp;classno=MM_41_04/suh_0401_05_0006/suh_0401_05_0006_401_1.html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C553EE05-42EE-4AED-AA46-B247F17A1208}"/>
              </a:ext>
            </a:extLst>
          </p:cNvPr>
          <p:cNvSpPr txBox="1"/>
          <p:nvPr/>
        </p:nvSpPr>
        <p:spPr>
          <a:xfrm>
            <a:off x="641071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민영이네 반 학생들의 장래 희망을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많은 학생들의 장래 희망은 무엇인지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8BBD6500-DFF9-4522-9D9C-44737E56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47">
            <a:extLst>
              <a:ext uri="{FF2B5EF4-FFF2-40B4-BE49-F238E27FC236}">
                <a16:creationId xmlns:a16="http://schemas.microsoft.com/office/drawing/2014/main" xmlns="" id="{D640CC72-9E8A-4F22-B278-DD49AD429EFF}"/>
              </a:ext>
            </a:extLst>
          </p:cNvPr>
          <p:cNvSpPr/>
          <p:nvPr/>
        </p:nvSpPr>
        <p:spPr bwMode="auto">
          <a:xfrm>
            <a:off x="1282278" y="2570913"/>
            <a:ext cx="2177538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장래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희망별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404A0C5-16DC-48CB-8569-3355767C6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76" y="3097456"/>
            <a:ext cx="3341226" cy="1604450"/>
          </a:xfrm>
          <a:prstGeom prst="rect">
            <a:avLst/>
          </a:prstGeom>
        </p:spPr>
      </p:pic>
      <p:pic>
        <p:nvPicPr>
          <p:cNvPr id="54" name="Picture 37">
            <a:extLst>
              <a:ext uri="{FF2B5EF4-FFF2-40B4-BE49-F238E27FC236}">
                <a16:creationId xmlns:a16="http://schemas.microsoft.com/office/drawing/2014/main" xmlns="" id="{BD64561B-EC76-465C-B450-D99E4A23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39" y="4465100"/>
            <a:ext cx="276721" cy="2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9BA6C90-C2DF-4EF0-975E-1707092B9C7A}"/>
              </a:ext>
            </a:extLst>
          </p:cNvPr>
          <p:cNvSpPr/>
          <p:nvPr/>
        </p:nvSpPr>
        <p:spPr bwMode="auto">
          <a:xfrm>
            <a:off x="4520369" y="3551971"/>
            <a:ext cx="1374671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연예인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D2C5E6A-4581-4D52-96DC-1087CFB1DB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468" y="3374471"/>
            <a:ext cx="360000" cy="355000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0D5047C9-4330-4BF6-8E20-BA6D0E8B61CE}"/>
              </a:ext>
            </a:extLst>
          </p:cNvPr>
          <p:cNvCxnSpPr/>
          <p:nvPr/>
        </p:nvCxnSpPr>
        <p:spPr bwMode="auto">
          <a:xfrm flipH="1">
            <a:off x="3927155" y="4701554"/>
            <a:ext cx="66847" cy="32385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6F6B7017-51BE-4743-AA6D-74CCCF944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3961" y="5010935"/>
            <a:ext cx="2790543" cy="17468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https://cdata2.tsherpa.co.kr/tsherpa/MultiMedia/Flash/2020/curri/index.html?flashxmlnum=yuni4856&amp;classa=A8-C1-41-MM-MM-04-06-06-0-0-0-0&amp;classno=MM_41_04/suh_0401_05_0006/suh_0401_05_0006_401_1.html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xmlns="" id="{5A6545D4-523E-413B-ADE5-2656768F00EF}"/>
              </a:ext>
            </a:extLst>
          </p:cNvPr>
          <p:cNvSpPr txBox="1"/>
          <p:nvPr/>
        </p:nvSpPr>
        <p:spPr>
          <a:xfrm>
            <a:off x="641071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민영이네 반 학생들의 장래 희망을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알 수 있는 내용을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E63756BA-B940-4996-9947-DCD62094F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직사각형 47">
            <a:extLst>
              <a:ext uri="{FF2B5EF4-FFF2-40B4-BE49-F238E27FC236}">
                <a16:creationId xmlns:a16="http://schemas.microsoft.com/office/drawing/2014/main" xmlns="" id="{F709E7C8-CE7B-40F0-AA75-8625CEFD34FC}"/>
              </a:ext>
            </a:extLst>
          </p:cNvPr>
          <p:cNvSpPr/>
          <p:nvPr/>
        </p:nvSpPr>
        <p:spPr bwMode="auto">
          <a:xfrm>
            <a:off x="1282278" y="2570913"/>
            <a:ext cx="2177538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장래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희망별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C642979C-BAA4-4C0C-ADAE-CE4423B98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76" y="3097456"/>
            <a:ext cx="3341226" cy="1604450"/>
          </a:xfrm>
          <a:prstGeom prst="rect">
            <a:avLst/>
          </a:prstGeom>
        </p:spPr>
      </p:pic>
      <p:pic>
        <p:nvPicPr>
          <p:cNvPr id="37" name="Picture 37">
            <a:extLst>
              <a:ext uri="{FF2B5EF4-FFF2-40B4-BE49-F238E27FC236}">
                <a16:creationId xmlns:a16="http://schemas.microsoft.com/office/drawing/2014/main" xmlns="" id="{8A00B35B-2DF8-4ACA-B1EF-3D7889F4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39" y="4465100"/>
            <a:ext cx="276721" cy="2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94C68B1-070B-45C1-B4DD-81CF43762AF1}"/>
              </a:ext>
            </a:extLst>
          </p:cNvPr>
          <p:cNvSpPr/>
          <p:nvPr/>
        </p:nvSpPr>
        <p:spPr bwMode="auto">
          <a:xfrm>
            <a:off x="4236722" y="2914546"/>
            <a:ext cx="2477257" cy="1639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민영이네 반 학생들의 장래 희망은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가지보다 많을 것입니다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CC175FD9-D9B1-4924-99A6-AAB75B47C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4050" y="2840663"/>
            <a:ext cx="360000" cy="355000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6E58F6E3-A8C1-422F-B5E5-BF3D8D4D5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04" y="315044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https://cdata2.tsherpa.co.kr/tsherpa/MultiMedia/Flash/2020/curri/index.html?flashxmlnum=yuni4856&amp;classa=A8-C1-41-MM-MM-04-06-06-0-0-0-0&amp;classno=MM_41_04/suh_0401_05_0006/suh_0401_05_0006_401_1.html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EBCA2B83-DF73-45CB-BC9C-6FF2E46AD71D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민우네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간식을 조사한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내용을 보고 막대그래프로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모서리가 둥근 직사각형 47">
            <a:extLst>
              <a:ext uri="{FF2B5EF4-FFF2-40B4-BE49-F238E27FC236}">
                <a16:creationId xmlns:a16="http://schemas.microsoft.com/office/drawing/2014/main" xmlns="" id="{F4A7D5CC-885E-473D-B89A-DC283DCAF382}"/>
              </a:ext>
            </a:extLst>
          </p:cNvPr>
          <p:cNvSpPr/>
          <p:nvPr/>
        </p:nvSpPr>
        <p:spPr bwMode="auto">
          <a:xfrm>
            <a:off x="3477283" y="2585307"/>
            <a:ext cx="2555638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좋아하는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간식별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D94AE4-A200-43D2-99F1-B850824C6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614" y="3058345"/>
            <a:ext cx="3590976" cy="1684727"/>
          </a:xfrm>
          <a:prstGeom prst="rect">
            <a:avLst/>
          </a:prstGeom>
        </p:spPr>
      </p:pic>
      <p:sp>
        <p:nvSpPr>
          <p:cNvPr id="36" name="모서리가 둥근 직사각형 47">
            <a:extLst>
              <a:ext uri="{FF2B5EF4-FFF2-40B4-BE49-F238E27FC236}">
                <a16:creationId xmlns:a16="http://schemas.microsoft.com/office/drawing/2014/main" xmlns="" id="{7F584CAA-3F97-4788-9EF1-A34D8A1F0BAE}"/>
              </a:ext>
            </a:extLst>
          </p:cNvPr>
          <p:cNvSpPr/>
          <p:nvPr/>
        </p:nvSpPr>
        <p:spPr bwMode="auto">
          <a:xfrm>
            <a:off x="721535" y="2711192"/>
            <a:ext cx="2011329" cy="1797421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과자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: 6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: 12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젤리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: 5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초콜릿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: 10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4586D77-D041-46D2-A415-32E5BF015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1" b="2852"/>
          <a:stretch/>
        </p:blipFill>
        <p:spPr>
          <a:xfrm>
            <a:off x="47275" y="912320"/>
            <a:ext cx="6924993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0250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mm_41_5_05_02_01_ani.mp4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194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4780" y="2576407"/>
            <a:ext cx="5721416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음식물 쓰레기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비용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9BA6C90-C2DF-4EF0-975E-1707092B9C7A}"/>
              </a:ext>
            </a:extLst>
          </p:cNvPr>
          <p:cNvSpPr/>
          <p:nvPr/>
        </p:nvSpPr>
        <p:spPr bwMode="auto">
          <a:xfrm>
            <a:off x="3391887" y="4942301"/>
            <a:ext cx="568045" cy="4669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252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864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933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545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556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168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214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825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895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506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518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129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https://cdata2.tsherpa.co.kr/tsherpa/MultiMedia/Flash/2020/curri/index.html?flashxmlnum=yuni4856&amp;classa=A8-C1-41-MM-MM-04-06-06-0-0-0-0&amp;classno=MM_41_04/suh_0401_05_0006/suh_0401_05_0006_401_1.html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E2E94AEB-E24D-4334-9E86-4C8D60C461D0}"/>
              </a:ext>
            </a:extLst>
          </p:cNvPr>
          <p:cNvSpPr txBox="1"/>
          <p:nvPr/>
        </p:nvSpPr>
        <p:spPr>
          <a:xfrm>
            <a:off x="682404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초등학교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반별 남학생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알 수 있는 사실이 아닌 것을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F57F652E-E0C4-46C8-897D-3FF4D6C4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1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xmlns="" id="{D479EB3E-9E2E-43B7-9645-4DF7C33E48E6}"/>
              </a:ext>
            </a:extLst>
          </p:cNvPr>
          <p:cNvSpPr/>
          <p:nvPr/>
        </p:nvSpPr>
        <p:spPr bwMode="auto">
          <a:xfrm>
            <a:off x="881150" y="2893863"/>
            <a:ext cx="1994656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반별 남학생 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0B7E9E4-8210-450D-A874-7792816E2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78" y="3338937"/>
            <a:ext cx="2188664" cy="1824881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CC58CC5B-E481-4873-8E8C-5903C01852C3}"/>
              </a:ext>
            </a:extLst>
          </p:cNvPr>
          <p:cNvCxnSpPr/>
          <p:nvPr/>
        </p:nvCxnSpPr>
        <p:spPr bwMode="auto">
          <a:xfrm flipH="1">
            <a:off x="2726238" y="5091956"/>
            <a:ext cx="66847" cy="32385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679DA05-BD59-4EF6-A52C-89BBB0084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6" y="5392767"/>
            <a:ext cx="2898024" cy="1971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모서리가 둥근 직사각형 47">
            <a:extLst>
              <a:ext uri="{FF2B5EF4-FFF2-40B4-BE49-F238E27FC236}">
                <a16:creationId xmlns:a16="http://schemas.microsoft.com/office/drawing/2014/main" xmlns="" id="{CB4495FA-FC73-4687-90E5-04EC2537156E}"/>
              </a:ext>
            </a:extLst>
          </p:cNvPr>
          <p:cNvSpPr/>
          <p:nvPr/>
        </p:nvSpPr>
        <p:spPr bwMode="auto">
          <a:xfrm>
            <a:off x="3142288" y="2877272"/>
            <a:ext cx="3351506" cy="1797421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남학생 수가 가장 적은 반은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반입니다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반의 남학생 수는 같습니다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0">
            <a:extLst>
              <a:ext uri="{FF2B5EF4-FFF2-40B4-BE49-F238E27FC236}">
                <a16:creationId xmlns:a16="http://schemas.microsoft.com/office/drawing/2014/main" xmlns="" id="{6F8A485D-4825-4145-8351-BCD0F254E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67" y="3808126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1">
            <a:extLst>
              <a:ext uri="{FF2B5EF4-FFF2-40B4-BE49-F238E27FC236}">
                <a16:creationId xmlns:a16="http://schemas.microsoft.com/office/drawing/2014/main" xmlns="" id="{C002A635-12CB-487A-B5E5-B1D58341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99" y="4991879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D2C5E6A-4581-4D52-96DC-1087CFB1DB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9383" y="4820760"/>
            <a:ext cx="360000" cy="355000"/>
          </a:xfrm>
          <a:prstGeom prst="rect">
            <a:avLst/>
          </a:prstGeom>
        </p:spPr>
      </p:pic>
      <p:pic>
        <p:nvPicPr>
          <p:cNvPr id="54" name="Picture 11">
            <a:extLst>
              <a:ext uri="{FF2B5EF4-FFF2-40B4-BE49-F238E27FC236}">
                <a16:creationId xmlns:a16="http://schemas.microsoft.com/office/drawing/2014/main" xmlns="" id="{C002A635-12CB-487A-B5E5-B1D58341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95" y="3084074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21597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990452A-5416-48EE-9784-B17A7BE0258F}"/>
              </a:ext>
            </a:extLst>
          </p:cNvPr>
          <p:cNvSpPr/>
          <p:nvPr/>
        </p:nvSpPr>
        <p:spPr>
          <a:xfrm>
            <a:off x="4285976" y="5227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9BA6C90-C2DF-4EF0-975E-1707092B9C7A}"/>
              </a:ext>
            </a:extLst>
          </p:cNvPr>
          <p:cNvSpPr/>
          <p:nvPr/>
        </p:nvSpPr>
        <p:spPr bwMode="auto">
          <a:xfrm>
            <a:off x="3391887" y="4942301"/>
            <a:ext cx="568045" cy="4669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252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864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933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545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556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168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214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825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895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506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518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129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E2E94AEB-E24D-4334-9E86-4C8D60C461D0}"/>
              </a:ext>
            </a:extLst>
          </p:cNvPr>
          <p:cNvSpPr txBox="1"/>
          <p:nvPr/>
        </p:nvSpPr>
        <p:spPr>
          <a:xfrm>
            <a:off x="682404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초등학교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반별 남학생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알 수 있는 사실이 아닌 것을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F57F652E-E0C4-46C8-897D-3FF4D6C4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1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xmlns="" id="{D479EB3E-9E2E-43B7-9645-4DF7C33E48E6}"/>
              </a:ext>
            </a:extLst>
          </p:cNvPr>
          <p:cNvSpPr/>
          <p:nvPr/>
        </p:nvSpPr>
        <p:spPr bwMode="auto">
          <a:xfrm>
            <a:off x="881150" y="2893863"/>
            <a:ext cx="1994656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반별 남학생 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0B7E9E4-8210-450D-A874-7792816E2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78" y="3338937"/>
            <a:ext cx="2188664" cy="1824881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CC58CC5B-E481-4873-8E8C-5903C01852C3}"/>
              </a:ext>
            </a:extLst>
          </p:cNvPr>
          <p:cNvCxnSpPr/>
          <p:nvPr/>
        </p:nvCxnSpPr>
        <p:spPr bwMode="auto">
          <a:xfrm flipH="1">
            <a:off x="2726238" y="5091956"/>
            <a:ext cx="66847" cy="32385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679DA05-BD59-4EF6-A52C-89BBB0084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6" y="5392767"/>
            <a:ext cx="2898024" cy="1971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모서리가 둥근 직사각형 47">
            <a:extLst>
              <a:ext uri="{FF2B5EF4-FFF2-40B4-BE49-F238E27FC236}">
                <a16:creationId xmlns:a16="http://schemas.microsoft.com/office/drawing/2014/main" xmlns="" id="{CB4495FA-FC73-4687-90E5-04EC2537156E}"/>
              </a:ext>
            </a:extLst>
          </p:cNvPr>
          <p:cNvSpPr/>
          <p:nvPr/>
        </p:nvSpPr>
        <p:spPr bwMode="auto">
          <a:xfrm>
            <a:off x="3142288" y="2877272"/>
            <a:ext cx="3351506" cy="1797421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남학생 수가 가장 적은 반은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반입니다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반의 남학생 수는 같습니다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0">
            <a:extLst>
              <a:ext uri="{FF2B5EF4-FFF2-40B4-BE49-F238E27FC236}">
                <a16:creationId xmlns:a16="http://schemas.microsoft.com/office/drawing/2014/main" xmlns="" id="{6F8A485D-4825-4145-8351-BCD0F254E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67" y="3808126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1">
            <a:extLst>
              <a:ext uri="{FF2B5EF4-FFF2-40B4-BE49-F238E27FC236}">
                <a16:creationId xmlns:a16="http://schemas.microsoft.com/office/drawing/2014/main" xmlns="" id="{C002A635-12CB-487A-B5E5-B1D58341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99" y="4991879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D2C5E6A-4581-4D52-96DC-1087CFB1D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9383" y="4820760"/>
            <a:ext cx="360000" cy="355000"/>
          </a:xfrm>
          <a:prstGeom prst="rect">
            <a:avLst/>
          </a:prstGeom>
        </p:spPr>
      </p:pic>
      <p:pic>
        <p:nvPicPr>
          <p:cNvPr id="54" name="Picture 11">
            <a:extLst>
              <a:ext uri="{FF2B5EF4-FFF2-40B4-BE49-F238E27FC236}">
                <a16:creationId xmlns:a16="http://schemas.microsoft.com/office/drawing/2014/main" xmlns="" id="{C002A635-12CB-487A-B5E5-B1D58341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95" y="3084074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21597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6285692A-AF3B-4F3A-A2BC-10C0F8D6F3AF}"/>
              </a:ext>
            </a:extLst>
          </p:cNvPr>
          <p:cNvSpPr/>
          <p:nvPr/>
        </p:nvSpPr>
        <p:spPr>
          <a:xfrm>
            <a:off x="207825" y="4005064"/>
            <a:ext cx="6667165" cy="10407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남학생 수가 가장 적은 반은 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반입니다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29">
            <a:extLst>
              <a:ext uri="{FF2B5EF4-FFF2-40B4-BE49-F238E27FC236}">
                <a16:creationId xmlns="" xmlns:a16="http://schemas.microsoft.com/office/drawing/2014/main" id="{75CCC683-9057-4235-B82D-565F613C4EE9}"/>
              </a:ext>
            </a:extLst>
          </p:cNvPr>
          <p:cNvSpPr/>
          <p:nvPr/>
        </p:nvSpPr>
        <p:spPr>
          <a:xfrm>
            <a:off x="318103" y="380704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0" name="직각 삼각형 69">
            <a:extLst>
              <a:ext uri="{FF2B5EF4-FFF2-40B4-BE49-F238E27FC236}">
                <a16:creationId xmlns="" xmlns:a16="http://schemas.microsoft.com/office/drawing/2014/main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C2569ED-5088-48F4-91DB-237E9476E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29" r="6467"/>
          <a:stretch/>
        </p:blipFill>
        <p:spPr>
          <a:xfrm>
            <a:off x="80528" y="1513546"/>
            <a:ext cx="3646326" cy="409110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806426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무엇을 나타내는 그림인 것 같나요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063132" y="1278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894212" y="2257207"/>
            <a:ext cx="2974460" cy="11382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음식물 쓰레기로 인한 쓰레기 처리 비용이 증가하고 있다는 것을 나타내는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854899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822922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306186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281734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110343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63497FD-D220-4AD2-9F67-415CA94FD101}"/>
              </a:ext>
            </a:extLst>
          </p:cNvPr>
          <p:cNvSpPr/>
          <p:nvPr/>
        </p:nvSpPr>
        <p:spPr>
          <a:xfrm>
            <a:off x="6409936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6FC96C9-7C63-479E-8618-9D72E28F4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484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04712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SA41505.psd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\106123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4-1-5\Links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66403" y="1846565"/>
            <a:ext cx="2738250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○○ 지역 학교 급식 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음식물 쓰레기 처리 비용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59500" y="2471908"/>
            <a:ext cx="18004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원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1600" y="2656574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007" y="3163493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원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4554" y="4221088"/>
            <a:ext cx="391042" cy="30523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3940" y="4209368"/>
            <a:ext cx="323175" cy="33575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44303" y="4248836"/>
            <a:ext cx="355489" cy="27748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508" y="5265204"/>
            <a:ext cx="30508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서울학교급식포털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2019]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5449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3" y="930205"/>
            <a:ext cx="6908630" cy="444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따로 작성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40px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8EF81BD-BEE1-46D4-A3FB-086F0BA18654}"/>
              </a:ext>
            </a:extLst>
          </p:cNvPr>
          <p:cNvSpPr/>
          <p:nvPr/>
        </p:nvSpPr>
        <p:spPr>
          <a:xfrm>
            <a:off x="3455709" y="3717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30082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SA41505.psd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\106123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4-1-5\Links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489934" y="1486525"/>
            <a:ext cx="2738250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○○ 지역 학교 급식 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음식물 쓰레기 처리 비용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43195" y="2096852"/>
            <a:ext cx="18004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원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61836" y="2204864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1507" y="2600908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원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51920" y="3501008"/>
            <a:ext cx="391042" cy="30523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80012" y="3465004"/>
            <a:ext cx="242805" cy="33575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56076" y="3537012"/>
            <a:ext cx="520472" cy="27748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53313" y="5070666"/>
            <a:ext cx="30508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서울학교급식포털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2019]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음식물 쓰레기를 처리하는 데 비용이 왜 증가할까요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3CCE9D-3FBF-4686-936B-1BF0BF43EC0A}"/>
              </a:ext>
            </a:extLst>
          </p:cNvPr>
          <p:cNvSpPr/>
          <p:nvPr/>
        </p:nvSpPr>
        <p:spPr>
          <a:xfrm>
            <a:off x="5792690" y="125260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713" y="119664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FC28C65-BB99-4B21-BF25-79AFAEC8A2EB}"/>
              </a:ext>
            </a:extLst>
          </p:cNvPr>
          <p:cNvSpPr/>
          <p:nvPr/>
        </p:nvSpPr>
        <p:spPr>
          <a:xfrm>
            <a:off x="5243977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525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D6E64C-6542-4853-8559-6B81801D49B6}"/>
              </a:ext>
            </a:extLst>
          </p:cNvPr>
          <p:cNvSpPr/>
          <p:nvPr/>
        </p:nvSpPr>
        <p:spPr>
          <a:xfrm>
            <a:off x="6347727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DF860B2-2AAA-4F28-BD71-194A78EA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275" y="116868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40D3B4-ACC5-40A9-BD4D-63022823A260}"/>
              </a:ext>
            </a:extLst>
          </p:cNvPr>
          <p:cNvSpPr/>
          <p:nvPr/>
        </p:nvSpPr>
        <p:spPr bwMode="auto">
          <a:xfrm>
            <a:off x="3894212" y="2304163"/>
            <a:ext cx="2974460" cy="608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버리는 음식물 쓰레기가 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많아지기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때문입니다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57300"/>
            <a:ext cx="360000" cy="355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C2569ED-5088-48F4-91DB-237E9476EB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829" r="6467"/>
          <a:stretch/>
        </p:blipFill>
        <p:spPr>
          <a:xfrm>
            <a:off x="80528" y="1513546"/>
            <a:ext cx="3646326" cy="4091108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66403" y="1846565"/>
            <a:ext cx="2738250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○○ 지역 학교 급식 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음식물 쓰레기 처리 비용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59500" y="2471908"/>
            <a:ext cx="18004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원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71600" y="2656574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9007" y="3163493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원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4554" y="4221088"/>
            <a:ext cx="391042" cy="30523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73940" y="4209368"/>
            <a:ext cx="323175" cy="33575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44303" y="4248836"/>
            <a:ext cx="355489" cy="27748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508" y="5265204"/>
            <a:ext cx="30508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서울학교급식포털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2019]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음식물 쓰레기를 줄일 수 있는 방법은 무엇이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3CCE9D-3FBF-4686-936B-1BF0BF43EC0A}"/>
              </a:ext>
            </a:extLst>
          </p:cNvPr>
          <p:cNvSpPr/>
          <p:nvPr/>
        </p:nvSpPr>
        <p:spPr>
          <a:xfrm>
            <a:off x="5788285" y="125980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308" y="122532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FC28C65-BB99-4B21-BF25-79AFAEC8A2EB}"/>
              </a:ext>
            </a:extLst>
          </p:cNvPr>
          <p:cNvSpPr/>
          <p:nvPr/>
        </p:nvSpPr>
        <p:spPr>
          <a:xfrm>
            <a:off x="5239572" y="12610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120" y="121444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D6E64C-6542-4853-8559-6B81801D49B6}"/>
              </a:ext>
            </a:extLst>
          </p:cNvPr>
          <p:cNvSpPr/>
          <p:nvPr/>
        </p:nvSpPr>
        <p:spPr>
          <a:xfrm>
            <a:off x="6343322" y="126101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DF860B2-2AAA-4F28-BD71-194A78EA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870" y="119736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40D3B4-ACC5-40A9-BD4D-63022823A260}"/>
              </a:ext>
            </a:extLst>
          </p:cNvPr>
          <p:cNvSpPr/>
          <p:nvPr/>
        </p:nvSpPr>
        <p:spPr bwMode="auto">
          <a:xfrm>
            <a:off x="3894212" y="2268192"/>
            <a:ext cx="2974460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급식으로 나오는 음식을 먹을 만큼 가져 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21328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410A6BF-F192-4ACC-A69A-5C22E4BA5CA9}"/>
              </a:ext>
            </a:extLst>
          </p:cNvPr>
          <p:cNvSpPr/>
          <p:nvPr/>
        </p:nvSpPr>
        <p:spPr bwMode="auto">
          <a:xfrm>
            <a:off x="3894212" y="3003920"/>
            <a:ext cx="2974460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급식에서 자신이 가져온 음식을 남기지 않습니다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0249FF71-BEF8-45F6-B3D7-137D15CD8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857056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BC2569ED-5088-48F4-91DB-237E9476EB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829" r="6467"/>
          <a:stretch/>
        </p:blipFill>
        <p:spPr>
          <a:xfrm>
            <a:off x="80528" y="1513546"/>
            <a:ext cx="3646326" cy="4091108"/>
          </a:xfrm>
          <a:prstGeom prst="rect">
            <a:avLst/>
          </a:prstGeom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266403" y="1846565"/>
            <a:ext cx="2738250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○○ 지역 학교 급식 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음식물 쓰레기 처리 비용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59500" y="2471908"/>
            <a:ext cx="18004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원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71600" y="2656574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007" y="3163493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원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4554" y="4221088"/>
            <a:ext cx="391042" cy="30523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73940" y="4209368"/>
            <a:ext cx="323175" cy="33575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344303" y="4248836"/>
            <a:ext cx="355489" cy="27748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508" y="5265204"/>
            <a:ext cx="30508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서울학교급식포털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2019]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96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83940"/>
            <a:ext cx="60537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막대그래프로 나타낸 자료를 보고 나의 생각을 전할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342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7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2469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지우네 반 학생들이 일주일 동안 학년별 급식 </a:t>
            </a:r>
            <a:r>
              <a:rPr lang="ko-KR" altLang="en-US" sz="1800" b="1" u="sng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잔반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양을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표를 보고 막대그래프로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클릭하면 표와 막대그래프 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단어 설명 팝업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5717121F-3926-425C-898F-514051AB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6713957" y="5427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6D0FF6A-E140-4F6D-8D51-871C869C7B8C}"/>
              </a:ext>
            </a:extLst>
          </p:cNvPr>
          <p:cNvSpPr/>
          <p:nvPr/>
        </p:nvSpPr>
        <p:spPr>
          <a:xfrm>
            <a:off x="6377662" y="139916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72AC818-ACE2-48F9-8E48-274FCDA4C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685" y="13261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90AACAD-9529-4DDA-BBBD-04B2D60E7D6A}"/>
              </a:ext>
            </a:extLst>
          </p:cNvPr>
          <p:cNvSpPr/>
          <p:nvPr/>
        </p:nvSpPr>
        <p:spPr>
          <a:xfrm>
            <a:off x="5828949" y="1400374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5E39047-29D7-4AD4-9C63-1DD2178B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497" y="133670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xmlns="" id="{1C421D77-A2F0-4842-AEF9-6B9853F4F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93310"/>
              </p:ext>
            </p:extLst>
          </p:nvPr>
        </p:nvGraphicFramePr>
        <p:xfrm>
          <a:off x="408252" y="2894072"/>
          <a:ext cx="625899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388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641360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78237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78237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78237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782374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782374">
                  <a:extLst>
                    <a:ext uri="{9D8B030D-6E8A-4147-A177-3AD203B41FA5}">
                      <a16:colId xmlns:a16="http://schemas.microsoft.com/office/drawing/2014/main" xmlns="" val="1055369350"/>
                    </a:ext>
                  </a:extLst>
                </a:gridCol>
                <a:gridCol w="782374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잔반의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양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23DE39C3-B3AD-4496-AE1D-E10C138AE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103" y="2336615"/>
            <a:ext cx="2781992" cy="408309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ct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z="1900" dirty="0"/>
              <a:t>학년별 급식 </a:t>
            </a:r>
            <a:r>
              <a:rPr lang="ko-KR" altLang="en-US" sz="1900" dirty="0" err="1"/>
              <a:t>잔반의</a:t>
            </a:r>
            <a:r>
              <a:rPr lang="ko-KR" altLang="en-US" sz="1900" dirty="0"/>
              <a:t> 양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A2E4F9B9-1BF7-4807-AD65-B6AA79BE4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257" y="2443689"/>
            <a:ext cx="2208457" cy="993601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2881210" y="5295536"/>
            <a:ext cx="1637116" cy="263186"/>
            <a:chOff x="319554" y="1245924"/>
            <a:chExt cx="2636592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5589506" y="1528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4575746" y="5251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4963095" y="731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42145</TotalTime>
  <Words>2670</Words>
  <Application>Microsoft Office PowerPoint</Application>
  <PresentationFormat>화면 슬라이드 쇼(4:3)</PresentationFormat>
  <Paragraphs>847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7397</cp:revision>
  <cp:lastPrinted>2021-12-20T01:30:02Z</cp:lastPrinted>
  <dcterms:created xsi:type="dcterms:W3CDTF">2008-07-15T12:19:11Z</dcterms:created>
  <dcterms:modified xsi:type="dcterms:W3CDTF">2022-03-03T05:58:47Z</dcterms:modified>
</cp:coreProperties>
</file>