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70" r:id="rId4"/>
    <p:sldId id="1097" r:id="rId5"/>
    <p:sldId id="1357" r:id="rId6"/>
    <p:sldId id="1392" r:id="rId7"/>
    <p:sldId id="1393" r:id="rId8"/>
    <p:sldId id="1399" r:id="rId9"/>
    <p:sldId id="1401" r:id="rId10"/>
    <p:sldId id="1369" r:id="rId11"/>
    <p:sldId id="1395" r:id="rId12"/>
    <p:sldId id="1404" r:id="rId13"/>
    <p:sldId id="1403" r:id="rId14"/>
    <p:sldId id="1405" r:id="rId15"/>
    <p:sldId id="1406" r:id="rId16"/>
    <p:sldId id="1402" r:id="rId17"/>
    <p:sldId id="1315" r:id="rId18"/>
    <p:sldId id="1368" r:id="rId19"/>
    <p:sldId id="1398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0D3B1"/>
    <a:srgbClr val="E6E38D"/>
    <a:srgbClr val="8BC63E"/>
    <a:srgbClr val="984807"/>
    <a:srgbClr val="5E3E18"/>
    <a:srgbClr val="AE7C65"/>
    <a:srgbClr val="F4F4F4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2/curri/index.html?flashxmlnum=yuni4856&amp;classno=E-curri04-math-P_2022/41/suh_p_0401_01_0011/suh_p_0401_01_0011_401_1.html&amp;id=1443319&amp;classa=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357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312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작은 실천이 지구를 보호한다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7E59BAA-286B-43D6-A936-088FE8CE4CDD}"/>
              </a:ext>
            </a:extLst>
          </p:cNvPr>
          <p:cNvSpPr txBox="1"/>
          <p:nvPr/>
        </p:nvSpPr>
        <p:spPr>
          <a:xfrm>
            <a:off x="612822" y="213766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방법으로 문제를 해결할 수 있나요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187D35C7-04E5-44F1-A751-83CEEB9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18935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2061657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=""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=""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=""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=""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1AC2BE8-18C4-4800-8F1F-75719DB55CA0}"/>
              </a:ext>
            </a:extLst>
          </p:cNvPr>
          <p:cNvSpPr/>
          <p:nvPr/>
        </p:nvSpPr>
        <p:spPr>
          <a:xfrm>
            <a:off x="612822" y="2692898"/>
            <a:ext cx="5803060" cy="592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막대그래프로 나타내고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가장 긴 막대와 가장 짧은 막대가 나타내는 학생 수를 찾아 그 차를 구합니다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0B2E25D-0AC9-47A9-B611-9B1B20F7BED0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6D92D729-4C41-4C1D-BBE9-D916717B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EE52B42-830B-49EF-AF89-C198E2E4AFF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15618FD3-D64E-4475-85F7-7E56D893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14" y="2865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77F8F9-3532-42AD-B884-00D08C56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840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C156082B-22E1-46EC-A29E-E113E703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50156F8-BCE0-47E3-9AD0-595754F8858A}"/>
              </a:ext>
            </a:extLst>
          </p:cNvPr>
          <p:cNvSpPr txBox="1"/>
          <p:nvPr/>
        </p:nvSpPr>
        <p:spPr>
          <a:xfrm>
            <a:off x="481018" y="220486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="" xmlns:a16="http://schemas.microsoft.com/office/drawing/2014/main" id="{B640FC3D-075D-4CC6-8F71-0C002A66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4" y="52179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5616116" y="5249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A6DA1D93-ED2E-4CF8-9773-254EC3BF5B82}"/>
              </a:ext>
            </a:extLst>
          </p:cNvPr>
          <p:cNvGrpSpPr/>
          <p:nvPr/>
        </p:nvGrpSpPr>
        <p:grpSpPr>
          <a:xfrm>
            <a:off x="6607641" y="2345837"/>
            <a:ext cx="175773" cy="1616828"/>
            <a:chOff x="6607641" y="836712"/>
            <a:chExt cx="245921" cy="1656184"/>
          </a:xfrm>
        </p:grpSpPr>
        <p:sp>
          <p:nvSpPr>
            <p:cNvPr id="104" name="모서리가 둥근 직사각형 22">
              <a:extLst>
                <a:ext uri="{FF2B5EF4-FFF2-40B4-BE49-F238E27FC236}">
                  <a16:creationId xmlns="" xmlns:a16="http://schemas.microsoft.com/office/drawing/2014/main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105" name="모서리가 둥근 직사각형 23">
              <a:extLst>
                <a:ext uri="{FF2B5EF4-FFF2-40B4-BE49-F238E27FC236}">
                  <a16:creationId xmlns="" xmlns:a16="http://schemas.microsoft.com/office/drawing/2014/main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106" name="모서리가 둥근 직사각형 24">
              <a:extLst>
                <a:ext uri="{FF2B5EF4-FFF2-40B4-BE49-F238E27FC236}">
                  <a16:creationId xmlns="" xmlns:a16="http://schemas.microsoft.com/office/drawing/2014/main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107" name="모서리가 둥근 직사각형 25">
              <a:extLst>
                <a:ext uri="{FF2B5EF4-FFF2-40B4-BE49-F238E27FC236}">
                  <a16:creationId xmlns="" xmlns:a16="http://schemas.microsoft.com/office/drawing/2014/main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3BA1F85-7D53-445A-98A5-344A2CB72975}"/>
              </a:ext>
            </a:extLst>
          </p:cNvPr>
          <p:cNvSpPr txBox="1"/>
          <p:nvPr/>
        </p:nvSpPr>
        <p:spPr>
          <a:xfrm>
            <a:off x="612823" y="2024844"/>
            <a:ext cx="5659872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실천할 수 있는 활동으로 비닐봉지 사용 안 하기를 말한 학생은 몇 명인가요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E0A99B60-4CB3-4DAC-A4A5-74ECEEA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07653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B9DE99-B551-4C83-BDD8-871B525231EB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696FDA58-741A-47D5-9A21-BBA57963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87665EF-234D-4056-A9F1-E29F9EF9EF19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42B9980-A963-4B81-9BE4-DC632E1AA65C}"/>
              </a:ext>
            </a:extLst>
          </p:cNvPr>
          <p:cNvSpPr/>
          <p:nvPr/>
        </p:nvSpPr>
        <p:spPr>
          <a:xfrm>
            <a:off x="483280" y="4642952"/>
            <a:ext cx="5890526" cy="592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b="1" smtClean="0">
                <a:solidFill>
                  <a:srgbClr val="0070C0"/>
                </a:solidFill>
              </a:rPr>
              <a:t>61</a:t>
            </a:r>
            <a:r>
              <a:rPr lang="ko-KR" altLang="en-US" sz="1800" b="1" smtClean="0">
                <a:solidFill>
                  <a:srgbClr val="0070C0"/>
                </a:solidFill>
              </a:rPr>
              <a:t>명에서 </a:t>
            </a:r>
            <a:r>
              <a:rPr lang="en-US" altLang="ko-KR" sz="1800" b="1" smtClean="0">
                <a:solidFill>
                  <a:srgbClr val="0070C0"/>
                </a:solidFill>
              </a:rPr>
              <a:t>14</a:t>
            </a:r>
            <a:r>
              <a:rPr lang="ko-KR" altLang="en-US" sz="1800" b="1" smtClean="0">
                <a:solidFill>
                  <a:srgbClr val="0070C0"/>
                </a:solidFill>
              </a:rPr>
              <a:t>＋</a:t>
            </a:r>
            <a:r>
              <a:rPr lang="en-US" altLang="ko-KR" sz="1800" b="1" smtClean="0">
                <a:solidFill>
                  <a:srgbClr val="0070C0"/>
                </a:solidFill>
              </a:rPr>
              <a:t>12</a:t>
            </a:r>
            <a:r>
              <a:rPr lang="ko-KR" altLang="en-US" sz="1800" b="1" smtClean="0">
                <a:solidFill>
                  <a:srgbClr val="0070C0"/>
                </a:solidFill>
              </a:rPr>
              <a:t>＋</a:t>
            </a:r>
            <a:r>
              <a:rPr lang="en-US" altLang="ko-KR" sz="1800" b="1" smtClean="0">
                <a:solidFill>
                  <a:srgbClr val="0070C0"/>
                </a:solidFill>
              </a:rPr>
              <a:t>11</a:t>
            </a:r>
            <a:r>
              <a:rPr lang="ko-KR" altLang="en-US" sz="1800" b="1" smtClean="0">
                <a:solidFill>
                  <a:srgbClr val="0070C0"/>
                </a:solidFill>
              </a:rPr>
              <a:t>＋</a:t>
            </a:r>
            <a:r>
              <a:rPr lang="en-US" altLang="ko-KR" sz="1800" b="1" smtClean="0">
                <a:solidFill>
                  <a:srgbClr val="0070C0"/>
                </a:solidFill>
              </a:rPr>
              <a:t>9</a:t>
            </a:r>
            <a:r>
              <a:rPr lang="ko-KR" altLang="en-US" sz="1800" b="1" smtClean="0">
                <a:solidFill>
                  <a:srgbClr val="0070C0"/>
                </a:solidFill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</a:rPr>
              <a:t>46(</a:t>
            </a:r>
            <a:r>
              <a:rPr lang="ko-KR" altLang="en-US" sz="1800" b="1" smtClean="0">
                <a:solidFill>
                  <a:srgbClr val="0070C0"/>
                </a:solidFill>
              </a:rPr>
              <a:t>명</a:t>
            </a:r>
            <a:r>
              <a:rPr lang="en-US" altLang="ko-KR" sz="1800" b="1" smtClean="0">
                <a:solidFill>
                  <a:srgbClr val="0070C0"/>
                </a:solidFill>
              </a:rPr>
              <a:t>)</a:t>
            </a:r>
            <a:r>
              <a:rPr lang="ko-KR" altLang="en-US" sz="1800" b="1" smtClean="0">
                <a:solidFill>
                  <a:srgbClr val="0070C0"/>
                </a:solidFill>
              </a:rPr>
              <a:t>을 빼면 </a:t>
            </a:r>
            <a:r>
              <a:rPr lang="en-US" altLang="ko-KR" sz="1800" b="1" smtClean="0">
                <a:solidFill>
                  <a:srgbClr val="0070C0"/>
                </a:solidFill>
              </a:rPr>
              <a:t>15</a:t>
            </a:r>
            <a:r>
              <a:rPr lang="ko-KR" altLang="en-US" sz="1800" b="1" smtClean="0">
                <a:solidFill>
                  <a:srgbClr val="0070C0"/>
                </a:solidFill>
              </a:rPr>
              <a:t>명입니다</a:t>
            </a:r>
            <a:r>
              <a:rPr lang="en-US" altLang="ko-KR" sz="1800" b="1" smtClean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08BB9349-5E9C-4EFE-BBFB-2E0D34A0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43" y="46812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6131B065-B538-4F06-8F39-DF0D50F9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9" y="465998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6218" y="2298358"/>
            <a:ext cx="1019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+mn-ea"/>
                <a:ea typeface="+mn-ea"/>
              </a:rPr>
              <a:t>표 보기</a:t>
            </a:r>
            <a:endParaRPr lang="ko-KR" altLang="en-US" sz="1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="" xmlns:a16="http://schemas.microsoft.com/office/drawing/2014/main" id="{BF3AF12E-2383-4C20-83B5-01D02D24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78136"/>
              </p:ext>
            </p:extLst>
          </p:nvPr>
        </p:nvGraphicFramePr>
        <p:xfrm>
          <a:off x="177161" y="3032956"/>
          <a:ext cx="6238721" cy="153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35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666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15651496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85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양치할 때 물컵 사용하기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비닐봉지 사용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샴푸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적게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100" baseline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1" spc="-100" baseline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A9027091-05D8-4216-8078-DBE35E94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609464"/>
            <a:ext cx="3600400" cy="3514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실천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할 수 있는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08BB9349-5E9C-4EFE-BBFB-2E0D34A0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77278" y="5307080"/>
            <a:ext cx="2114702" cy="263186"/>
            <a:chOff x="319554" y="1245924"/>
            <a:chExt cx="340575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20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639" y="1294452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1871700" y="5307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8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50156F8-BCE0-47E3-9AD0-595754F8858A}"/>
              </a:ext>
            </a:extLst>
          </p:cNvPr>
          <p:cNvSpPr txBox="1"/>
          <p:nvPr/>
        </p:nvSpPr>
        <p:spPr>
          <a:xfrm>
            <a:off x="481018" y="220486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="" xmlns:a16="http://schemas.microsoft.com/office/drawing/2014/main" id="{B640FC3D-075D-4CC6-8F71-0C002A66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4" y="52179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5616116" y="5249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A6DA1D93-ED2E-4CF8-9773-254EC3BF5B82}"/>
              </a:ext>
            </a:extLst>
          </p:cNvPr>
          <p:cNvGrpSpPr/>
          <p:nvPr/>
        </p:nvGrpSpPr>
        <p:grpSpPr>
          <a:xfrm>
            <a:off x="6607641" y="2345837"/>
            <a:ext cx="175773" cy="1616828"/>
            <a:chOff x="6607641" y="836712"/>
            <a:chExt cx="245921" cy="1656184"/>
          </a:xfrm>
        </p:grpSpPr>
        <p:sp>
          <p:nvSpPr>
            <p:cNvPr id="104" name="모서리가 둥근 직사각형 22">
              <a:extLst>
                <a:ext uri="{FF2B5EF4-FFF2-40B4-BE49-F238E27FC236}">
                  <a16:creationId xmlns="" xmlns:a16="http://schemas.microsoft.com/office/drawing/2014/main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105" name="모서리가 둥근 직사각형 23">
              <a:extLst>
                <a:ext uri="{FF2B5EF4-FFF2-40B4-BE49-F238E27FC236}">
                  <a16:creationId xmlns="" xmlns:a16="http://schemas.microsoft.com/office/drawing/2014/main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106" name="모서리가 둥근 직사각형 24">
              <a:extLst>
                <a:ext uri="{FF2B5EF4-FFF2-40B4-BE49-F238E27FC236}">
                  <a16:creationId xmlns="" xmlns:a16="http://schemas.microsoft.com/office/drawing/2014/main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107" name="모서리가 둥근 직사각형 25">
              <a:extLst>
                <a:ext uri="{FF2B5EF4-FFF2-40B4-BE49-F238E27FC236}">
                  <a16:creationId xmlns="" xmlns:a16="http://schemas.microsoft.com/office/drawing/2014/main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3BA1F85-7D53-445A-98A5-344A2CB72975}"/>
              </a:ext>
            </a:extLst>
          </p:cNvPr>
          <p:cNvSpPr txBox="1"/>
          <p:nvPr/>
        </p:nvSpPr>
        <p:spPr>
          <a:xfrm>
            <a:off x="612823" y="2024844"/>
            <a:ext cx="56598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막대그래프로 나타내 보세요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E0A99B60-4CB3-4DAC-A4A5-74ECEEA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07653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B9DE99-B551-4C83-BDD8-871B525231EB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696FDA58-741A-47D5-9A21-BBA57963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87665EF-234D-4056-A9F1-E29F9EF9EF19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16218" y="2298358"/>
            <a:ext cx="1019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+mn-ea"/>
                <a:ea typeface="+mn-ea"/>
              </a:rPr>
              <a:t>표 보기</a:t>
            </a:r>
            <a:endParaRPr lang="ko-KR" altLang="en-US" sz="1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277278" y="5307080"/>
            <a:ext cx="2114702" cy="263186"/>
            <a:chOff x="319554" y="1245924"/>
            <a:chExt cx="340575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589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35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20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639" y="1294452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1007440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그래프 클릭하면 파란 막대와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 전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페이지는 예외적으로 그래프 안에 들어가는 글자가 많으므로 적당히 글씨 크기 줄여주세요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98B65C24-CAD6-4EAD-9AA3-2A64E7976A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92" y="2844432"/>
            <a:ext cx="5031705" cy="2312760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A9027091-05D8-4216-8078-DBE35E94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336907"/>
            <a:ext cx="3600400" cy="3514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실천 </a:t>
            </a:r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할 수 있는 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77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3A14DF87-6ED8-4349-80BC-E2E5E873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412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2294055"/>
            <a:ext cx="2387216" cy="102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334" y="4362249"/>
            <a:ext cx="275723" cy="218879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267" y="3900627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69" y="3360567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08" y="2912128"/>
            <a:ext cx="317136" cy="264844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507" y="2922089"/>
            <a:ext cx="275723" cy="218879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94" y="4584703"/>
            <a:ext cx="488458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44" y="4887522"/>
            <a:ext cx="444054" cy="218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동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73" y="4652001"/>
            <a:ext cx="779911" cy="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양치할 때 물컵 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사용하기</a:t>
            </a:r>
            <a:endParaRPr lang="ko-KR" altLang="en-US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4626334"/>
            <a:ext cx="779911" cy="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쓰레기 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분리 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배출하기</a:t>
            </a:r>
            <a:endParaRPr lang="ko-KR" altLang="en-US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703" y="4617132"/>
            <a:ext cx="779911" cy="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전기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아껴쓰</a:t>
            </a:r>
            <a:r>
              <a:rPr lang="ko-KR" altLang="en-US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18" y="4635223"/>
            <a:ext cx="779911" cy="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비닐봉지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안 하기</a:t>
            </a:r>
            <a:endParaRPr lang="ko-KR" altLang="en-US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533" y="4633910"/>
            <a:ext cx="779911" cy="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샴푸 적게</a:t>
            </a:r>
            <a:endParaRPr lang="en-US" altLang="ko-KR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사용하</a:t>
            </a:r>
            <a:r>
              <a:rPr lang="ko-KR" altLang="en-US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5879379" y="4759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22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C156082B-22E1-46EC-A29E-E113E703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50156F8-BCE0-47E3-9AD0-595754F8858A}"/>
              </a:ext>
            </a:extLst>
          </p:cNvPr>
          <p:cNvSpPr txBox="1"/>
          <p:nvPr/>
        </p:nvSpPr>
        <p:spPr>
          <a:xfrm>
            <a:off x="481018" y="2004001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="" xmlns:a16="http://schemas.microsoft.com/office/drawing/2014/main" id="{B640FC3D-075D-4CC6-8F71-0C002A66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4" y="52179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A6DA1D93-ED2E-4CF8-9773-254EC3BF5B82}"/>
              </a:ext>
            </a:extLst>
          </p:cNvPr>
          <p:cNvGrpSpPr/>
          <p:nvPr/>
        </p:nvGrpSpPr>
        <p:grpSpPr>
          <a:xfrm>
            <a:off x="6607641" y="2345837"/>
            <a:ext cx="175773" cy="1616828"/>
            <a:chOff x="6607641" y="836712"/>
            <a:chExt cx="245921" cy="1656184"/>
          </a:xfrm>
        </p:grpSpPr>
        <p:sp>
          <p:nvSpPr>
            <p:cNvPr id="104" name="모서리가 둥근 직사각형 22">
              <a:extLst>
                <a:ext uri="{FF2B5EF4-FFF2-40B4-BE49-F238E27FC236}">
                  <a16:creationId xmlns="" xmlns:a16="http://schemas.microsoft.com/office/drawing/2014/main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105" name="모서리가 둥근 직사각형 23">
              <a:extLst>
                <a:ext uri="{FF2B5EF4-FFF2-40B4-BE49-F238E27FC236}">
                  <a16:creationId xmlns="" xmlns:a16="http://schemas.microsoft.com/office/drawing/2014/main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106" name="모서리가 둥근 직사각형 24">
              <a:extLst>
                <a:ext uri="{FF2B5EF4-FFF2-40B4-BE49-F238E27FC236}">
                  <a16:creationId xmlns="" xmlns:a16="http://schemas.microsoft.com/office/drawing/2014/main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107" name="모서리가 둥근 직사각형 25">
              <a:extLst>
                <a:ext uri="{FF2B5EF4-FFF2-40B4-BE49-F238E27FC236}">
                  <a16:creationId xmlns="" xmlns:a16="http://schemas.microsoft.com/office/drawing/2014/main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3BA1F85-7D53-445A-98A5-344A2CB72975}"/>
              </a:ext>
            </a:extLst>
          </p:cNvPr>
          <p:cNvSpPr txBox="1"/>
          <p:nvPr/>
        </p:nvSpPr>
        <p:spPr>
          <a:xfrm>
            <a:off x="612823" y="1988840"/>
            <a:ext cx="56598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생각한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방법으로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문제를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E0A99B60-4CB3-4DAC-A4A5-74ECEEA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040527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B9DE99-B551-4C83-BDD8-871B525231EB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696FDA58-741A-47D5-9A21-BBA57963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87665EF-234D-4056-A9F1-E29F9EF9EF19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42B9980-A963-4B81-9BE4-DC632E1AA65C}"/>
              </a:ext>
            </a:extLst>
          </p:cNvPr>
          <p:cNvSpPr/>
          <p:nvPr/>
        </p:nvSpPr>
        <p:spPr>
          <a:xfrm>
            <a:off x="343849" y="2540171"/>
            <a:ext cx="6050438" cy="708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ko-KR" altLang="en-US" sz="1800" b="1" spc="-100" dirty="0">
                <a:solidFill>
                  <a:srgbClr val="0070C0"/>
                </a:solidFill>
              </a:rPr>
              <a:t>학생 수가 가장 많은 활동과 가장 적은 활동의 학생 수의 차는 </a:t>
            </a:r>
            <a:r>
              <a:rPr lang="en-US" altLang="ko-KR" sz="1800" b="1" spc="-100" dirty="0">
                <a:solidFill>
                  <a:srgbClr val="0070C0"/>
                </a:solidFill>
              </a:rPr>
              <a:t>15</a:t>
            </a:r>
            <a:r>
              <a:rPr lang="ko-KR" altLang="en-US" sz="1800" b="1" spc="-100" dirty="0">
                <a:solidFill>
                  <a:srgbClr val="0070C0"/>
                </a:solidFill>
              </a:rPr>
              <a:t>명과 </a:t>
            </a:r>
            <a:r>
              <a:rPr lang="en-US" altLang="ko-KR" sz="1800" b="1" spc="-100" dirty="0">
                <a:solidFill>
                  <a:srgbClr val="0070C0"/>
                </a:solidFill>
              </a:rPr>
              <a:t>9</a:t>
            </a:r>
            <a:r>
              <a:rPr lang="ko-KR" altLang="en-US" sz="1800" b="1" spc="-100" dirty="0">
                <a:solidFill>
                  <a:srgbClr val="0070C0"/>
                </a:solidFill>
              </a:rPr>
              <a:t>명의 </a:t>
            </a:r>
            <a:r>
              <a:rPr lang="ko-KR" altLang="en-US" sz="1800" b="1" spc="-100">
                <a:solidFill>
                  <a:srgbClr val="0070C0"/>
                </a:solidFill>
              </a:rPr>
              <a:t>차이므로 </a:t>
            </a:r>
            <a:r>
              <a:rPr lang="en-US" altLang="ko-KR" sz="1800" b="1" spc="-100" smtClean="0">
                <a:solidFill>
                  <a:srgbClr val="0070C0"/>
                </a:solidFill>
              </a:rPr>
              <a:t>15</a:t>
            </a:r>
            <a:r>
              <a:rPr lang="ko-KR" altLang="en-US" sz="1800" b="1" spc="-100" smtClean="0">
                <a:solidFill>
                  <a:srgbClr val="0070C0"/>
                </a:solidFill>
              </a:rPr>
              <a:t>－</a:t>
            </a:r>
            <a:r>
              <a:rPr lang="en-US" altLang="ko-KR" sz="1800" b="1" spc="-100" smtClean="0">
                <a:solidFill>
                  <a:srgbClr val="0070C0"/>
                </a:solidFill>
              </a:rPr>
              <a:t>9</a:t>
            </a:r>
            <a:r>
              <a:rPr lang="ko-KR" altLang="en-US" sz="1800" b="1" spc="-100" smtClean="0">
                <a:solidFill>
                  <a:srgbClr val="0070C0"/>
                </a:solidFill>
              </a:rPr>
              <a:t>＝</a:t>
            </a:r>
            <a:r>
              <a:rPr lang="en-US" altLang="ko-KR" sz="1800" b="1" spc="-100" smtClean="0">
                <a:solidFill>
                  <a:srgbClr val="0070C0"/>
                </a:solidFill>
              </a:rPr>
              <a:t>6</a:t>
            </a:r>
            <a:r>
              <a:rPr lang="en-US" altLang="ko-KR" sz="1800" b="1" spc="-100" dirty="0">
                <a:solidFill>
                  <a:srgbClr val="0070C0"/>
                </a:solidFill>
              </a:rPr>
              <a:t>(</a:t>
            </a:r>
            <a:r>
              <a:rPr lang="ko-KR" altLang="en-US" sz="1800" b="1" spc="-100" dirty="0">
                <a:solidFill>
                  <a:srgbClr val="0070C0"/>
                </a:solidFill>
              </a:rPr>
              <a:t>명</a:t>
            </a:r>
            <a:r>
              <a:rPr lang="en-US" altLang="ko-KR" sz="1800" b="1" spc="-100" dirty="0">
                <a:solidFill>
                  <a:srgbClr val="0070C0"/>
                </a:solidFill>
              </a:rPr>
              <a:t>)</a:t>
            </a:r>
            <a:r>
              <a:rPr lang="ko-KR" altLang="en-US" sz="1800" b="1" spc="-100" dirty="0">
                <a:solidFill>
                  <a:srgbClr val="0070C0"/>
                </a:solidFill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</a:rPr>
              <a:t>.</a:t>
            </a:r>
            <a:endParaRPr lang="ko-KR" altLang="en-US" sz="1800" b="1" spc="-100" dirty="0">
              <a:solidFill>
                <a:srgbClr val="0070C0"/>
              </a:solidFill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08BB9349-5E9C-4EFE-BBFB-2E0D34A0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71" y="28952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6131B065-B538-4F06-8F39-DF0D50F9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5957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277278" y="5307080"/>
            <a:ext cx="2114702" cy="263186"/>
            <a:chOff x="319554" y="1245924"/>
            <a:chExt cx="3405752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77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35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206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523" y="1294452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5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1">
            <a:extLst>
              <a:ext uri="{FF2B5EF4-FFF2-40B4-BE49-F238E27FC236}">
                <a16:creationId xmlns="" xmlns:a16="http://schemas.microsoft.com/office/drawing/2014/main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="" xmlns:a16="http://schemas.microsoft.com/office/drawing/2014/main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="" xmlns:a16="http://schemas.microsoft.com/office/drawing/2014/main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="" xmlns:a16="http://schemas.microsoft.com/office/drawing/2014/main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="" xmlns:a16="http://schemas.microsoft.com/office/drawing/2014/main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6212D3F-BDBC-40E5-9913-408C775E03AF}"/>
              </a:ext>
            </a:extLst>
          </p:cNvPr>
          <p:cNvSpPr txBox="1"/>
          <p:nvPr/>
        </p:nvSpPr>
        <p:spPr>
          <a:xfrm>
            <a:off x="612823" y="2110302"/>
            <a:ext cx="56598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해결한 방법을 친구들에게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03BD1F0-E32E-462E-BC17-5D7340EE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16198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3853044" y="3579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2" y="2785556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44724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74" y="2629931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1">
            <a:extLst>
              <a:ext uri="{FF2B5EF4-FFF2-40B4-BE49-F238E27FC236}">
                <a16:creationId xmlns="" xmlns:a16="http://schemas.microsoft.com/office/drawing/2014/main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="" xmlns:a16="http://schemas.microsoft.com/office/drawing/2014/main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="" xmlns:a16="http://schemas.microsoft.com/office/drawing/2014/main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="" xmlns:a16="http://schemas.microsoft.com/office/drawing/2014/main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="" xmlns:a16="http://schemas.microsoft.com/office/drawing/2014/main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6212D3F-BDBC-40E5-9913-408C775E03AF}"/>
              </a:ext>
            </a:extLst>
          </p:cNvPr>
          <p:cNvSpPr txBox="1"/>
          <p:nvPr/>
        </p:nvSpPr>
        <p:spPr>
          <a:xfrm>
            <a:off x="612823" y="2110302"/>
            <a:ext cx="56598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해결한 방법을 친구들에게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03BD1F0-E32E-462E-BC17-5D7340EE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16198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675062" y="3872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9931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7054884" y="4185084"/>
            <a:ext cx="1971702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>
                <a:latin typeface="+mn-ea"/>
              </a:rPr>
              <a:t>비닐봉지 사용 안하기를 실천할 수 있다고 한 학생 수를 구해 막대그래프로 나타내고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가장 긴 막대와 가장 짧은 막대가 나타내는 학생 수의 차를 구했어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2339752" y="2816932"/>
            <a:ext cx="3747458" cy="1464231"/>
          </a:xfrm>
          <a:prstGeom prst="wedgeRoundRectCallout">
            <a:avLst>
              <a:gd name="adj1" fmla="val -56796"/>
              <a:gd name="adj2" fmla="val 18859"/>
              <a:gd name="adj3" fmla="val 16667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+mn-ea"/>
                <a:ea typeface="+mn-ea"/>
              </a:rPr>
              <a:t>비닐봉지 사용 안하기를 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z="1600" smtClean="0">
                <a:latin typeface="+mn-ea"/>
                <a:ea typeface="+mn-ea"/>
              </a:rPr>
              <a:t>실천할 </a:t>
            </a:r>
            <a:r>
              <a:rPr lang="ko-KR" altLang="en-US" sz="1600">
                <a:latin typeface="+mn-ea"/>
                <a:ea typeface="+mn-ea"/>
              </a:rPr>
              <a:t>수 있다고 한 학생 수를 구해 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z="1600" smtClean="0">
                <a:latin typeface="+mn-ea"/>
                <a:ea typeface="+mn-ea"/>
              </a:rPr>
              <a:t>막대그래프로 </a:t>
            </a:r>
            <a:r>
              <a:rPr lang="ko-KR" altLang="en-US" sz="1600">
                <a:latin typeface="+mn-ea"/>
                <a:ea typeface="+mn-ea"/>
              </a:rPr>
              <a:t>나타내고</a:t>
            </a:r>
            <a:r>
              <a:rPr lang="en-US" altLang="ko-KR" sz="1600">
                <a:latin typeface="+mn-ea"/>
                <a:ea typeface="+mn-ea"/>
              </a:rPr>
              <a:t>, 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z="1600" smtClean="0">
                <a:latin typeface="+mn-ea"/>
                <a:ea typeface="+mn-ea"/>
              </a:rPr>
              <a:t>가장 </a:t>
            </a:r>
            <a:r>
              <a:rPr lang="ko-KR" altLang="en-US" sz="1600">
                <a:latin typeface="+mn-ea"/>
                <a:ea typeface="+mn-ea"/>
              </a:rPr>
              <a:t>긴 막대와 가장 짧은 막대가 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z="1600" smtClean="0">
                <a:latin typeface="+mn-ea"/>
                <a:ea typeface="+mn-ea"/>
              </a:rPr>
              <a:t>나타내는 학생 </a:t>
            </a:r>
            <a:r>
              <a:rPr lang="ko-KR" altLang="en-US" sz="1600">
                <a:latin typeface="+mn-ea"/>
                <a:ea typeface="+mn-ea"/>
              </a:rPr>
              <a:t>수의 차를 </a:t>
            </a:r>
            <a:r>
              <a:rPr lang="ko-KR" altLang="en-US" sz="1600" smtClean="0">
                <a:latin typeface="+mn-ea"/>
                <a:ea typeface="+mn-ea"/>
              </a:rPr>
              <a:t>구했어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48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막대그래프에서 알 수 있는 내용을 바탕으로 내가 환경 보호를 하기 위해 실천할 수 있는 일을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FF752D5-E738-4900-BC5C-38E9DA0463D7}"/>
              </a:ext>
            </a:extLst>
          </p:cNvPr>
          <p:cNvSpPr/>
          <p:nvPr/>
        </p:nvSpPr>
        <p:spPr>
          <a:xfrm>
            <a:off x="547813" y="2921877"/>
            <a:ext cx="6050438" cy="54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smtClean="0">
                <a:solidFill>
                  <a:srgbClr val="0070C0"/>
                </a:solidFill>
              </a:rPr>
              <a:t>바다 </a:t>
            </a:r>
            <a:r>
              <a:rPr lang="ko-KR" altLang="en-US" sz="1800" b="1" dirty="0">
                <a:solidFill>
                  <a:srgbClr val="0070C0"/>
                </a:solidFill>
              </a:rPr>
              <a:t>생물과 땅을 오염시키는 비닐을 </a:t>
            </a:r>
            <a:r>
              <a:rPr lang="ko-KR" altLang="en-US" sz="1800" b="1">
                <a:solidFill>
                  <a:srgbClr val="0070C0"/>
                </a:solidFill>
              </a:rPr>
              <a:t>사용하지 </a:t>
            </a:r>
            <a:r>
              <a:rPr lang="ko-KR" altLang="en-US" sz="1800" b="1" smtClean="0">
                <a:solidFill>
                  <a:srgbClr val="0070C0"/>
                </a:solidFill>
              </a:rPr>
              <a:t>않는 것을 </a:t>
            </a:r>
            <a:r>
              <a:rPr lang="ko-KR" altLang="en-US" sz="1800" b="1" dirty="0">
                <a:solidFill>
                  <a:srgbClr val="0070C0"/>
                </a:solidFill>
              </a:rPr>
              <a:t>실천합니다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ADC500BE-2A03-40A1-89D4-F7F9FA6E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23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429FC3E5-6ABC-4D6E-95E6-CF6BFE2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890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40F30329-B7F8-4E08-BBCE-3EA8501D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639491F7-73E3-4F25-BE96-BD5067B3F33E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42B65C7B-DC60-45F2-AC8D-8F3D60FD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672AFFC-1BB8-4B58-994F-EF6E3B6E7C15}"/>
              </a:ext>
            </a:extLst>
          </p:cNvPr>
          <p:cNvSpPr/>
          <p:nvPr/>
        </p:nvSpPr>
        <p:spPr>
          <a:xfrm>
            <a:off x="547813" y="2457078"/>
            <a:ext cx="6050438" cy="323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smtClean="0">
                <a:solidFill>
                  <a:srgbClr val="0070C0"/>
                </a:solidFill>
              </a:rPr>
              <a:t>쓰레기 </a:t>
            </a:r>
            <a:r>
              <a:rPr lang="ko-KR" altLang="en-US" sz="1800" b="1" dirty="0">
                <a:solidFill>
                  <a:srgbClr val="0070C0"/>
                </a:solidFill>
              </a:rPr>
              <a:t>분리배출을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D1D06AF0-EF7C-4FB2-9105-0F270EB2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23" y="23881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6B4FF223-33EE-4363-824E-866FB03D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410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E8CCE5C-9D22-4E02-B0AD-F03BE3ECEEAB}"/>
              </a:ext>
            </a:extLst>
          </p:cNvPr>
          <p:cNvSpPr/>
          <p:nvPr/>
        </p:nvSpPr>
        <p:spPr>
          <a:xfrm>
            <a:off x="547813" y="1985773"/>
            <a:ext cx="6050438" cy="323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smtClean="0">
                <a:solidFill>
                  <a:srgbClr val="0070C0"/>
                </a:solidFill>
              </a:rPr>
              <a:t>전기를 </a:t>
            </a:r>
            <a:r>
              <a:rPr lang="ko-KR" altLang="en-US" sz="1800" b="1" dirty="0">
                <a:solidFill>
                  <a:srgbClr val="0070C0"/>
                </a:solidFill>
              </a:rPr>
              <a:t>아껴 씁니다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25FAD488-94AC-467D-AB24-853F6E77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23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7970DC8F-8791-41FB-A965-AD786E4B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0280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35796" y="2667589"/>
            <a:ext cx="2661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규칙 찾기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6" y="27959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430D265-C9E7-40A7-96FE-DFCA61BA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B4D4876B-2CB5-4D04-920E-D6B060D1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BB8EBDA-64E2-4979-BBF5-34E23D3251C3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124~125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1D73FE6-EA1A-4049-BAEE-94442AA3306F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https://cdata2.tsherpa.co.kr/tsherpa/multimedia/Flash/2022/curri/index.html?flashxmlnum=yuni4856&amp;classno=E-curri04-math-P_2022/41/suh_p_0401_01_0011/suh_p_0401_01_0011_401_1.html&amp;id=1443319&amp;classa=1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98524" y="109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362D7F0-0FD2-458A-9752-5D2A8C87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" y="1490662"/>
            <a:ext cx="6581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3016AB2-C2DE-4901-96E0-34502802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1612092"/>
            <a:ext cx="6912260" cy="33847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\app\resource\contents\lesson05\ops\lesson05\mm_41_5_08_04_01.html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5" name="타원 24"/>
          <p:cNvSpPr/>
          <p:nvPr/>
        </p:nvSpPr>
        <p:spPr>
          <a:xfrm>
            <a:off x="5544108" y="1612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12513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작은 실천이 지구를 보호한다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보고 느낀 점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실생활과 관련된 막대그래프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 보호를 위해 실천할 수 있는 일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24149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구조대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B05976-FA40-45AE-A7B5-329D0DEB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" y="889566"/>
            <a:ext cx="6931150" cy="47129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2BAD8D3-EA9C-485B-BB6A-BCD9F3042661}"/>
              </a:ext>
            </a:extLst>
          </p:cNvPr>
          <p:cNvSpPr/>
          <p:nvPr/>
        </p:nvSpPr>
        <p:spPr>
          <a:xfrm>
            <a:off x="35497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77052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실천이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지구를 보호한다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 속의 막대그래프와 관련된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 나타내고자 하는 내용을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4446602" y="1309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36162"/>
              </p:ext>
            </p:extLst>
          </p:nvPr>
        </p:nvGraphicFramePr>
        <p:xfrm>
          <a:off x="15138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C9A6573-5F0D-45CB-9253-2493EFE099A8}"/>
              </a:ext>
            </a:extLst>
          </p:cNvPr>
          <p:cNvSpPr/>
          <p:nvPr/>
        </p:nvSpPr>
        <p:spPr>
          <a:xfrm>
            <a:off x="546322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4654A87-7C2B-4F19-BC19-CC476DD6E5B1}"/>
              </a:ext>
            </a:extLst>
          </p:cNvPr>
          <p:cNvSpPr/>
          <p:nvPr/>
        </p:nvSpPr>
        <p:spPr>
          <a:xfrm>
            <a:off x="6169738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7C34F05-661C-4F79-8DB0-5EFD69E42EF0}"/>
              </a:ext>
            </a:extLst>
          </p:cNvPr>
          <p:cNvSpPr/>
          <p:nvPr/>
        </p:nvSpPr>
        <p:spPr>
          <a:xfrm>
            <a:off x="4801586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D3E93E8-2DA3-426A-B516-6F189888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11442"/>
            <a:ext cx="4410096" cy="39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그림에서 나타내고자 하는 내용을 이야기해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2E48232-7287-4A14-897A-3E29CCF55FB5}"/>
              </a:ext>
            </a:extLst>
          </p:cNvPr>
          <p:cNvSpPr/>
          <p:nvPr/>
        </p:nvSpPr>
        <p:spPr>
          <a:xfrm>
            <a:off x="5463220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E2F1EE9-2499-4F7A-9787-4FEFD8432756}"/>
              </a:ext>
            </a:extLst>
          </p:cNvPr>
          <p:cNvSpPr/>
          <p:nvPr/>
        </p:nvSpPr>
        <p:spPr>
          <a:xfrm>
            <a:off x="6169738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C5A61F5-B7A6-4B8E-94C3-CFB8257B33D9}"/>
              </a:ext>
            </a:extLst>
          </p:cNvPr>
          <p:cNvSpPr/>
          <p:nvPr/>
        </p:nvSpPr>
        <p:spPr>
          <a:xfrm>
            <a:off x="4801586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이야기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41A4C5E-0651-480D-88A8-9EB58273063A}"/>
              </a:ext>
            </a:extLst>
          </p:cNvPr>
          <p:cNvSpPr/>
          <p:nvPr/>
        </p:nvSpPr>
        <p:spPr>
          <a:xfrm>
            <a:off x="419968" y="2384884"/>
            <a:ext cx="62762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음식물 쓰레기를 처리하는 데 돈이 많이 듭니다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317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BDE29639-AB86-4F1C-941F-1F8DA6AD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8A860D2-049D-4B8F-9908-6C6397935D02}"/>
              </a:ext>
            </a:extLst>
          </p:cNvPr>
          <p:cNvSpPr/>
          <p:nvPr/>
        </p:nvSpPr>
        <p:spPr>
          <a:xfrm>
            <a:off x="419968" y="2909956"/>
            <a:ext cx="62762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급식의 </a:t>
            </a:r>
            <a:r>
              <a:rPr lang="ko-KR" altLang="en-US" sz="1800" b="1" dirty="0" err="1">
                <a:solidFill>
                  <a:srgbClr val="0070C0"/>
                </a:solidFill>
              </a:rPr>
              <a:t>잔반을</a:t>
            </a:r>
            <a:r>
              <a:rPr lang="ko-KR" altLang="en-US" sz="1800" b="1" dirty="0">
                <a:solidFill>
                  <a:srgbClr val="0070C0"/>
                </a:solidFill>
              </a:rPr>
              <a:t> 많이 남기므로 줄여야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A3454022-B0B5-44B8-8975-035DDF1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0048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BB0A48D1-4259-4CB4-A898-F6F8020D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857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E4FDA7A-F031-44D3-9892-2AC0F766829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 나타내고자 하는 내용을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6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그림을 보고 느낀 점을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317F1DF-458E-4CF1-9884-C44E601F6250}"/>
              </a:ext>
            </a:extLst>
          </p:cNvPr>
          <p:cNvSpPr/>
          <p:nvPr/>
        </p:nvSpPr>
        <p:spPr>
          <a:xfrm>
            <a:off x="5427216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2160AB5-1B2E-4A96-B582-449621C79657}"/>
              </a:ext>
            </a:extLst>
          </p:cNvPr>
          <p:cNvSpPr/>
          <p:nvPr/>
        </p:nvSpPr>
        <p:spPr>
          <a:xfrm>
            <a:off x="6133734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4C9AE39-FAF9-4E26-B5ED-9481C4C7C790}"/>
              </a:ext>
            </a:extLst>
          </p:cNvPr>
          <p:cNvSpPr/>
          <p:nvPr/>
        </p:nvSpPr>
        <p:spPr>
          <a:xfrm>
            <a:off x="4765582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이야기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1221B8C-41DA-4738-89FF-F21C5EAFC2FD}"/>
              </a:ext>
            </a:extLst>
          </p:cNvPr>
          <p:cNvSpPr/>
          <p:nvPr/>
        </p:nvSpPr>
        <p:spPr>
          <a:xfrm>
            <a:off x="419968" y="2384884"/>
            <a:ext cx="62762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음식물 쓰레기가 나오지 않도록 해야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317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BBF9D6-214B-4E03-9B55-4CC8D8C17BA3}"/>
              </a:ext>
            </a:extLst>
          </p:cNvPr>
          <p:cNvSpPr/>
          <p:nvPr/>
        </p:nvSpPr>
        <p:spPr>
          <a:xfrm>
            <a:off x="419968" y="2909956"/>
            <a:ext cx="62762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먹을 만큼 준비하고 버리는 음식이 없도록 해야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400C39AE-621F-4716-8A42-5CD394DF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0048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D40DBD55-ACF2-4566-A300-8B6ABD5D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857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E6E1767-9E59-4837-A9B0-872B1B108E7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 나타내고자 하는 내용을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5E0A2F02-EB3E-4C5E-B5C2-146A4A09F0A9}"/>
              </a:ext>
            </a:extLst>
          </p:cNvPr>
          <p:cNvSpPr/>
          <p:nvPr/>
        </p:nvSpPr>
        <p:spPr>
          <a:xfrm>
            <a:off x="6374880" y="1999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2061657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=""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=""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=""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=""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4">
            <a:extLst>
              <a:ext uri="{FF2B5EF4-FFF2-40B4-BE49-F238E27FC236}">
                <a16:creationId xmlns="" xmlns:a16="http://schemas.microsoft.com/office/drawing/2014/main" id="{BF3AF12E-2383-4C20-83B5-01D02D24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84287"/>
              </p:ext>
            </p:extLst>
          </p:nvPr>
        </p:nvGraphicFramePr>
        <p:xfrm>
          <a:off x="177161" y="2723062"/>
          <a:ext cx="6238721" cy="171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35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666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15651496"/>
                    </a:ext>
                  </a:extLst>
                </a:gridCol>
                <a:gridCol w="89537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956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양치할 때 물컵 사용하기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비닐봉지 사용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샴푸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적게 </a:t>
                      </a:r>
                      <a:endParaRPr lang="en-US" altLang="ko-KR" sz="1800" b="0" spc="-1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사용하기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75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51" name="Picture 11">
            <a:extLst>
              <a:ext uri="{FF2B5EF4-FFF2-40B4-BE49-F238E27FC236}">
                <a16:creationId xmlns="" xmlns:a16="http://schemas.microsoft.com/office/drawing/2014/main" id="{071F2908-71EE-4D95-AC43-3578C32E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74" y="5284124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409B77EA-CE3C-4131-BEA4-3321B80B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68" y="5322079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>
            <a:extLst>
              <a:ext uri="{FF2B5EF4-FFF2-40B4-BE49-F238E27FC236}">
                <a16:creationId xmlns="" xmlns:a16="http://schemas.microsoft.com/office/drawing/2014/main" id="{F408AB59-A9B0-4120-8732-002BC89E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294179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="" xmlns:a16="http://schemas.microsoft.com/office/drawing/2014/main" id="{E2B67D27-14EE-4346-933C-7F6C7B9B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11" y="5319753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A9C2314-4CBA-4117-85E2-ED93501952F1}"/>
              </a:ext>
            </a:extLst>
          </p:cNvPr>
          <p:cNvSpPr/>
          <p:nvPr/>
        </p:nvSpPr>
        <p:spPr>
          <a:xfrm>
            <a:off x="4258837" y="5138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870"/>
              </p:ext>
            </p:extLst>
          </p:nvPr>
        </p:nvGraphicFramePr>
        <p:xfrm>
          <a:off x="15138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\app\resource\contents\lesson05\ops\lesson05\images\mm_41_5_08_02_01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A9027091-05D8-4216-8078-DBE35E94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237399"/>
            <a:ext cx="3600400" cy="3514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실천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할 수 있는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18432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6" y="2061657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=""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=""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=""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=""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500" y="883603"/>
            <a:ext cx="6918956" cy="1057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민영이네 학교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학년 학생들이 환경 보호를 위해 실천할 수 있는 활동을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수가 가장 많은 활동과 가장 적은 활동의 학생 수의 차를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F54925E-C165-4626-BC83-47175787225D}"/>
              </a:ext>
            </a:extLst>
          </p:cNvPr>
          <p:cNvSpPr txBox="1"/>
          <p:nvPr/>
        </p:nvSpPr>
        <p:spPr>
          <a:xfrm>
            <a:off x="466323" y="2190342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F5689283-DAF7-409E-B992-5E47C791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7" y="224202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0CAA370-840E-4014-9B98-A509AFCDCAF8}"/>
              </a:ext>
            </a:extLst>
          </p:cNvPr>
          <p:cNvSpPr/>
          <p:nvPr/>
        </p:nvSpPr>
        <p:spPr>
          <a:xfrm>
            <a:off x="466323" y="2533142"/>
            <a:ext cx="5722397" cy="569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학생 수가 가장 많은 활동과 가장 적은 활동의 학생 수의 차입니다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7B2FACFD-17ED-4EEC-AD3E-7AFEA1B8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58" y="2408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5FD3376-4AE8-4923-A545-A08AEF3D828A}"/>
              </a:ext>
            </a:extLst>
          </p:cNvPr>
          <p:cNvGrpSpPr/>
          <p:nvPr/>
        </p:nvGrpSpPr>
        <p:grpSpPr>
          <a:xfrm>
            <a:off x="2915816" y="5301208"/>
            <a:ext cx="1247649" cy="200963"/>
            <a:chOff x="2336170" y="4524181"/>
            <a:chExt cx="1247649" cy="200963"/>
          </a:xfrm>
        </p:grpSpPr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9FBB69CB-F12B-4506-972A-C48C2B0C9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6170" y="4524181"/>
              <a:ext cx="204601" cy="1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="" xmlns:a16="http://schemas.microsoft.com/office/drawing/2014/main" id="{074081DA-1D73-4887-9E27-6C64ED429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780" y="4544991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5EBAF00F-5C00-4FCB-889F-57DB9A0ED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643" y="4540122"/>
              <a:ext cx="390602" cy="14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20BB6443-2338-4732-974D-1A6B75A94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83868" y="4529845"/>
              <a:ext cx="199951" cy="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DC7223D-5B51-4EA4-85CE-599A4C7C4902}"/>
              </a:ext>
            </a:extLst>
          </p:cNvPr>
          <p:cNvSpPr/>
          <p:nvPr/>
        </p:nvSpPr>
        <p:spPr>
          <a:xfrm>
            <a:off x="466323" y="3632988"/>
            <a:ext cx="5722397" cy="372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각 </a:t>
            </a:r>
            <a:r>
              <a:rPr lang="ko-KR" altLang="en-US" sz="1800" b="1" dirty="0" err="1">
                <a:solidFill>
                  <a:srgbClr val="0070C0"/>
                </a:solidFill>
              </a:rPr>
              <a:t>활동별</a:t>
            </a:r>
            <a:r>
              <a:rPr lang="ko-KR" altLang="en-US" sz="1800" b="1" dirty="0">
                <a:solidFill>
                  <a:srgbClr val="0070C0"/>
                </a:solidFill>
              </a:rPr>
              <a:t> 학생 수입니다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6F5A2A5B-8FB8-45E4-AB0F-D8F7D0EE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58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9B3341E-1FF4-41CE-8F83-850EADE3AB27}"/>
              </a:ext>
            </a:extLst>
          </p:cNvPr>
          <p:cNvSpPr txBox="1"/>
          <p:nvPr/>
        </p:nvSpPr>
        <p:spPr>
          <a:xfrm>
            <a:off x="466323" y="3208620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0896EDDA-A577-46DA-8282-BA47A08B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7" y="3250428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3097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42938</TotalTime>
  <Words>1637</Words>
  <Application>Microsoft Office PowerPoint</Application>
  <PresentationFormat>화면 슬라이드 쇼(4:3)</PresentationFormat>
  <Paragraphs>486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7354</cp:revision>
  <dcterms:created xsi:type="dcterms:W3CDTF">2008-07-15T12:19:11Z</dcterms:created>
  <dcterms:modified xsi:type="dcterms:W3CDTF">2022-03-04T01:24:03Z</dcterms:modified>
</cp:coreProperties>
</file>