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782" r:id="rId2"/>
    <p:sldId id="783" r:id="rId3"/>
    <p:sldId id="1337" r:id="rId4"/>
    <p:sldId id="1340" r:id="rId5"/>
    <p:sldId id="1372" r:id="rId6"/>
    <p:sldId id="1358" r:id="rId7"/>
    <p:sldId id="1373" r:id="rId8"/>
    <p:sldId id="1338" r:id="rId9"/>
    <p:sldId id="1339" r:id="rId10"/>
    <p:sldId id="1374" r:id="rId11"/>
    <p:sldId id="1345" r:id="rId12"/>
    <p:sldId id="1346" r:id="rId13"/>
    <p:sldId id="1375" r:id="rId14"/>
    <p:sldId id="1348" r:id="rId15"/>
    <p:sldId id="1349" r:id="rId16"/>
    <p:sldId id="1376" r:id="rId17"/>
    <p:sldId id="1377" r:id="rId18"/>
    <p:sldId id="1351" r:id="rId19"/>
    <p:sldId id="1380" r:id="rId20"/>
    <p:sldId id="1379" r:id="rId21"/>
    <p:sldId id="1381" r:id="rId22"/>
    <p:sldId id="1382" r:id="rId23"/>
    <p:sldId id="1383" r:id="rId24"/>
    <p:sldId id="1355" r:id="rId25"/>
    <p:sldId id="1356" r:id="rId26"/>
    <p:sldId id="1384" r:id="rId27"/>
    <p:sldId id="1385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0F6"/>
    <a:srgbClr val="E5E0EE"/>
    <a:srgbClr val="F9DC95"/>
    <a:srgbClr val="FADF7E"/>
    <a:srgbClr val="FDFBEE"/>
    <a:srgbClr val="D0CCE3"/>
    <a:srgbClr val="F8E2E9"/>
    <a:srgbClr val="DDE9BA"/>
    <a:srgbClr val="FFFFFF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8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8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4.png"/><Relationship Id="rId5" Type="http://schemas.openxmlformats.org/officeDocument/2006/relationships/image" Target="../media/image15.jpe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5.jpeg"/><Relationship Id="rId5" Type="http://schemas.openxmlformats.org/officeDocument/2006/relationships/image" Target="../media/image13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0.png"/><Relationship Id="rId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5494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5796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0318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막대그래프에서 무엇을 알 수 있을까요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54426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323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5092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406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4876139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8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F984C23-24BB-4B55-AE0D-9862F5BB8687}"/>
              </a:ext>
            </a:extLst>
          </p:cNvPr>
          <p:cNvSpPr txBox="1"/>
          <p:nvPr/>
        </p:nvSpPr>
        <p:spPr>
          <a:xfrm>
            <a:off x="729909" y="1460103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학생이 하고 싶어 하는 활동은 무엇인가요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0AA38FCC-BABA-4011-96C5-7F8C477CBBFA}"/>
              </a:ext>
            </a:extLst>
          </p:cNvPr>
          <p:cNvSpPr/>
          <p:nvPr/>
        </p:nvSpPr>
        <p:spPr bwMode="auto">
          <a:xfrm>
            <a:off x="3043189" y="5167431"/>
            <a:ext cx="87831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피구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8D381457-7A7E-4813-9BF2-E529EB53C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998" y="5017246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1501002"/>
            <a:ext cx="357006" cy="340779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1021383" y="2168860"/>
            <a:ext cx="4921540" cy="2884210"/>
            <a:chOff x="1021383" y="2504219"/>
            <a:chExt cx="4921540" cy="2884210"/>
          </a:xfrm>
        </p:grpSpPr>
        <p:sp>
          <p:nvSpPr>
            <p:cNvPr id="42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383" y="2504219"/>
              <a:ext cx="4921540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체육 시간에 하고 싶어 하는 </a:t>
              </a:r>
              <a:r>
                <a:rPr lang="ko-KR" altLang="en-US" dirty="0" err="1"/>
                <a:t>활동별</a:t>
              </a:r>
              <a:r>
                <a:rPr lang="ko-KR" altLang="en-US" dirty="0"/>
                <a:t> 학생 수</a:t>
              </a: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111" y="2996952"/>
              <a:ext cx="4183005" cy="237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231080" y="5020553"/>
              <a:ext cx="657523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951820" y="50190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672560" y="5017575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283968" y="5016086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농구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878276" y="5014597"/>
              <a:ext cx="723275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태권도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778548" y="5157192"/>
              <a:ext cx="494308" cy="231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7222" y="4943204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475656" y="3049215"/>
              <a:ext cx="355526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12299" y="315722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3553271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005064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45685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4781939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61099EE-7C4F-4A68-A185-F243271A4DFB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8BFBC9E-2E6B-4C0C-9A25-4C555A47B9A8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모서리가 둥근 직사각형 45">
            <a:extLst>
              <a:ext uri="{FF2B5EF4-FFF2-40B4-BE49-F238E27FC236}">
                <a16:creationId xmlns="" xmlns:a16="http://schemas.microsoft.com/office/drawing/2014/main" id="{B98C3E0E-B1E0-45A3-9429-972B4935482D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각 삼각형 74">
            <a:extLst>
              <a:ext uri="{FF2B5EF4-FFF2-40B4-BE49-F238E27FC236}">
                <a16:creationId xmlns="" xmlns:a16="http://schemas.microsoft.com/office/drawing/2014/main" id="{439C8940-D71E-46A7-AF2A-C23DE088C737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43">
            <a:extLst>
              <a:ext uri="{FF2B5EF4-FFF2-40B4-BE49-F238E27FC236}">
                <a16:creationId xmlns="" xmlns:a16="http://schemas.microsoft.com/office/drawing/2014/main" id="{22E7C797-1D0D-49CB-8ACF-80CF10E2F984}"/>
              </a:ext>
            </a:extLst>
          </p:cNvPr>
          <p:cNvSpPr txBox="1"/>
          <p:nvPr/>
        </p:nvSpPr>
        <p:spPr>
          <a:xfrm>
            <a:off x="395956" y="4212377"/>
            <a:ext cx="61946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막대의 길이가 줄넘기보다 짧은 것은 농구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태권도이므로 하고 싶어 하는 학생 수가 줄넘기보다 적은 활동은 농구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태권도입니다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7" name="순서도: 대체 처리 8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5734853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757865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280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50B7A09-ED93-48B9-8B1B-F2E206D80493}"/>
              </a:ext>
            </a:extLst>
          </p:cNvPr>
          <p:cNvSpPr txBox="1"/>
          <p:nvPr/>
        </p:nvSpPr>
        <p:spPr>
          <a:xfrm>
            <a:off x="641927" y="1484784"/>
            <a:ext cx="6162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체육 시간에 하고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싶어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활동별 학생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수가 줄넘기보다 적은 활동은 무엇인가요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3" y="150981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543685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2656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4511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348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7032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6003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20961" y="5028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E1C3A3-9244-49E3-9F5C-9CCAF19C39ED}"/>
              </a:ext>
            </a:extLst>
          </p:cNvPr>
          <p:cNvSpPr txBox="1"/>
          <p:nvPr/>
        </p:nvSpPr>
        <p:spPr>
          <a:xfrm>
            <a:off x="7001523" y="1043154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AD49563-5812-4E2F-9E92-5A339AA7CD5B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21383" y="2168860"/>
            <a:ext cx="4921540" cy="2884210"/>
            <a:chOff x="1021383" y="2504219"/>
            <a:chExt cx="4921540" cy="2884210"/>
          </a:xfrm>
        </p:grpSpPr>
        <p:sp>
          <p:nvSpPr>
            <p:cNvPr id="59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383" y="2504219"/>
              <a:ext cx="4921540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체육 시간에 하고 싶어 하는 </a:t>
              </a:r>
              <a:r>
                <a:rPr lang="ko-KR" altLang="en-US" dirty="0" err="1"/>
                <a:t>활동별</a:t>
              </a:r>
              <a:r>
                <a:rPr lang="ko-KR" altLang="en-US" dirty="0"/>
                <a:t> 학생 수</a:t>
              </a:r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111" y="2996952"/>
              <a:ext cx="4183005" cy="237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231080" y="5020553"/>
              <a:ext cx="657523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951820" y="50190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672560" y="5017575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283968" y="5016086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농구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878276" y="5014597"/>
              <a:ext cx="723275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태권도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778548" y="5157192"/>
              <a:ext cx="494308" cy="231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7222" y="4943204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475656" y="3049215"/>
              <a:ext cx="355526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12299" y="315722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3553271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005064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45685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4781939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4573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551926E8-6CEE-4E1E-83EA-DFFF2C7BEA6D}"/>
              </a:ext>
            </a:extLst>
          </p:cNvPr>
          <p:cNvSpPr/>
          <p:nvPr/>
        </p:nvSpPr>
        <p:spPr bwMode="auto">
          <a:xfrm>
            <a:off x="2673180" y="5167431"/>
            <a:ext cx="174227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농구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태권도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C40E0F26-DD8C-4652-8E97-0DE47A612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772" y="4999907"/>
            <a:ext cx="360000" cy="355000"/>
          </a:xfrm>
          <a:prstGeom prst="rect">
            <a:avLst/>
          </a:prstGeom>
        </p:spPr>
      </p:pic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8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698849" y="123021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721861" y="117453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순서도: 대체 처리 101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="" xmlns:a16="http://schemas.microsoft.com/office/drawing/2014/main" id="{457CFA47-A1D8-404C-A6F4-0CAD9A805A86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지역의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마을별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심은 나무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="" xmlns:a16="http://schemas.microsoft.com/office/drawing/2014/main" id="{BAAE9953-7D69-495B-ADB5-841E64DA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725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0908247E-2C11-475E-BCBC-F19D3FA8A33E}"/>
              </a:ext>
            </a:extLst>
          </p:cNvPr>
          <p:cNvSpPr txBox="1"/>
          <p:nvPr/>
        </p:nvSpPr>
        <p:spPr>
          <a:xfrm>
            <a:off x="513276" y="191683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심은 나무 수가 나 마을보다 적은 마을은 어느 마을인가요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D648F2A-48D9-401B-AFE2-161E2B1CF4C4}"/>
              </a:ext>
            </a:extLst>
          </p:cNvPr>
          <p:cNvSpPr/>
          <p:nvPr/>
        </p:nvSpPr>
        <p:spPr bwMode="auto">
          <a:xfrm>
            <a:off x="2068828" y="5008086"/>
            <a:ext cx="293522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 마을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en-US" altLang="ko-KR" sz="1900" b="1" i="0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 마을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462C55D9-53DB-4849-8DBE-33FED194F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9640" y="4799905"/>
            <a:ext cx="360000" cy="355000"/>
          </a:xfrm>
          <a:prstGeom prst="rect">
            <a:avLst/>
          </a:prstGeom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222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184130" y="2384884"/>
            <a:ext cx="4461757" cy="2475357"/>
            <a:chOff x="1184130" y="2384884"/>
            <a:chExt cx="4461757" cy="2475357"/>
          </a:xfrm>
        </p:grpSpPr>
        <p:sp>
          <p:nvSpPr>
            <p:cNvPr id="30" name="TextBox 9">
              <a:extLst>
                <a:ext uri="{FF2B5EF4-FFF2-40B4-BE49-F238E27FC236}">
                  <a16:creationId xmlns="" xmlns:a16="http://schemas.microsoft.com/office/drawing/2014/main" id="{4BAC07AC-EB8A-435B-912C-4BF41B98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026" y="2384884"/>
              <a:ext cx="2411898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 err="1"/>
                <a:t>마을별</a:t>
              </a:r>
              <a:r>
                <a:rPr lang="ko-KR" altLang="en-US" dirty="0"/>
                <a:t> 심은 나무 수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0EDDB3CB-4C69-4784-B633-DF20A4EB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5001" y="2871502"/>
              <a:ext cx="4110886" cy="192565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477333" y="4489375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127678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56498" y="45524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4130" y="4372808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547664" y="2904522"/>
              <a:ext cx="53945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루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69923" y="3095091"/>
              <a:ext cx="316891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369728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019696" y="4185084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811754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495830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5143902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3" y="1509818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544638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3608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54639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44346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79850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69557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233901F8-5166-4793-8B2A-CE82A638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1021383" y="2168860"/>
            <a:ext cx="4921540" cy="2884210"/>
            <a:chOff x="1021383" y="2504219"/>
            <a:chExt cx="4921540" cy="2884210"/>
          </a:xfrm>
        </p:grpSpPr>
        <p:sp>
          <p:nvSpPr>
            <p:cNvPr id="59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383" y="2504219"/>
              <a:ext cx="4921540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체육 시간에 하고 싶어 하는 </a:t>
              </a:r>
              <a:r>
                <a:rPr lang="ko-KR" altLang="en-US" dirty="0" err="1"/>
                <a:t>활동별</a:t>
              </a:r>
              <a:r>
                <a:rPr lang="ko-KR" altLang="en-US" dirty="0"/>
                <a:t> 학생 수</a:t>
              </a:r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111" y="2996952"/>
              <a:ext cx="4183005" cy="237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231080" y="5020553"/>
              <a:ext cx="657523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951820" y="50190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672560" y="5017575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283968" y="5016086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농구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878276" y="5014597"/>
              <a:ext cx="723275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태권도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778548" y="5157192"/>
              <a:ext cx="494308" cy="231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7222" y="4943204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475656" y="3049215"/>
              <a:ext cx="355526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12299" y="315722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3553271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005064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45685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4781939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7DAABA81-DEC1-4591-93D5-5BFD7F65A4D8}"/>
              </a:ext>
            </a:extLst>
          </p:cNvPr>
          <p:cNvSpPr txBox="1"/>
          <p:nvPr/>
        </p:nvSpPr>
        <p:spPr>
          <a:xfrm>
            <a:off x="7056276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865E549-E3F2-4EE4-8019-5DE72A9D8F39}"/>
              </a:ext>
            </a:extLst>
          </p:cNvPr>
          <p:cNvSpPr/>
          <p:nvPr/>
        </p:nvSpPr>
        <p:spPr>
          <a:xfrm>
            <a:off x="85630" y="34491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45">
            <a:extLst>
              <a:ext uri="{FF2B5EF4-FFF2-40B4-BE49-F238E27FC236}">
                <a16:creationId xmlns="" xmlns:a16="http://schemas.microsoft.com/office/drawing/2014/main" id="{4F53B411-000A-41CA-B9D3-2499785C25AB}"/>
              </a:ext>
            </a:extLst>
          </p:cNvPr>
          <p:cNvSpPr/>
          <p:nvPr/>
        </p:nvSpPr>
        <p:spPr>
          <a:xfrm>
            <a:off x="231363" y="32691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4" name="직각 삼각형 83">
            <a:extLst>
              <a:ext uri="{FF2B5EF4-FFF2-40B4-BE49-F238E27FC236}">
                <a16:creationId xmlns="" xmlns:a16="http://schemas.microsoft.com/office/drawing/2014/main" id="{B8A226B1-D64D-48C1-9738-C6CE1C74667C}"/>
              </a:ext>
            </a:extLst>
          </p:cNvPr>
          <p:cNvSpPr/>
          <p:nvPr/>
        </p:nvSpPr>
        <p:spPr>
          <a:xfrm flipH="1" flipV="1">
            <a:off x="5154770" y="50396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43FC2C8A-32FC-473F-9AED-1574B2B0D6D8}"/>
              </a:ext>
            </a:extLst>
          </p:cNvPr>
          <p:cNvSpPr txBox="1"/>
          <p:nvPr/>
        </p:nvSpPr>
        <p:spPr>
          <a:xfrm>
            <a:off x="424290" y="3969060"/>
            <a:ext cx="59898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막대의 길이가 줄넘기보다 짧은 것은 농구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태권도이므로 하고 싶어 하는 학생 수가 줄넘기보다 적은 활동은 농구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태권도입니다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50B7A09-ED93-48B9-8B1B-F2E206D80493}"/>
              </a:ext>
            </a:extLst>
          </p:cNvPr>
          <p:cNvSpPr txBox="1"/>
          <p:nvPr/>
        </p:nvSpPr>
        <p:spPr>
          <a:xfrm>
            <a:off x="641927" y="1484784"/>
            <a:ext cx="6162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체육 시간에 하고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싶어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활동별 학생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수가 줄넘기보다 적은 활동은 무엇인가요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551926E8-6CEE-4E1E-83EA-DFFF2C7BEA6D}"/>
              </a:ext>
            </a:extLst>
          </p:cNvPr>
          <p:cNvSpPr/>
          <p:nvPr/>
        </p:nvSpPr>
        <p:spPr bwMode="auto">
          <a:xfrm>
            <a:off x="2673180" y="5167431"/>
            <a:ext cx="174227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농구</a:t>
            </a: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태권도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C40E0F26-DD8C-4652-8E97-0DE47A612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772" y="4999907"/>
            <a:ext cx="360000" cy="355000"/>
          </a:xfrm>
          <a:prstGeom prst="rect">
            <a:avLst/>
          </a:prstGeom>
        </p:spPr>
      </p:pic>
      <p:sp>
        <p:nvSpPr>
          <p:cNvPr id="9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9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5698849" y="123021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721861" y="117453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8153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5450100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3980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5835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4806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587631" y="51208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044AF061-098E-4663-98A8-AE2AECC3A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20" y="2636912"/>
            <a:ext cx="2411898" cy="4256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장래 </a:t>
            </a:r>
            <a:r>
              <a:rPr lang="ko-KR" altLang="en-US" dirty="0" err="1"/>
              <a:t>희망별</a:t>
            </a:r>
            <a:r>
              <a:rPr lang="ko-KR" altLang="en-US" dirty="0"/>
              <a:t> 학생 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CFCFD9A-52A2-428B-9A96-FA7427A932A5}"/>
              </a:ext>
            </a:extLst>
          </p:cNvPr>
          <p:cNvSpPr/>
          <p:nvPr/>
        </p:nvSpPr>
        <p:spPr bwMode="auto">
          <a:xfrm>
            <a:off x="3072408" y="5091598"/>
            <a:ext cx="48055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B4F2DDD-DD83-4BCF-939C-E3B430DE0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269" y="4905164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3" y="1624006"/>
            <a:ext cx="348893" cy="332665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F957951-4EA2-4572-A0AD-B0A8E20F8C46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B29649-4146-47A7-834E-468F4F601C19}"/>
              </a:ext>
            </a:extLst>
          </p:cNvPr>
          <p:cNvSpPr txBox="1"/>
          <p:nvPr/>
        </p:nvSpPr>
        <p:spPr>
          <a:xfrm>
            <a:off x="605536" y="1597916"/>
            <a:ext cx="62786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진영이네 학교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학생들의 장래 희망을 조사하여 나타낸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막대그래프에서 알 수 있는 내용이 아닌 것을 찾아 기호를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B0DCD6F-AA09-420B-A7C5-535C0FF3F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63" y="3078670"/>
            <a:ext cx="2636936" cy="170535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2D4DAB0-4743-49BC-9231-A7F4C8CB345D}"/>
              </a:ext>
            </a:extLst>
          </p:cNvPr>
          <p:cNvSpPr/>
          <p:nvPr/>
        </p:nvSpPr>
        <p:spPr>
          <a:xfrm>
            <a:off x="2981832" y="2567412"/>
            <a:ext cx="3902337" cy="220480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BA7692C-EDC2-44C0-B771-15F329162230}"/>
              </a:ext>
            </a:extLst>
          </p:cNvPr>
          <p:cNvSpPr txBox="1"/>
          <p:nvPr/>
        </p:nvSpPr>
        <p:spPr>
          <a:xfrm>
            <a:off x="3426075" y="2667488"/>
            <a:ext cx="345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학생들이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장래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희망은 운동선수입니다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C5F18CF-BCBF-4B9C-858C-01B9B24312CB}"/>
              </a:ext>
            </a:extLst>
          </p:cNvPr>
          <p:cNvSpPr txBox="1"/>
          <p:nvPr/>
        </p:nvSpPr>
        <p:spPr>
          <a:xfrm>
            <a:off x="3419871" y="3358733"/>
            <a:ext cx="34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장래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희망이 운동선수인 </a:t>
            </a:r>
            <a:r>
              <a:rPr lang="ko-KR" altLang="en-US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수는 연예인인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수의 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C0D1C95-3309-41B6-923E-49CD52146017}"/>
              </a:ext>
            </a:extLst>
          </p:cNvPr>
          <p:cNvSpPr txBox="1"/>
          <p:nvPr/>
        </p:nvSpPr>
        <p:spPr>
          <a:xfrm>
            <a:off x="3455876" y="4078813"/>
            <a:ext cx="342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장래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희망이 의사인 </a:t>
            </a:r>
            <a:r>
              <a:rPr lang="ko-KR" altLang="en-US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학생은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연예인인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학생보다 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더 많습니다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7115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971600" y="4365104"/>
            <a:ext cx="385780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68802" y="4507331"/>
            <a:ext cx="46679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장래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희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79521" y="4271685"/>
            <a:ext cx="597775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23528" y="3140968"/>
            <a:ext cx="309762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83568" y="3248980"/>
            <a:ext cx="25436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87896" y="3753036"/>
            <a:ext cx="25436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73986" y="4077072"/>
            <a:ext cx="26161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439652" y="4427530"/>
            <a:ext cx="42435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835696" y="4427530"/>
            <a:ext cx="60785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연예인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375756" y="4427530"/>
            <a:ext cx="46679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18" y="453329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3181127" y="271214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181127" y="3403721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196354" y="412678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81127" y="513780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A83D40B0-DC9C-41FC-9677-01841EEF6AB9}"/>
              </a:ext>
            </a:extLst>
          </p:cNvPr>
          <p:cNvSpPr txBox="1"/>
          <p:nvPr/>
        </p:nvSpPr>
        <p:spPr>
          <a:xfrm>
            <a:off x="7001523" y="1043154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풀팝업창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텍스트 다시 써 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페이지의 경우는 칸에 맞춰서 폰트 크기를 줄여도 됩니다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609153" y="4735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487032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486003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대체 처리 113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8" name="순서도: 대체 처리 117"/>
          <p:cNvSpPr/>
          <p:nvPr/>
        </p:nvSpPr>
        <p:spPr>
          <a:xfrm>
            <a:off x="5698849" y="123021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721861" y="117453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순서도: 대체 처리 119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2" name="순서도: 대체 처리 121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1C68C594-DD39-4B1C-A299-1637E0C9559C}"/>
              </a:ext>
            </a:extLst>
          </p:cNvPr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A55A1E39-8210-4DB5-8AA6-0C1DB80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A2735484-9A90-4F32-907B-ACA9525EE9FB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0333AC2F-0B74-4790-91C6-8C6C2DC14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88" y="2456892"/>
            <a:ext cx="2411898" cy="4256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취미 </a:t>
            </a:r>
            <a:r>
              <a:rPr lang="ko-KR" altLang="en-US" dirty="0" err="1"/>
              <a:t>생활별</a:t>
            </a:r>
            <a:r>
              <a:rPr lang="ko-KR" altLang="en-US" dirty="0"/>
              <a:t> 학생 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8B98E3B-1836-46D7-AD37-54C3E02C4CF7}"/>
              </a:ext>
            </a:extLst>
          </p:cNvPr>
          <p:cNvSpPr/>
          <p:nvPr/>
        </p:nvSpPr>
        <p:spPr bwMode="auto">
          <a:xfrm>
            <a:off x="3072408" y="5116098"/>
            <a:ext cx="48055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㉡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8E461F2-E757-43A2-B443-167C5B1E7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269" y="4929664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42CA9CE-454D-4E52-90B8-3854DAB6B73A}"/>
              </a:ext>
            </a:extLst>
          </p:cNvPr>
          <p:cNvSpPr txBox="1"/>
          <p:nvPr/>
        </p:nvSpPr>
        <p:spPr>
          <a:xfrm>
            <a:off x="516495" y="1338010"/>
            <a:ext cx="62786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영희네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학생들의 취미 생활을 조사하여 나타낸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막대그래프에서 알 수 있는 내용이 아닌 것을 찾아 기호를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849171DB-A509-467C-80D7-6D91C3D7FC3E}"/>
              </a:ext>
            </a:extLst>
          </p:cNvPr>
          <p:cNvSpPr/>
          <p:nvPr/>
        </p:nvSpPr>
        <p:spPr>
          <a:xfrm>
            <a:off x="3072408" y="2456892"/>
            <a:ext cx="3787502" cy="247651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25431EA-22AA-4344-A00D-50259167D7E5}"/>
              </a:ext>
            </a:extLst>
          </p:cNvPr>
          <p:cNvSpPr txBox="1"/>
          <p:nvPr/>
        </p:nvSpPr>
        <p:spPr>
          <a:xfrm>
            <a:off x="3457181" y="2636912"/>
            <a:ext cx="331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학생들의 </a:t>
            </a:r>
            <a:r>
              <a:rPr lang="ko-KR" altLang="en-US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취미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생활은</a:t>
            </a:r>
            <a:r>
              <a:rPr lang="en-US" altLang="ko-KR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게임입니다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D65BFDC-186A-418B-A31B-03BABAF95F8A}"/>
              </a:ext>
            </a:extLst>
          </p:cNvPr>
          <p:cNvSpPr txBox="1"/>
          <p:nvPr/>
        </p:nvSpPr>
        <p:spPr>
          <a:xfrm>
            <a:off x="3421177" y="3290256"/>
            <a:ext cx="3455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취미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생활이 컴퓨터 게임인 </a:t>
            </a:r>
            <a:r>
              <a:rPr lang="ko-KR" altLang="en-US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수는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ko-KR" altLang="en-US" sz="180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접기인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학생 수의 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630189E-B9CA-40D8-965F-A00892ED5C47}"/>
              </a:ext>
            </a:extLst>
          </p:cNvPr>
          <p:cNvSpPr txBox="1"/>
          <p:nvPr/>
        </p:nvSpPr>
        <p:spPr>
          <a:xfrm>
            <a:off x="3445038" y="4149080"/>
            <a:ext cx="336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취미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생활이 독서인 </a:t>
            </a:r>
            <a:r>
              <a:rPr lang="ko-KR" altLang="en-US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학생은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운동인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학생보다 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더 많습니다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09D3114-A68E-4549-9D94-C6E5AEE1B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3003963"/>
            <a:ext cx="2598401" cy="1685177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3181127" y="271214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81127" y="335699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6354" y="4197924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70289" y="517003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010319" y="4266674"/>
            <a:ext cx="46679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25301" y="4438273"/>
            <a:ext cx="46679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취미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생활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15516" y="4199677"/>
            <a:ext cx="597775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59523" y="3068960"/>
            <a:ext cx="309762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719563" y="3176972"/>
            <a:ext cx="25436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723891" y="3681028"/>
            <a:ext cx="25436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709981" y="4005064"/>
            <a:ext cx="26161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493803" y="4342311"/>
            <a:ext cx="46679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960597" y="4342532"/>
            <a:ext cx="46679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독서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433782" y="4266674"/>
            <a:ext cx="607859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9" y="1376772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044AF061-098E-4663-98A8-AE2AECC3A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20" y="2636912"/>
            <a:ext cx="2411898" cy="4256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장래 </a:t>
            </a:r>
            <a:r>
              <a:rPr lang="ko-KR" altLang="en-US" dirty="0" err="1"/>
              <a:t>희망별</a:t>
            </a:r>
            <a:r>
              <a:rPr lang="ko-KR" altLang="en-US" dirty="0"/>
              <a:t> 학생 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CFCFD9A-52A2-428B-9A96-FA7427A932A5}"/>
              </a:ext>
            </a:extLst>
          </p:cNvPr>
          <p:cNvSpPr/>
          <p:nvPr/>
        </p:nvSpPr>
        <p:spPr bwMode="auto">
          <a:xfrm>
            <a:off x="3072408" y="5091598"/>
            <a:ext cx="480556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B4F2DDD-DD83-4BCF-939C-E3B430DE0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269" y="4905164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40CB02C-A554-44CF-9026-0AADEC84AB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3" y="1624006"/>
            <a:ext cx="348893" cy="332665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D24BECC1-1872-4E87-8485-F918C427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B29649-4146-47A7-834E-468F4F601C19}"/>
              </a:ext>
            </a:extLst>
          </p:cNvPr>
          <p:cNvSpPr txBox="1"/>
          <p:nvPr/>
        </p:nvSpPr>
        <p:spPr>
          <a:xfrm>
            <a:off x="605536" y="1597916"/>
            <a:ext cx="627863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진영이네 학교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학생들의 장래 희망을 조사하여 나타낸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막대그래프에서 알 수 있는 내용이 아닌 것을 찾아 기호를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B0DCD6F-AA09-420B-A7C5-535C0FF3F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63" y="3078670"/>
            <a:ext cx="2636936" cy="170535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2D4DAB0-4743-49BC-9231-A7F4C8CB345D}"/>
              </a:ext>
            </a:extLst>
          </p:cNvPr>
          <p:cNvSpPr/>
          <p:nvPr/>
        </p:nvSpPr>
        <p:spPr>
          <a:xfrm>
            <a:off x="2981832" y="2567412"/>
            <a:ext cx="3902337" cy="220480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BA7692C-EDC2-44C0-B771-15F329162230}"/>
              </a:ext>
            </a:extLst>
          </p:cNvPr>
          <p:cNvSpPr txBox="1"/>
          <p:nvPr/>
        </p:nvSpPr>
        <p:spPr>
          <a:xfrm>
            <a:off x="3426075" y="2667488"/>
            <a:ext cx="345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학생들이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장래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희망은 운동선수입니다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C5F18CF-BCBF-4B9C-858C-01B9B24312CB}"/>
              </a:ext>
            </a:extLst>
          </p:cNvPr>
          <p:cNvSpPr txBox="1"/>
          <p:nvPr/>
        </p:nvSpPr>
        <p:spPr>
          <a:xfrm>
            <a:off x="3419871" y="3358733"/>
            <a:ext cx="34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장래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희망이 운동선수인 </a:t>
            </a:r>
            <a:r>
              <a:rPr lang="ko-KR" altLang="en-US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수는 연예인인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수의 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C0D1C95-3309-41B6-923E-49CD52146017}"/>
              </a:ext>
            </a:extLst>
          </p:cNvPr>
          <p:cNvSpPr txBox="1"/>
          <p:nvPr/>
        </p:nvSpPr>
        <p:spPr>
          <a:xfrm>
            <a:off x="3455876" y="4078813"/>
            <a:ext cx="342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장래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희망이 의사인 </a:t>
            </a:r>
            <a:r>
              <a:rPr lang="ko-KR" altLang="en-US" sz="18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학생은 </a:t>
            </a:r>
            <a:r>
              <a:rPr lang="ko-KR" altLang="en-US" sz="1800" spc="-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연예인인 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학생보다 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더 많습니다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971600" y="4365104"/>
            <a:ext cx="385780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68802" y="4507331"/>
            <a:ext cx="46679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장래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희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79521" y="4271685"/>
            <a:ext cx="597775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23528" y="3140968"/>
            <a:ext cx="309762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83568" y="3248980"/>
            <a:ext cx="25436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87896" y="3753036"/>
            <a:ext cx="25436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73986" y="4077072"/>
            <a:ext cx="26161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439652" y="4427530"/>
            <a:ext cx="42435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835696" y="4427530"/>
            <a:ext cx="60785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연예인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375756" y="4427530"/>
            <a:ext cx="46679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18" y="453329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3181127" y="2712140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181127" y="3403721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196354" y="4126786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81127" y="513780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D850C35-CF26-432C-9C44-A15FCC2C34E2}"/>
              </a:ext>
            </a:extLst>
          </p:cNvPr>
          <p:cNvSpPr txBox="1"/>
          <p:nvPr/>
        </p:nvSpPr>
        <p:spPr>
          <a:xfrm>
            <a:off x="7056276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FF230B96-E024-4B93-A23D-25F6ACD132D4}"/>
              </a:ext>
            </a:extLst>
          </p:cNvPr>
          <p:cNvSpPr/>
          <p:nvPr/>
        </p:nvSpPr>
        <p:spPr>
          <a:xfrm>
            <a:off x="85630" y="34491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모서리가 둥근 직사각형 45">
            <a:extLst>
              <a:ext uri="{FF2B5EF4-FFF2-40B4-BE49-F238E27FC236}">
                <a16:creationId xmlns="" xmlns:a16="http://schemas.microsoft.com/office/drawing/2014/main" id="{49AFDC96-BCC1-4D26-9AF0-6C7F9E9842C5}"/>
              </a:ext>
            </a:extLst>
          </p:cNvPr>
          <p:cNvSpPr/>
          <p:nvPr/>
        </p:nvSpPr>
        <p:spPr>
          <a:xfrm>
            <a:off x="231363" y="32691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4" name="직각 삼각형 83">
            <a:extLst>
              <a:ext uri="{FF2B5EF4-FFF2-40B4-BE49-F238E27FC236}">
                <a16:creationId xmlns="" xmlns:a16="http://schemas.microsoft.com/office/drawing/2014/main" id="{19F13736-1A9D-498A-8384-CA2A33FAC711}"/>
              </a:ext>
            </a:extLst>
          </p:cNvPr>
          <p:cNvSpPr/>
          <p:nvPr/>
        </p:nvSpPr>
        <p:spPr>
          <a:xfrm flipH="1" flipV="1">
            <a:off x="5154770" y="50396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5" name="TextBox 43">
            <a:extLst>
              <a:ext uri="{FF2B5EF4-FFF2-40B4-BE49-F238E27FC236}">
                <a16:creationId xmlns="" xmlns:a16="http://schemas.microsoft.com/office/drawing/2014/main" id="{75888A62-C822-4365-A9ED-3C051720F7E5}"/>
              </a:ext>
            </a:extLst>
          </p:cNvPr>
          <p:cNvSpPr txBox="1"/>
          <p:nvPr/>
        </p:nvSpPr>
        <p:spPr>
          <a:xfrm>
            <a:off x="424290" y="3695719"/>
            <a:ext cx="598984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㉢ 장래 희망이 의사인 학생은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연예인인 학생은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장래 희망이 의사인 학생은 연예인인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학생보다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많습니다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1920" y="3729872"/>
            <a:ext cx="274749" cy="27519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450100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439807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158357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148064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487032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86003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5698849" y="123021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721861" y="117453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순서도: 대체 처리 101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421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확대 버튼 클릭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="" xmlns:a16="http://schemas.microsoft.com/office/drawing/2014/main" id="{044AF061-098E-4663-98A8-AE2AECC3A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80" y="1196752"/>
            <a:ext cx="2411898" cy="4256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장래 </a:t>
            </a:r>
            <a:r>
              <a:rPr lang="ko-KR" altLang="en-US" dirty="0" err="1"/>
              <a:t>희망별</a:t>
            </a:r>
            <a:r>
              <a:rPr lang="ko-KR" altLang="en-US" dirty="0"/>
              <a:t> 학생 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B0DCD6F-AA09-420B-A7C5-535C0FF3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01078"/>
            <a:ext cx="5453138" cy="3526643"/>
          </a:xfrm>
          <a:prstGeom prst="rect">
            <a:avLst/>
          </a:prstGeom>
        </p:spPr>
      </p:pic>
      <p:graphicFrame>
        <p:nvGraphicFramePr>
          <p:cNvPr id="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093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627784" y="4518985"/>
            <a:ext cx="671979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296287" y="4884415"/>
            <a:ext cx="122348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장래희망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051980" y="4467770"/>
            <a:ext cx="1000595" cy="384721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164490" y="1908216"/>
            <a:ext cx="575799" cy="384721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957790" y="2268256"/>
            <a:ext cx="453970" cy="384721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957790" y="3276368"/>
            <a:ext cx="453970" cy="384721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092442" y="4043775"/>
            <a:ext cx="319318" cy="384721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575985" y="4665179"/>
            <a:ext cx="671979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463988" y="4680524"/>
            <a:ext cx="915635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연예인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580112" y="4665179"/>
            <a:ext cx="671979" cy="3847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교사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50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0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다시 써 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페이지의 경우는 칸에 맞춰서 폰트 크기를 줄여도 됩니다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2491D4B-D9E7-4FC3-90DE-4B2CCC4F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479762"/>
            <a:ext cx="5788825" cy="1785442"/>
          </a:xfrm>
          <a:prstGeom prst="rect">
            <a:avLst/>
          </a:prstGeom>
        </p:spPr>
      </p:pic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6AC7CC0-ACDA-48B2-B191-C06EB6FE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47" y="2631460"/>
            <a:ext cx="3018341" cy="7491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dirty="0" err="1"/>
              <a:t>도희네</a:t>
            </a:r>
            <a:r>
              <a:rPr lang="ko-KR" altLang="en-US" dirty="0"/>
              <a:t> 반에서 </a:t>
            </a:r>
            <a:r>
              <a:rPr lang="ko-KR" altLang="en-US"/>
              <a:t>가고 </a:t>
            </a:r>
            <a:r>
              <a:rPr lang="ko-KR" altLang="en-US" smtClean="0"/>
              <a:t>싶어 </a:t>
            </a:r>
            <a:endParaRPr lang="en-US" altLang="ko-KR" smtClean="0"/>
          </a:p>
          <a:p>
            <a:pPr algn="ctr"/>
            <a:r>
              <a:rPr lang="ko-KR" altLang="en-US" smtClean="0"/>
              <a:t>하는 장소별 </a:t>
            </a:r>
            <a:r>
              <a:rPr lang="ko-KR" altLang="en-US" dirty="0"/>
              <a:t>학생 수</a:t>
            </a:r>
          </a:p>
        </p:txBody>
      </p:sp>
      <p:sp>
        <p:nvSpPr>
          <p:cNvPr id="76" name="TextBox 9">
            <a:extLst>
              <a:ext uri="{FF2B5EF4-FFF2-40B4-BE49-F238E27FC236}">
                <a16:creationId xmlns="" xmlns:a16="http://schemas.microsoft.com/office/drawing/2014/main" id="{E9E05A32-8B6C-4E34-9853-814C10BAE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522" y="2600908"/>
            <a:ext cx="3018341" cy="7491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지호네 </a:t>
            </a:r>
            <a:r>
              <a:rPr lang="ko-KR" altLang="en-US" dirty="0"/>
              <a:t>반에서 </a:t>
            </a:r>
            <a:r>
              <a:rPr lang="ko-KR" altLang="en-US"/>
              <a:t>가고 </a:t>
            </a:r>
            <a:r>
              <a:rPr lang="ko-KR" altLang="en-US" smtClean="0"/>
              <a:t>싶어 </a:t>
            </a:r>
            <a:endParaRPr lang="en-US" altLang="ko-KR" smtClean="0"/>
          </a:p>
          <a:p>
            <a:pPr algn="ctr"/>
            <a:r>
              <a:rPr lang="ko-KR" altLang="en-US" smtClean="0"/>
              <a:t>하는 장소별 </a:t>
            </a:r>
            <a:r>
              <a:rPr lang="ko-KR" altLang="en-US" dirty="0"/>
              <a:t>학생 수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303028" y="4944865"/>
            <a:ext cx="60785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박물관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907004" y="5075670"/>
            <a:ext cx="46679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83568" y="4761148"/>
            <a:ext cx="597775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820924" y="3501008"/>
            <a:ext cx="309762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007604" y="3743454"/>
            <a:ext cx="338554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106034" y="4221088"/>
            <a:ext cx="26161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079612" y="4545124"/>
            <a:ext cx="26161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923038" y="4869833"/>
            <a:ext cx="46679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산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397979" y="4944865"/>
            <a:ext cx="60785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949671" y="4933188"/>
            <a:ext cx="60785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수영장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327364" y="4944865"/>
            <a:ext cx="60785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박물관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931340" y="5075670"/>
            <a:ext cx="466794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707904" y="4761148"/>
            <a:ext cx="597775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845260" y="3501008"/>
            <a:ext cx="309762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031940" y="3743454"/>
            <a:ext cx="338554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130370" y="4221088"/>
            <a:ext cx="26161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103948" y="4545124"/>
            <a:ext cx="261610" cy="26161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947374" y="4869833"/>
            <a:ext cx="46679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산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422315" y="4944865"/>
            <a:ext cx="60785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974007" y="4933188"/>
            <a:ext cx="607859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수영장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23" y="4944865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D4A9AC83-33AB-4F2E-AD2F-BB6BF27688B5}"/>
              </a:ext>
            </a:extLst>
          </p:cNvPr>
          <p:cNvSpPr/>
          <p:nvPr/>
        </p:nvSpPr>
        <p:spPr>
          <a:xfrm>
            <a:off x="6632335" y="4600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193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D4A9AC83-33AB-4F2E-AD2F-BB6BF27688B5}"/>
              </a:ext>
            </a:extLst>
          </p:cNvPr>
          <p:cNvSpPr/>
          <p:nvPr/>
        </p:nvSpPr>
        <p:spPr>
          <a:xfrm>
            <a:off x="690187" y="4083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62CE82D3-B1C2-4ECA-B035-3AA75C42555B}"/>
              </a:ext>
            </a:extLst>
          </p:cNvPr>
          <p:cNvSpPr txBox="1"/>
          <p:nvPr/>
        </p:nvSpPr>
        <p:spPr>
          <a:xfrm>
            <a:off x="1403648" y="1578702"/>
            <a:ext cx="552496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도희네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반과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지호네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 학생들이 현장 체험 학습으로 가고 싶어 하는 장소를 조사하여 나타낸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08" y="1607666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8">
            <a:extLst>
              <a:ext uri="{FF2B5EF4-FFF2-40B4-BE49-F238E27FC236}">
                <a16:creationId xmlns="" xmlns:a16="http://schemas.microsoft.com/office/drawing/2014/main" id="{2522E296-8B40-47B3-8C87-EF79EED4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5" y="1592796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56792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56792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611560" y="1568115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대체 처리 125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8" name="순서도: 대체 처리 127"/>
          <p:cNvSpPr/>
          <p:nvPr/>
        </p:nvSpPr>
        <p:spPr>
          <a:xfrm>
            <a:off x="543685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542656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0" name="순서도: 대체 처리 129"/>
          <p:cNvSpPr/>
          <p:nvPr/>
        </p:nvSpPr>
        <p:spPr>
          <a:xfrm>
            <a:off x="514511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51348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2" name="순서도: 대체 처리 131"/>
          <p:cNvSpPr/>
          <p:nvPr/>
        </p:nvSpPr>
        <p:spPr>
          <a:xfrm>
            <a:off x="487032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486003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4" name="순서도: 대체 처리 133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순서도: 대체 처리 135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순서도: 대체 처리 137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0" name="순서도: 대체 처리 139"/>
          <p:cNvSpPr/>
          <p:nvPr/>
        </p:nvSpPr>
        <p:spPr>
          <a:xfrm>
            <a:off x="5724128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5747140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순서도: 대체 처리 141"/>
          <p:cNvSpPr/>
          <p:nvPr/>
        </p:nvSpPr>
        <p:spPr>
          <a:xfrm>
            <a:off x="6238477" y="1226917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6228184" y="1171237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다시 써주세요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(40px,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안되면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38px)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2491D4B-D9E7-4FC3-90DE-4B2CCC4F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" y="2515972"/>
            <a:ext cx="7004479" cy="2160385"/>
          </a:xfrm>
          <a:prstGeom prst="rect">
            <a:avLst/>
          </a:prstGeom>
        </p:spPr>
      </p:pic>
      <p:sp>
        <p:nvSpPr>
          <p:cNvPr id="75" name="TextBox 9">
            <a:extLst>
              <a:ext uri="{FF2B5EF4-FFF2-40B4-BE49-F238E27FC236}">
                <a16:creationId xmlns="" xmlns:a16="http://schemas.microsoft.com/office/drawing/2014/main" id="{A6AC7CC0-ACDA-48B2-B191-C06EB6FE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515" y="1664804"/>
            <a:ext cx="3018341" cy="7491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dirty="0" err="1"/>
              <a:t>도희네</a:t>
            </a:r>
            <a:r>
              <a:rPr lang="ko-KR" altLang="en-US" dirty="0"/>
              <a:t> 반에서 </a:t>
            </a:r>
            <a:r>
              <a:rPr lang="ko-KR" altLang="en-US"/>
              <a:t>가고 </a:t>
            </a:r>
            <a:r>
              <a:rPr lang="ko-KR" altLang="en-US" smtClean="0"/>
              <a:t>싶어 </a:t>
            </a:r>
            <a:endParaRPr lang="en-US" altLang="ko-KR" smtClean="0"/>
          </a:p>
          <a:p>
            <a:pPr algn="ctr"/>
            <a:r>
              <a:rPr lang="ko-KR" altLang="en-US" smtClean="0"/>
              <a:t>하는 장소별 학생 수</a:t>
            </a:r>
            <a:endParaRPr lang="ko-KR" altLang="en-US" dirty="0"/>
          </a:p>
        </p:txBody>
      </p:sp>
      <p:sp>
        <p:nvSpPr>
          <p:cNvPr id="76" name="TextBox 9">
            <a:extLst>
              <a:ext uri="{FF2B5EF4-FFF2-40B4-BE49-F238E27FC236}">
                <a16:creationId xmlns="" xmlns:a16="http://schemas.microsoft.com/office/drawing/2014/main" id="{E9E05A32-8B6C-4E34-9853-814C10BAE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915" y="1664805"/>
            <a:ext cx="3018341" cy="7491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지호네 </a:t>
            </a:r>
            <a:r>
              <a:rPr lang="ko-KR" altLang="en-US" dirty="0"/>
              <a:t>반에서 </a:t>
            </a:r>
            <a:r>
              <a:rPr lang="ko-KR" altLang="en-US"/>
              <a:t>가고 </a:t>
            </a:r>
            <a:r>
              <a:rPr lang="ko-KR" altLang="en-US" smtClean="0"/>
              <a:t>싶어 </a:t>
            </a:r>
            <a:endParaRPr lang="en-US" altLang="ko-KR" smtClean="0"/>
          </a:p>
          <a:p>
            <a:pPr algn="ctr"/>
            <a:r>
              <a:rPr lang="ko-KR" altLang="en-US" smtClean="0"/>
              <a:t>하는 장소별 </a:t>
            </a:r>
            <a:r>
              <a:rPr lang="ko-KR" altLang="en-US" dirty="0"/>
              <a:t>학생 수</a:t>
            </a: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755576" y="4293096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박물관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93911" y="4437112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-508" y="4113487"/>
            <a:ext cx="774251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07504" y="2539933"/>
            <a:ext cx="37189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03548" y="2852936"/>
            <a:ext cx="253274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28939" y="3392996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95682" y="3843519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482594" y="4155023"/>
            <a:ext cx="46166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산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015716" y="4268125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691371" y="4268125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수영장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933761" y="4437112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612662" y="4113487"/>
            <a:ext cx="774251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771537" y="2539933"/>
            <a:ext cx="37189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142152" y="2816932"/>
            <a:ext cx="253274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265343" y="3392996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265343" y="3848722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id="{D4A9AC83-33AB-4F2E-AD2F-BB6BF27688B5}"/>
              </a:ext>
            </a:extLst>
          </p:cNvPr>
          <p:cNvSpPr/>
          <p:nvPr/>
        </p:nvSpPr>
        <p:spPr>
          <a:xfrm>
            <a:off x="5940152" y="470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409234" y="4273215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박물관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136252" y="4135142"/>
            <a:ext cx="461665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놀이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산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669374" y="4248244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345029" y="4248244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수영장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9967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9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2045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suhi_p_0401_05_0003.html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72~73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 내용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064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10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0647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16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193203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41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BA6D642B-1615-4C80-8801-38FEC6D4D2B9}"/>
              </a:ext>
            </a:extLst>
          </p:cNvPr>
          <p:cNvSpPr txBox="1"/>
          <p:nvPr/>
        </p:nvSpPr>
        <p:spPr>
          <a:xfrm>
            <a:off x="704340" y="1484784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도희네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반에서 현장 체험으로 가고 싶어 하는 학생 수가 많은 장소부터 각각 순서대로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4B903252-DA7C-48F4-8697-83F5740AE7EA}"/>
              </a:ext>
            </a:extLst>
          </p:cNvPr>
          <p:cNvSpPr txBox="1"/>
          <p:nvPr/>
        </p:nvSpPr>
        <p:spPr>
          <a:xfrm>
            <a:off x="805341" y="2981699"/>
            <a:ext cx="108897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err="1">
                <a:latin typeface="맑은 고딕" pitchFamily="50" charset="-127"/>
                <a:ea typeface="맑은 고딕" pitchFamily="50" charset="-127"/>
              </a:rPr>
              <a:t>도희네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194F7940-56F5-4913-9B91-979B08BB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7" y="149288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B1197F3-6C3B-4CBE-98B7-864005D8D204}"/>
              </a:ext>
            </a:extLst>
          </p:cNvPr>
          <p:cNvSpPr/>
          <p:nvPr/>
        </p:nvSpPr>
        <p:spPr bwMode="auto">
          <a:xfrm>
            <a:off x="1957469" y="2958731"/>
            <a:ext cx="4021892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놀이동산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박물관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동물원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en-US" altLang="ko-KR" sz="1900" b="1" i="0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수영장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1494B58D-1C01-44CA-B950-E214EA63072C}"/>
              </a:ext>
            </a:extLst>
          </p:cNvPr>
          <p:cNvSpPr txBox="1"/>
          <p:nvPr/>
        </p:nvSpPr>
        <p:spPr>
          <a:xfrm>
            <a:off x="809494" y="3529755"/>
            <a:ext cx="1111972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지호네  반</a:t>
            </a:r>
            <a:endParaRPr lang="en-US" altLang="ko-KR" dirty="0"/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BE92723B-DA1C-464B-9E6F-1221733D2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68" y="2750670"/>
            <a:ext cx="360000" cy="355000"/>
          </a:xfrm>
          <a:prstGeom prst="rect">
            <a:avLst/>
          </a:prstGeom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순서도: 대체 처리 101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543685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42656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14511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348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487032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486003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5698849" y="123021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5721861" y="117453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B1197F3-6C3B-4CBE-98B7-864005D8D204}"/>
              </a:ext>
            </a:extLst>
          </p:cNvPr>
          <p:cNvSpPr/>
          <p:nvPr/>
        </p:nvSpPr>
        <p:spPr bwMode="auto">
          <a:xfrm>
            <a:off x="1957469" y="3495918"/>
            <a:ext cx="4021892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놀이동산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박물관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수영장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동물원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BE92723B-DA1C-464B-9E6F-1221733D2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68" y="3287857"/>
            <a:ext cx="360000" cy="355000"/>
          </a:xfrm>
          <a:prstGeom prst="rect">
            <a:avLst/>
          </a:prstGeom>
        </p:spPr>
      </p:pic>
      <p:sp>
        <p:nvSpPr>
          <p:cNvPr id="149" name="타원 148"/>
          <p:cNvSpPr/>
          <p:nvPr/>
        </p:nvSpPr>
        <p:spPr>
          <a:xfrm>
            <a:off x="6579718" y="1895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2179958"/>
            <a:ext cx="187325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223022" y="218629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7" y="1850916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28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6882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="" xmlns:a16="http://schemas.microsoft.com/office/drawing/2014/main" id="{3E6B7751-68D8-4266-BE60-2FE91EC8CD54}"/>
              </a:ext>
            </a:extLst>
          </p:cNvPr>
          <p:cNvSpPr txBox="1"/>
          <p:nvPr/>
        </p:nvSpPr>
        <p:spPr>
          <a:xfrm>
            <a:off x="214145" y="1292537"/>
            <a:ext cx="66611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재희네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성주네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현장 체험 학습으로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가고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싶어 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장소를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700C9B4-64BB-4CA5-96E6-D753C5063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8" y="2813068"/>
            <a:ext cx="6857221" cy="2200108"/>
          </a:xfrm>
          <a:prstGeom prst="rect">
            <a:avLst/>
          </a:prstGeom>
        </p:spPr>
      </p:pic>
      <p:sp>
        <p:nvSpPr>
          <p:cNvPr id="67" name="TextBox 9">
            <a:extLst>
              <a:ext uri="{FF2B5EF4-FFF2-40B4-BE49-F238E27FC236}">
                <a16:creationId xmlns="" xmlns:a16="http://schemas.microsoft.com/office/drawing/2014/main" id="{5428AE8F-29DA-49D2-A952-7246B22B0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44" y="2031812"/>
            <a:ext cx="3018341" cy="7491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재희네</a:t>
            </a:r>
            <a:r>
              <a:rPr lang="ko-KR" altLang="en-US" dirty="0"/>
              <a:t> 반에서 </a:t>
            </a:r>
            <a:r>
              <a:rPr lang="ko-KR" altLang="en-US"/>
              <a:t>가고 </a:t>
            </a:r>
            <a:r>
              <a:rPr lang="ko-KR" altLang="en-US" smtClean="0"/>
              <a:t>싶어 </a:t>
            </a:r>
            <a:endParaRPr lang="en-US" altLang="ko-KR" smtClean="0"/>
          </a:p>
          <a:p>
            <a:r>
              <a:rPr lang="ko-KR" altLang="en-US" smtClean="0"/>
              <a:t>하는 장소별 </a:t>
            </a:r>
            <a:r>
              <a:rPr lang="ko-KR" altLang="en-US" dirty="0"/>
              <a:t>학생 수</a:t>
            </a:r>
          </a:p>
        </p:txBody>
      </p:sp>
      <p:sp>
        <p:nvSpPr>
          <p:cNvPr id="68" name="TextBox 9">
            <a:extLst>
              <a:ext uri="{FF2B5EF4-FFF2-40B4-BE49-F238E27FC236}">
                <a16:creationId xmlns="" xmlns:a16="http://schemas.microsoft.com/office/drawing/2014/main" id="{9603EBA9-A292-4353-A9A6-49EF7120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87" y="2021212"/>
            <a:ext cx="3018341" cy="7491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성주네</a:t>
            </a:r>
            <a:r>
              <a:rPr lang="ko-KR" altLang="en-US" dirty="0"/>
              <a:t> 반에서 </a:t>
            </a:r>
            <a:r>
              <a:rPr lang="ko-KR" altLang="en-US"/>
              <a:t>가고 </a:t>
            </a:r>
            <a:r>
              <a:rPr lang="ko-KR" altLang="en-US" smtClean="0"/>
              <a:t>싶어</a:t>
            </a:r>
            <a:endParaRPr lang="en-US" altLang="ko-KR" smtClean="0"/>
          </a:p>
          <a:p>
            <a:r>
              <a:rPr lang="ko-KR" altLang="en-US" smtClean="0"/>
              <a:t>하는 장소별 </a:t>
            </a:r>
            <a:r>
              <a:rPr lang="ko-KR" altLang="en-US" dirty="0"/>
              <a:t>학생 수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827585" y="4606099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65919" y="4750115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71500" y="4426490"/>
            <a:ext cx="774251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79512" y="2852936"/>
            <a:ext cx="37189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75556" y="3165939"/>
            <a:ext cx="253274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700947" y="3705999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67690" y="4156522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554603" y="4592161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고궁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087724" y="4581128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763380" y="4581128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미술관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414948" y="4614152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953282" y="4758168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658863" y="4434543"/>
            <a:ext cx="774251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766875" y="2860989"/>
            <a:ext cx="37189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162919" y="3173992"/>
            <a:ext cx="253274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288310" y="3714052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255053" y="4164575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141966" y="4600214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고궁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675087" y="4589181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350743" y="4589181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미술관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178503" cy="210959"/>
          </a:xfrm>
          <a:prstGeom prst="rect">
            <a:avLst/>
          </a:prstGeom>
        </p:spPr>
      </p:pic>
      <p:grpSp>
        <p:nvGrpSpPr>
          <p:cNvPr id="91" name="그룹 90"/>
          <p:cNvGrpSpPr/>
          <p:nvPr/>
        </p:nvGrpSpPr>
        <p:grpSpPr>
          <a:xfrm>
            <a:off x="2701416" y="5377677"/>
            <a:ext cx="1637116" cy="263186"/>
            <a:chOff x="319554" y="1245924"/>
            <a:chExt cx="2636592" cy="423864"/>
          </a:xfrm>
        </p:grpSpPr>
        <p:pic>
          <p:nvPicPr>
            <p:cNvPr id="92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073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57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39378" y="3141755"/>
            <a:ext cx="1056022" cy="3847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5861" y="3692351"/>
            <a:ext cx="1056022" cy="384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3" y="5406882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91109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43">
            <a:extLst>
              <a:ext uri="{FF2B5EF4-FFF2-40B4-BE49-F238E27FC236}">
                <a16:creationId xmlns="" xmlns:a16="http://schemas.microsoft.com/office/drawing/2014/main" id="{3E6B7751-68D8-4266-BE60-2FE91EC8CD54}"/>
              </a:ext>
            </a:extLst>
          </p:cNvPr>
          <p:cNvSpPr txBox="1"/>
          <p:nvPr/>
        </p:nvSpPr>
        <p:spPr>
          <a:xfrm>
            <a:off x="214145" y="1292537"/>
            <a:ext cx="66611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재희네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성주네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학생들이 현장 체험 학습으로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가고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싶어 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장소를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76772"/>
            <a:ext cx="178503" cy="210959"/>
          </a:xfrm>
          <a:prstGeom prst="rect">
            <a:avLst/>
          </a:prstGeom>
        </p:spPr>
      </p:pic>
      <p:grpSp>
        <p:nvGrpSpPr>
          <p:cNvPr id="91" name="그룹 90"/>
          <p:cNvGrpSpPr/>
          <p:nvPr/>
        </p:nvGrpSpPr>
        <p:grpSpPr>
          <a:xfrm>
            <a:off x="2701416" y="5377677"/>
            <a:ext cx="1637116" cy="263186"/>
            <a:chOff x="319554" y="1245924"/>
            <a:chExt cx="2636592" cy="423864"/>
          </a:xfrm>
        </p:grpSpPr>
        <p:pic>
          <p:nvPicPr>
            <p:cNvPr id="92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34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50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32" y="537525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73363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195EEB5A-8CEF-43CD-B1B5-0856F717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" y="214898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75E68680-514F-41B2-BFA5-43277A13285D}"/>
              </a:ext>
            </a:extLst>
          </p:cNvPr>
          <p:cNvSpPr txBox="1"/>
          <p:nvPr/>
        </p:nvSpPr>
        <p:spPr>
          <a:xfrm>
            <a:off x="373569" y="2052592"/>
            <a:ext cx="65017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재희네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성주네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반에서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가고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싶어 하는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수가 많은 장소부터 각각 순서대로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A0D81D7-F485-4F64-8C62-9C0316BED30A}"/>
              </a:ext>
            </a:extLst>
          </p:cNvPr>
          <p:cNvSpPr txBox="1"/>
          <p:nvPr/>
        </p:nvSpPr>
        <p:spPr>
          <a:xfrm>
            <a:off x="222980" y="314175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재희네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         ,		   ,	          ,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EE188992-48C4-4067-B0E4-48F698697C5E}"/>
              </a:ext>
            </a:extLst>
          </p:cNvPr>
          <p:cNvSpPr/>
          <p:nvPr/>
        </p:nvSpPr>
        <p:spPr bwMode="auto">
          <a:xfrm>
            <a:off x="1387160" y="3103071"/>
            <a:ext cx="127994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동물원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39F1CF9-3EB2-4BDF-9A3B-4D19CFE7DD4F}"/>
              </a:ext>
            </a:extLst>
          </p:cNvPr>
          <p:cNvSpPr/>
          <p:nvPr/>
        </p:nvSpPr>
        <p:spPr bwMode="auto">
          <a:xfrm>
            <a:off x="2823692" y="3103071"/>
            <a:ext cx="127994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고궁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706E9D9-BB7A-4596-AF96-014EEC058B46}"/>
              </a:ext>
            </a:extLst>
          </p:cNvPr>
          <p:cNvSpPr/>
          <p:nvPr/>
        </p:nvSpPr>
        <p:spPr bwMode="auto">
          <a:xfrm>
            <a:off x="4267053" y="3103071"/>
            <a:ext cx="127994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과학관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49ABFC2-4B22-4B73-B1A4-2AE72A279C7B}"/>
              </a:ext>
            </a:extLst>
          </p:cNvPr>
          <p:cNvSpPr/>
          <p:nvPr/>
        </p:nvSpPr>
        <p:spPr bwMode="auto">
          <a:xfrm>
            <a:off x="5627530" y="3103071"/>
            <a:ext cx="127994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미술관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DF39A8C6-7422-40EB-B5CA-5C6CA72BF647}"/>
              </a:ext>
            </a:extLst>
          </p:cNvPr>
          <p:cNvSpPr txBox="1"/>
          <p:nvPr/>
        </p:nvSpPr>
        <p:spPr>
          <a:xfrm>
            <a:off x="222980" y="369235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성주네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         ,		   ,	          ,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537D6A5-69D7-43FD-A1D7-E66FA75DFFF5}"/>
              </a:ext>
            </a:extLst>
          </p:cNvPr>
          <p:cNvSpPr/>
          <p:nvPr/>
        </p:nvSpPr>
        <p:spPr bwMode="auto">
          <a:xfrm>
            <a:off x="1387160" y="3653667"/>
            <a:ext cx="127994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동물원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5C9436D-CD50-44CB-814C-4DBCCFCFBE83}"/>
              </a:ext>
            </a:extLst>
          </p:cNvPr>
          <p:cNvSpPr/>
          <p:nvPr/>
        </p:nvSpPr>
        <p:spPr bwMode="auto">
          <a:xfrm>
            <a:off x="2823692" y="3653667"/>
            <a:ext cx="127994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미술관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5060A9B-5D6C-4621-BADC-BCCD525EDB24}"/>
              </a:ext>
            </a:extLst>
          </p:cNvPr>
          <p:cNvSpPr/>
          <p:nvPr/>
        </p:nvSpPr>
        <p:spPr bwMode="auto">
          <a:xfrm>
            <a:off x="4267053" y="3653667"/>
            <a:ext cx="127994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고궁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5CCA8EA1-908E-41E3-8232-AC06E1D5F67D}"/>
              </a:ext>
            </a:extLst>
          </p:cNvPr>
          <p:cNvSpPr/>
          <p:nvPr/>
        </p:nvSpPr>
        <p:spPr bwMode="auto">
          <a:xfrm>
            <a:off x="5627530" y="3653667"/>
            <a:ext cx="127994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과학관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E19CCFDF-909B-4F71-99A3-FBE577AB44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243" y="2965594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3A9B65AA-ABE5-4FC8-82BD-BB4B764647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3903" y="2965594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B75173A0-87BC-4058-B752-A94260FD4C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5043" y="2965594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F02F0F0B-F856-427D-978A-ACB3135760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19028" y="2965594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00D34FC9-7949-4D39-9553-337AA6D192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5243" y="3484983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AADBDB3A-4D1F-4B22-9B2D-50B21E20DD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3903" y="3484983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2CF3E348-DEF5-432A-9AD0-236C256864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5043" y="3484983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DC592A32-B0C8-41D7-89BF-E5BFB13B39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19028" y="348498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5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064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06473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193203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="" xmlns:a16="http://schemas.microsoft.com/office/drawing/2014/main" id="{BA6D642B-1615-4C80-8801-38FEC6D4D2B9}"/>
              </a:ext>
            </a:extLst>
          </p:cNvPr>
          <p:cNvSpPr txBox="1"/>
          <p:nvPr/>
        </p:nvSpPr>
        <p:spPr>
          <a:xfrm>
            <a:off x="704340" y="1484784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도희네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반에서 현장 체험으로 가고 싶어 하는 학생 수가 많은 장소부터 각각 순서대로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4B903252-DA7C-48F4-8697-83F5740AE7EA}"/>
              </a:ext>
            </a:extLst>
          </p:cNvPr>
          <p:cNvSpPr txBox="1"/>
          <p:nvPr/>
        </p:nvSpPr>
        <p:spPr>
          <a:xfrm>
            <a:off x="805341" y="2981699"/>
            <a:ext cx="108897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err="1">
                <a:latin typeface="맑은 고딕" pitchFamily="50" charset="-127"/>
                <a:ea typeface="맑은 고딕" pitchFamily="50" charset="-127"/>
              </a:rPr>
              <a:t>도희네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="" xmlns:a16="http://schemas.microsoft.com/office/drawing/2014/main" id="{194F7940-56F5-4913-9B91-979B08BB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7" y="149288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5B1197F3-6C3B-4CBE-98B7-864005D8D204}"/>
              </a:ext>
            </a:extLst>
          </p:cNvPr>
          <p:cNvSpPr/>
          <p:nvPr/>
        </p:nvSpPr>
        <p:spPr bwMode="auto">
          <a:xfrm>
            <a:off x="1957469" y="2958731"/>
            <a:ext cx="4021892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놀이동산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박물관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동물원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en-US" altLang="ko-KR" sz="1900" b="1" i="0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수영장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1494B58D-1C01-44CA-B950-E214EA63072C}"/>
              </a:ext>
            </a:extLst>
          </p:cNvPr>
          <p:cNvSpPr txBox="1"/>
          <p:nvPr/>
        </p:nvSpPr>
        <p:spPr>
          <a:xfrm>
            <a:off x="809494" y="3529755"/>
            <a:ext cx="1111972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900" spc="-15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지호네  반</a:t>
            </a:r>
            <a:endParaRPr lang="en-US" altLang="ko-KR" dirty="0"/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BE92723B-DA1C-464B-9E6F-1221733D2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68" y="2750670"/>
            <a:ext cx="360000" cy="355000"/>
          </a:xfrm>
          <a:prstGeom prst="rect">
            <a:avLst/>
          </a:prstGeom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순서도: 대체 처리 101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6" name="순서도: 대체 처리 105"/>
          <p:cNvSpPr/>
          <p:nvPr/>
        </p:nvSpPr>
        <p:spPr>
          <a:xfrm>
            <a:off x="543685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542656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순서도: 대체 처리 107"/>
          <p:cNvSpPr/>
          <p:nvPr/>
        </p:nvSpPr>
        <p:spPr>
          <a:xfrm>
            <a:off x="514511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348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487032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486003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3" name="순서도: 대체 처리 112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5698849" y="123021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5721861" y="117453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B1197F3-6C3B-4CBE-98B7-864005D8D204}"/>
              </a:ext>
            </a:extLst>
          </p:cNvPr>
          <p:cNvSpPr/>
          <p:nvPr/>
        </p:nvSpPr>
        <p:spPr bwMode="auto">
          <a:xfrm>
            <a:off x="1957469" y="3495918"/>
            <a:ext cx="4021892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놀이동산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박물관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수영장</a:t>
            </a: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동물원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BE92723B-DA1C-464B-9E6F-1221733D2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68" y="3287857"/>
            <a:ext cx="360000" cy="355000"/>
          </a:xfrm>
          <a:prstGeom prst="rect">
            <a:avLst/>
          </a:prstGeom>
        </p:spPr>
      </p:pic>
      <p:pic>
        <p:nvPicPr>
          <p:cNvPr id="15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2179958"/>
            <a:ext cx="187325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223022" y="218629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442B7DB-C964-47A7-9301-AE97BD007477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5D3B56E-0A3E-461D-ADB8-1E19FD40D6F2}"/>
              </a:ext>
            </a:extLst>
          </p:cNvPr>
          <p:cNvSpPr/>
          <p:nvPr/>
        </p:nvSpPr>
        <p:spPr>
          <a:xfrm>
            <a:off x="160522" y="3414566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="" xmlns:a16="http://schemas.microsoft.com/office/drawing/2014/main" id="{2A7EBA47-688A-422C-B7B9-B50A7DE2EB10}"/>
              </a:ext>
            </a:extLst>
          </p:cNvPr>
          <p:cNvSpPr/>
          <p:nvPr/>
        </p:nvSpPr>
        <p:spPr>
          <a:xfrm>
            <a:off x="306255" y="323454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각 삼각형 47">
            <a:extLst>
              <a:ext uri="{FF2B5EF4-FFF2-40B4-BE49-F238E27FC236}">
                <a16:creationId xmlns="" xmlns:a16="http://schemas.microsoft.com/office/drawing/2014/main" id="{C75C969D-095A-4224-94AD-6C16C87981B5}"/>
              </a:ext>
            </a:extLst>
          </p:cNvPr>
          <p:cNvSpPr/>
          <p:nvPr/>
        </p:nvSpPr>
        <p:spPr>
          <a:xfrm flipH="1" flipV="1">
            <a:off x="5229662" y="500508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5640EF22-7042-4429-A7D2-C3F2EB9CC51B}"/>
              </a:ext>
            </a:extLst>
          </p:cNvPr>
          <p:cNvSpPr txBox="1"/>
          <p:nvPr/>
        </p:nvSpPr>
        <p:spPr>
          <a:xfrm>
            <a:off x="323528" y="3924345"/>
            <a:ext cx="59898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현장 체험 학습으로 가고 싶어 하는 학생 수가 많은 장소부터 알아 보려면 막대의 길이가 가장 긴 것부터 차례대로 알아봅니다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7" y="1850916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83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(19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슬라이드 내용과 동일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41" y="520378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3685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3608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4511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348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7032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6003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119262" y="5038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75" y="52037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6159860" y="5044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" y="519051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58362" y="50784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7">
            <a:extLst>
              <a:ext uri="{FF2B5EF4-FFF2-40B4-BE49-F238E27FC236}">
                <a16:creationId xmlns=""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7" y="1871063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EF070C31-4EDD-4F03-8106-985F38229CF5}"/>
              </a:ext>
            </a:extLst>
          </p:cNvPr>
          <p:cNvSpPr txBox="1"/>
          <p:nvPr/>
        </p:nvSpPr>
        <p:spPr>
          <a:xfrm>
            <a:off x="704340" y="1484784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도희네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반이 현장 체험 학습 장소를 정한다면 어디가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좋을지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8">
            <a:extLst>
              <a:ext uri="{FF2B5EF4-FFF2-40B4-BE49-F238E27FC236}">
                <a16:creationId xmlns="" xmlns:a16="http://schemas.microsoft.com/office/drawing/2014/main" id="{BE42675A-0534-4FC8-9F27-AEE5B4E2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9" y="151681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77105C-7AC9-46E2-87C8-AB40ACE723BE}"/>
              </a:ext>
            </a:extLst>
          </p:cNvPr>
          <p:cNvSpPr/>
          <p:nvPr/>
        </p:nvSpPr>
        <p:spPr bwMode="auto">
          <a:xfrm>
            <a:off x="1331640" y="2816231"/>
            <a:ext cx="169218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놀이동산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FD045C5A-52CA-49FD-B45F-082DA55F8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28" y="3753036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FB76E19-524F-4B31-A43B-B2D0A1FB002F}"/>
              </a:ext>
            </a:extLst>
          </p:cNvPr>
          <p:cNvSpPr/>
          <p:nvPr/>
        </p:nvSpPr>
        <p:spPr bwMode="auto">
          <a:xfrm>
            <a:off x="1331252" y="3284984"/>
            <a:ext cx="5550827" cy="953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도희네 </a:t>
            </a: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지호네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반의 조사 결과를 살펴보았을 때 가장 많은 학생이 가고 싶어 하는 장소이기 때문입니다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9EBAC5B4-5896-40A9-A8AB-1C72F4F7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64" y="2909197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781EED24-0B65-4CAA-82D4-3240513A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64" y="3299547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>
            <a:extLst>
              <a:ext uri="{FF2B5EF4-FFF2-40B4-BE49-F238E27FC236}">
                <a16:creationId xmlns="" xmlns:a16="http://schemas.microsoft.com/office/drawing/2014/main" id="{C449B84A-3846-48B6-BF04-46AC6FC26A41}"/>
              </a:ext>
            </a:extLst>
          </p:cNvPr>
          <p:cNvSpPr/>
          <p:nvPr/>
        </p:nvSpPr>
        <p:spPr bwMode="auto">
          <a:xfrm>
            <a:off x="744876" y="2816231"/>
            <a:ext cx="442748" cy="3651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답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="" xmlns:a16="http://schemas.microsoft.com/office/drawing/2014/main" id="{B76FF9AE-75C7-4157-9E5C-F86895E79E8C}"/>
              </a:ext>
            </a:extLst>
          </p:cNvPr>
          <p:cNvSpPr/>
          <p:nvPr/>
        </p:nvSpPr>
        <p:spPr bwMode="auto">
          <a:xfrm>
            <a:off x="496624" y="3262827"/>
            <a:ext cx="713051" cy="3651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까닭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698849" y="123021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21861" y="117453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579718" y="1895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2179958"/>
            <a:ext cx="187325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223022" y="218629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AD9F9D30-2C56-49F4-A324-FEA4C58AEA6C}"/>
              </a:ext>
            </a:extLst>
          </p:cNvPr>
          <p:cNvSpPr txBox="1"/>
          <p:nvPr/>
        </p:nvSpPr>
        <p:spPr>
          <a:xfrm>
            <a:off x="373569" y="1292537"/>
            <a:ext cx="65017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재희네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성주네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반이 현장 체험 학습 장소를 정한다면 어디가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좋은지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4700C9B4-64BB-4CA5-96E6-D753C5063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38" y="2813068"/>
            <a:ext cx="6857221" cy="2200108"/>
          </a:xfrm>
          <a:prstGeom prst="rect">
            <a:avLst/>
          </a:prstGeom>
        </p:spPr>
      </p:pic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5428AE8F-29DA-49D2-A952-7246B22B0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44" y="2031812"/>
            <a:ext cx="3018341" cy="7491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재희네</a:t>
            </a:r>
            <a:r>
              <a:rPr lang="ko-KR" altLang="en-US" dirty="0"/>
              <a:t> 반에서 </a:t>
            </a:r>
            <a:r>
              <a:rPr lang="ko-KR" altLang="en-US"/>
              <a:t>가고 </a:t>
            </a:r>
            <a:r>
              <a:rPr lang="ko-KR" altLang="en-US" smtClean="0"/>
              <a:t>싶어 </a:t>
            </a:r>
            <a:endParaRPr lang="en-US" altLang="ko-KR" smtClean="0"/>
          </a:p>
          <a:p>
            <a:r>
              <a:rPr lang="ko-KR" altLang="en-US" smtClean="0"/>
              <a:t>하는 장소별 </a:t>
            </a:r>
            <a:r>
              <a:rPr lang="ko-KR" altLang="en-US" dirty="0"/>
              <a:t>학생 수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9603EBA9-A292-4353-A9A6-49EF7120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87" y="2021212"/>
            <a:ext cx="3018341" cy="7491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성주네</a:t>
            </a:r>
            <a:r>
              <a:rPr lang="ko-KR" altLang="en-US" dirty="0"/>
              <a:t> 반에서 </a:t>
            </a:r>
            <a:r>
              <a:rPr lang="ko-KR" altLang="en-US"/>
              <a:t>가고 </a:t>
            </a:r>
            <a:r>
              <a:rPr lang="ko-KR" altLang="en-US" smtClean="0"/>
              <a:t>싶어</a:t>
            </a:r>
            <a:endParaRPr lang="en-US" altLang="ko-KR" smtClean="0"/>
          </a:p>
          <a:p>
            <a:r>
              <a:rPr lang="ko-KR" altLang="en-US" smtClean="0"/>
              <a:t>하는 장소별 </a:t>
            </a:r>
            <a:r>
              <a:rPr lang="ko-KR" altLang="en-US" dirty="0"/>
              <a:t>학생 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827585" y="4606099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65919" y="4750115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71500" y="4426490"/>
            <a:ext cx="774251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79512" y="2852936"/>
            <a:ext cx="37189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75556" y="3165939"/>
            <a:ext cx="253274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700947" y="3705999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67690" y="4156522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1554603" y="4592161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고궁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087724" y="4581128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763380" y="4581128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미술관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414948" y="4614152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과학관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953282" y="4758168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658863" y="4434543"/>
            <a:ext cx="774251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생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3766875" y="2860989"/>
            <a:ext cx="37189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162919" y="3173992"/>
            <a:ext cx="253274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288310" y="3714052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4255053" y="4164575"/>
            <a:ext cx="126637" cy="276999"/>
          </a:xfrm>
          <a:prstGeom prst="rect">
            <a:avLst/>
          </a:prstGeom>
          <a:solidFill>
            <a:srgbClr val="F3F0F6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141966" y="4600214"/>
            <a:ext cx="46166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고궁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5675087" y="4589181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동물원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6350743" y="4589181"/>
            <a:ext cx="6924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미술관</a:t>
            </a: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701416" y="5377677"/>
            <a:ext cx="1637116" cy="263186"/>
            <a:chOff x="319554" y="1245924"/>
            <a:chExt cx="2636592" cy="423864"/>
          </a:xfrm>
        </p:grpSpPr>
        <p:pic>
          <p:nvPicPr>
            <p:cNvPr id="7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3" y="1340768"/>
            <a:ext cx="178503" cy="210959"/>
          </a:xfrm>
          <a:prstGeom prst="rect">
            <a:avLst/>
          </a:prstGeom>
        </p:spPr>
      </p:pic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176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AD9F9D30-2C56-49F4-A324-FEA4C58AEA6C}"/>
              </a:ext>
            </a:extLst>
          </p:cNvPr>
          <p:cNvSpPr txBox="1"/>
          <p:nvPr/>
        </p:nvSpPr>
        <p:spPr>
          <a:xfrm>
            <a:off x="373569" y="1292537"/>
            <a:ext cx="65017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재희네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성주네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반이 현장 체험 학습 장소를 정한다면 어디가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좋은지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쓰고 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45EF1490-C7FC-47CF-8928-DA5F44C8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" y="141018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56907D1-F09E-435D-BD82-700C73F768C3}"/>
              </a:ext>
            </a:extLst>
          </p:cNvPr>
          <p:cNvSpPr/>
          <p:nvPr/>
        </p:nvSpPr>
        <p:spPr bwMode="auto">
          <a:xfrm>
            <a:off x="1227280" y="2816231"/>
            <a:ext cx="139683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동물원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F568860F-C5A0-4393-AF44-FD018B347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2096" y="2676370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45A5CD97-923F-4C86-A75C-0AF5B8DADE2E}"/>
              </a:ext>
            </a:extLst>
          </p:cNvPr>
          <p:cNvSpPr/>
          <p:nvPr/>
        </p:nvSpPr>
        <p:spPr bwMode="auto">
          <a:xfrm>
            <a:off x="1226892" y="3303434"/>
            <a:ext cx="5550827" cy="9896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재희네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성주네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반의 조사 결과를 보았을 때 동물원이 가장 많이 가고 싶어 하는 곳이기 때문입니다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7EB0EEA7-794E-4571-B2FA-DEADF21BC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888" y="3067594"/>
            <a:ext cx="360000" cy="355000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66C6D020-B842-4C86-A3D4-F40B8E612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04" y="2888940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3DA2CCBE-803F-420E-9FC1-BB1FC18A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04" y="3367847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28">
            <a:extLst>
              <a:ext uri="{FF2B5EF4-FFF2-40B4-BE49-F238E27FC236}">
                <a16:creationId xmlns="" xmlns:a16="http://schemas.microsoft.com/office/drawing/2014/main" id="{C449B84A-3846-48B6-BF04-46AC6FC26A41}"/>
              </a:ext>
            </a:extLst>
          </p:cNvPr>
          <p:cNvSpPr/>
          <p:nvPr/>
        </p:nvSpPr>
        <p:spPr bwMode="auto">
          <a:xfrm>
            <a:off x="715796" y="2816231"/>
            <a:ext cx="442748" cy="3651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답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="" xmlns:a16="http://schemas.microsoft.com/office/drawing/2014/main" id="{B76FF9AE-75C7-4157-9E5C-F86895E79E8C}"/>
              </a:ext>
            </a:extLst>
          </p:cNvPr>
          <p:cNvSpPr/>
          <p:nvPr/>
        </p:nvSpPr>
        <p:spPr bwMode="auto">
          <a:xfrm>
            <a:off x="467544" y="3262827"/>
            <a:ext cx="713051" cy="3651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까닭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701416" y="5377677"/>
            <a:ext cx="1637116" cy="263186"/>
            <a:chOff x="319554" y="1245924"/>
            <a:chExt cx="2636592" cy="423864"/>
          </a:xfrm>
        </p:grpSpPr>
        <p:pic>
          <p:nvPicPr>
            <p:cNvPr id="4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341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50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065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241" y="520378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3685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36089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4511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3482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7032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6003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75" y="52037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" y="5190516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>
            <a:extLst>
              <a:ext uri="{FF2B5EF4-FFF2-40B4-BE49-F238E27FC236}">
                <a16:creationId xmlns="" xmlns:a16="http://schemas.microsoft.com/office/drawing/2014/main" id="{4060CE84-4163-4000-A576-5E01C280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7" y="1871063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EF070C31-4EDD-4F03-8106-985F38229CF5}"/>
              </a:ext>
            </a:extLst>
          </p:cNvPr>
          <p:cNvSpPr txBox="1"/>
          <p:nvPr/>
        </p:nvSpPr>
        <p:spPr>
          <a:xfrm>
            <a:off x="704340" y="1484784"/>
            <a:ext cx="6110881" cy="6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보고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도희네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반이 현장 체험 학습 장소를 정한다면 어디가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좋을지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2" name="Picture 8">
            <a:extLst>
              <a:ext uri="{FF2B5EF4-FFF2-40B4-BE49-F238E27FC236}">
                <a16:creationId xmlns="" xmlns:a16="http://schemas.microsoft.com/office/drawing/2014/main" id="{BE42675A-0534-4FC8-9F27-AEE5B4E2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9" y="1516812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77105C-7AC9-46E2-87C8-AB40ACE723BE}"/>
              </a:ext>
            </a:extLst>
          </p:cNvPr>
          <p:cNvSpPr/>
          <p:nvPr/>
        </p:nvSpPr>
        <p:spPr bwMode="auto">
          <a:xfrm>
            <a:off x="1331640" y="2816231"/>
            <a:ext cx="1692188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놀이동산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FD045C5A-52CA-49FD-B45F-082DA55F8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28" y="3753036"/>
            <a:ext cx="360000" cy="355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FB76E19-524F-4B31-A43B-B2D0A1FB002F}"/>
              </a:ext>
            </a:extLst>
          </p:cNvPr>
          <p:cNvSpPr/>
          <p:nvPr/>
        </p:nvSpPr>
        <p:spPr bwMode="auto">
          <a:xfrm>
            <a:off x="1331252" y="3284984"/>
            <a:ext cx="5550827" cy="953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도희네 </a:t>
            </a: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지호네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반의 조사 결과를 살펴보았을 때 가장 많은 학생이 가고 싶어 하는 장소이기 때문입니다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9EBAC5B4-5896-40A9-A8AB-1C72F4F7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64" y="2909197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>
            <a:extLst>
              <a:ext uri="{FF2B5EF4-FFF2-40B4-BE49-F238E27FC236}">
                <a16:creationId xmlns="" xmlns:a16="http://schemas.microsoft.com/office/drawing/2014/main" id="{781EED24-0B65-4CAA-82D4-3240513A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64" y="3299547"/>
            <a:ext cx="300236" cy="2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>
            <a:extLst>
              <a:ext uri="{FF2B5EF4-FFF2-40B4-BE49-F238E27FC236}">
                <a16:creationId xmlns="" xmlns:a16="http://schemas.microsoft.com/office/drawing/2014/main" id="{C449B84A-3846-48B6-BF04-46AC6FC26A41}"/>
              </a:ext>
            </a:extLst>
          </p:cNvPr>
          <p:cNvSpPr/>
          <p:nvPr/>
        </p:nvSpPr>
        <p:spPr bwMode="auto">
          <a:xfrm>
            <a:off x="744876" y="2816231"/>
            <a:ext cx="442748" cy="3651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답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="" xmlns:a16="http://schemas.microsoft.com/office/drawing/2014/main" id="{B76FF9AE-75C7-4157-9E5C-F86895E79E8C}"/>
              </a:ext>
            </a:extLst>
          </p:cNvPr>
          <p:cNvSpPr/>
          <p:nvPr/>
        </p:nvSpPr>
        <p:spPr bwMode="auto">
          <a:xfrm>
            <a:off x="496624" y="3262827"/>
            <a:ext cx="713051" cy="3651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까닭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5698849" y="1230219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21861" y="1174539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52" y="2179958"/>
            <a:ext cx="1873257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E114D66-A627-4BE1-B53E-B84DA77D667C}"/>
              </a:ext>
            </a:extLst>
          </p:cNvPr>
          <p:cNvSpPr txBox="1"/>
          <p:nvPr/>
        </p:nvSpPr>
        <p:spPr>
          <a:xfrm>
            <a:off x="5223022" y="218629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보기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2E9ADFF-3D21-4587-B441-031A910B7BD4}"/>
              </a:ext>
            </a:extLst>
          </p:cNvPr>
          <p:cNvSpPr txBox="1"/>
          <p:nvPr/>
        </p:nvSpPr>
        <p:spPr>
          <a:xfrm>
            <a:off x="7068751" y="1063509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1BD5D68-CB09-49BF-94BE-15E703BC7978}"/>
              </a:ext>
            </a:extLst>
          </p:cNvPr>
          <p:cNvSpPr/>
          <p:nvPr/>
        </p:nvSpPr>
        <p:spPr>
          <a:xfrm>
            <a:off x="96322" y="3378562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모서리가 둥근 직사각형 45">
            <a:extLst>
              <a:ext uri="{FF2B5EF4-FFF2-40B4-BE49-F238E27FC236}">
                <a16:creationId xmlns="" xmlns:a16="http://schemas.microsoft.com/office/drawing/2014/main" id="{188FCF0F-3C3A-4C2D-BAD3-CF12AEDB31BB}"/>
              </a:ext>
            </a:extLst>
          </p:cNvPr>
          <p:cNvSpPr/>
          <p:nvPr/>
        </p:nvSpPr>
        <p:spPr>
          <a:xfrm>
            <a:off x="242055" y="319854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3" name="직각 삼각형 52">
            <a:extLst>
              <a:ext uri="{FF2B5EF4-FFF2-40B4-BE49-F238E27FC236}">
                <a16:creationId xmlns="" xmlns:a16="http://schemas.microsoft.com/office/drawing/2014/main" id="{D1F824F5-0CD4-4C22-AEE4-DFDBB14F1D6A}"/>
              </a:ext>
            </a:extLst>
          </p:cNvPr>
          <p:cNvSpPr/>
          <p:nvPr/>
        </p:nvSpPr>
        <p:spPr>
          <a:xfrm flipH="1" flipV="1">
            <a:off x="5165462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98127A41-B9C9-4FA8-A0BC-ED3161E09A1D}"/>
              </a:ext>
            </a:extLst>
          </p:cNvPr>
          <p:cNvSpPr txBox="1"/>
          <p:nvPr/>
        </p:nvSpPr>
        <p:spPr>
          <a:xfrm>
            <a:off x="251519" y="3933056"/>
            <a:ext cx="63904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도희네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지호네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반에서 가장 가고 싶어 하는 현장 체험 학습 장소는 놀이동산이므로 놀이동산으로 가는 것이 좋을 것 같습니다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66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B2B4A5C-6F07-4103-B9EE-2D0DBDE3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1" y="2205583"/>
            <a:ext cx="6476726" cy="250519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3DA5112-6D02-4442-B2CC-81EBF7CDEFFE}"/>
              </a:ext>
            </a:extLst>
          </p:cNvPr>
          <p:cNvSpPr txBox="1"/>
          <p:nvPr/>
        </p:nvSpPr>
        <p:spPr>
          <a:xfrm>
            <a:off x="3743908" y="2636912"/>
            <a:ext cx="3062057" cy="969496"/>
          </a:xfrm>
          <a:prstGeom prst="rect">
            <a:avLst/>
          </a:prstGeom>
          <a:solidFill>
            <a:srgbClr val="F9DC95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 크기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명이 좋아하는지 알 수 있어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45219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4190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6045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501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8566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7537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974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44F40C4-1A9A-4F16-B39B-A8D133EFFE63}"/>
              </a:ext>
            </a:extLst>
          </p:cNvPr>
          <p:cNvSpPr txBox="1"/>
          <p:nvPr/>
        </p:nvSpPr>
        <p:spPr>
          <a:xfrm>
            <a:off x="1196440" y="4233658"/>
            <a:ext cx="800219" cy="338554"/>
          </a:xfrm>
          <a:prstGeom prst="rect">
            <a:avLst/>
          </a:prstGeom>
          <a:solidFill>
            <a:srgbClr val="DDE9BA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치즈빵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3CE3BBF-95DE-4567-91C8-9D05C2927788}"/>
              </a:ext>
            </a:extLst>
          </p:cNvPr>
          <p:cNvSpPr txBox="1"/>
          <p:nvPr/>
        </p:nvSpPr>
        <p:spPr>
          <a:xfrm>
            <a:off x="2005868" y="4249802"/>
            <a:ext cx="800219" cy="338554"/>
          </a:xfrm>
          <a:prstGeom prst="rect">
            <a:avLst/>
          </a:prstGeom>
          <a:solidFill>
            <a:srgbClr val="F8E2E9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채소빵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AD42DD1-8BAE-4634-8987-5A54A7B0483F}"/>
              </a:ext>
            </a:extLst>
          </p:cNvPr>
          <p:cNvSpPr txBox="1"/>
          <p:nvPr/>
        </p:nvSpPr>
        <p:spPr>
          <a:xfrm>
            <a:off x="2745207" y="4249802"/>
            <a:ext cx="800219" cy="338554"/>
          </a:xfrm>
          <a:prstGeom prst="rect">
            <a:avLst/>
          </a:prstGeom>
          <a:solidFill>
            <a:srgbClr val="D0CCE3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크림빵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B099701-F314-417F-9A9C-2F49597C21EB}"/>
              </a:ext>
            </a:extLst>
          </p:cNvPr>
          <p:cNvSpPr txBox="1"/>
          <p:nvPr/>
        </p:nvSpPr>
        <p:spPr>
          <a:xfrm>
            <a:off x="269680" y="4089642"/>
            <a:ext cx="872355" cy="338554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학생 수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8B52A2A-6848-40D3-A105-FD03D8C661AD}"/>
              </a:ext>
            </a:extLst>
          </p:cNvPr>
          <p:cNvSpPr txBox="1"/>
          <p:nvPr/>
        </p:nvSpPr>
        <p:spPr>
          <a:xfrm>
            <a:off x="857886" y="4373784"/>
            <a:ext cx="389850" cy="338554"/>
          </a:xfrm>
          <a:prstGeom prst="rect">
            <a:avLst/>
          </a:prstGeom>
          <a:solidFill>
            <a:srgbClr val="FADF7E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FF84705-B7D7-4816-BED3-7B36345EA492}"/>
              </a:ext>
            </a:extLst>
          </p:cNvPr>
          <p:cNvSpPr txBox="1"/>
          <p:nvPr/>
        </p:nvSpPr>
        <p:spPr>
          <a:xfrm>
            <a:off x="1247525" y="2060848"/>
            <a:ext cx="1516687" cy="4256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빵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1D0CAC1C-FBCF-48BB-BE0C-7AB5064C9B13}"/>
              </a:ext>
            </a:extLst>
          </p:cNvPr>
          <p:cNvSpPr/>
          <p:nvPr/>
        </p:nvSpPr>
        <p:spPr>
          <a:xfrm>
            <a:off x="5896241" y="23943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DC98B21-6AFF-401E-BA9D-CB197D872E75}"/>
              </a:ext>
            </a:extLst>
          </p:cNvPr>
          <p:cNvSpPr txBox="1"/>
          <p:nvPr/>
        </p:nvSpPr>
        <p:spPr>
          <a:xfrm>
            <a:off x="3743908" y="3683640"/>
            <a:ext cx="3062057" cy="969496"/>
          </a:xfrm>
          <a:prstGeom prst="rect">
            <a:avLst/>
          </a:prstGeom>
          <a:solidFill>
            <a:srgbClr val="F9DC95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긴 막대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학생이 좋아하는 거야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/>
          <p:cNvSpPr/>
          <p:nvPr/>
        </p:nvSpPr>
        <p:spPr>
          <a:xfrm>
            <a:off x="3347864" y="1252432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347864" y="1196752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052190" y="1252432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075202" y="1196752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53833" y="1016732"/>
            <a:ext cx="38908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B099701-F314-417F-9A9C-2F49597C21EB}"/>
              </a:ext>
            </a:extLst>
          </p:cNvPr>
          <p:cNvSpPr txBox="1"/>
          <p:nvPr/>
        </p:nvSpPr>
        <p:spPr>
          <a:xfrm>
            <a:off x="323528" y="2586390"/>
            <a:ext cx="386841" cy="338554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B099701-F314-417F-9A9C-2F49597C21EB}"/>
              </a:ext>
            </a:extLst>
          </p:cNvPr>
          <p:cNvSpPr txBox="1"/>
          <p:nvPr/>
        </p:nvSpPr>
        <p:spPr>
          <a:xfrm>
            <a:off x="703323" y="2564904"/>
            <a:ext cx="412293" cy="338554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B099701-F314-417F-9A9C-2F49597C21EB}"/>
              </a:ext>
            </a:extLst>
          </p:cNvPr>
          <p:cNvSpPr txBox="1"/>
          <p:nvPr/>
        </p:nvSpPr>
        <p:spPr>
          <a:xfrm>
            <a:off x="817137" y="3270466"/>
            <a:ext cx="298479" cy="338554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B099701-F314-417F-9A9C-2F49597C21EB}"/>
              </a:ext>
            </a:extLst>
          </p:cNvPr>
          <p:cNvSpPr txBox="1"/>
          <p:nvPr/>
        </p:nvSpPr>
        <p:spPr>
          <a:xfrm>
            <a:off x="791580" y="3774522"/>
            <a:ext cx="298479" cy="338554"/>
          </a:xfrm>
          <a:prstGeom prst="rect">
            <a:avLst/>
          </a:prstGeom>
          <a:solidFill>
            <a:srgbClr val="FDFBEE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5734853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757865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ED176F09-FD55-4269-B4EF-E389126757E8}"/>
              </a:ext>
            </a:extLst>
          </p:cNvPr>
          <p:cNvSpPr txBox="1"/>
          <p:nvPr/>
        </p:nvSpPr>
        <p:spPr>
          <a:xfrm>
            <a:off x="1367644" y="1480166"/>
            <a:ext cx="552458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민우네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학생들이 체육 시간에 하고 싶어 하는 활동을 조사하여 나타낸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3833" y="1016732"/>
            <a:ext cx="38908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텍스트 지우고 새로 써 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기본은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안 들어갈 경우에는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35px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70240FE5-95A7-4173-9B3E-E21027D030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5" y="1485410"/>
            <a:ext cx="365135" cy="37362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="" xmlns:a16="http://schemas.microsoft.com/office/drawing/2014/main" id="{4CA00580-5A1B-4AB2-8A23-CA9E5A4A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8575"/>
            <a:ext cx="365135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3349064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34906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4078669" y="1232756"/>
            <a:ext cx="490580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10168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448780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448780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611560" y="1460103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21383" y="2504219"/>
            <a:ext cx="4921540" cy="2884210"/>
            <a:chOff x="1021383" y="2504219"/>
            <a:chExt cx="4921540" cy="2884210"/>
          </a:xfrm>
        </p:grpSpPr>
        <p:sp>
          <p:nvSpPr>
            <p:cNvPr id="53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383" y="2504219"/>
              <a:ext cx="4921540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체육 시간에 하고 싶어 하는 </a:t>
              </a:r>
              <a:r>
                <a:rPr lang="ko-KR" altLang="en-US" dirty="0" err="1"/>
                <a:t>활동별</a:t>
              </a:r>
              <a:r>
                <a:rPr lang="ko-KR" altLang="en-US" dirty="0"/>
                <a:t> 학생 수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111" y="2996952"/>
              <a:ext cx="4183005" cy="237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231080" y="5020553"/>
              <a:ext cx="657523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951820" y="50190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672560" y="5017575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283968" y="5016086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농구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878276" y="5014597"/>
              <a:ext cx="723275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태권도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778548" y="5157192"/>
              <a:ext cx="494308" cy="231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7222" y="4943204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475656" y="3049215"/>
              <a:ext cx="355526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12299" y="315722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3553271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005064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45685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4781939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타원 86"/>
          <p:cNvSpPr/>
          <p:nvPr/>
        </p:nvSpPr>
        <p:spPr>
          <a:xfrm>
            <a:off x="1284842" y="3714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936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순서도: 대체 처리 88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545219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44190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516045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1501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488566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487537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734853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757865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88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55242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513911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32461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22168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957672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947379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3833" y="1016732"/>
            <a:ext cx="38908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BBCDA55-E9AA-4D71-AEFB-C3083996F231}"/>
              </a:ext>
            </a:extLst>
          </p:cNvPr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BD14EBC-7461-401E-8022-2A9DDE3C2CBE}"/>
              </a:ext>
            </a:extLst>
          </p:cNvPr>
          <p:cNvSpPr/>
          <p:nvPr/>
        </p:nvSpPr>
        <p:spPr>
          <a:xfrm>
            <a:off x="5927935" y="4976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FC0C377-A92E-41BE-853F-3B07A92DC6B3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506336"/>
            <a:ext cx="348893" cy="35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510728-C9F1-4EDB-86E1-5457FC44AB87}"/>
              </a:ext>
            </a:extLst>
          </p:cNvPr>
          <p:cNvSpPr txBox="1"/>
          <p:nvPr/>
        </p:nvSpPr>
        <p:spPr>
          <a:xfrm>
            <a:off x="787319" y="1484784"/>
            <a:ext cx="59804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눈금 한 칸은 몇 명을 나타내나요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780B374-3B1E-473A-97D5-BC12EAB985CC}"/>
              </a:ext>
            </a:extLst>
          </p:cNvPr>
          <p:cNvSpPr/>
          <p:nvPr/>
        </p:nvSpPr>
        <p:spPr>
          <a:xfrm>
            <a:off x="4720778" y="5029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675843B-8EFB-40A0-83AE-0B3AFFD81211}"/>
              </a:ext>
            </a:extLst>
          </p:cNvPr>
          <p:cNvSpPr/>
          <p:nvPr/>
        </p:nvSpPr>
        <p:spPr bwMode="auto">
          <a:xfrm>
            <a:off x="3133445" y="5086007"/>
            <a:ext cx="81098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0113C47-3827-4C89-9B78-3BC84E96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159" y="5144316"/>
            <a:ext cx="360000" cy="355000"/>
          </a:xfrm>
          <a:prstGeom prst="rect">
            <a:avLst/>
          </a:prstGeom>
        </p:spPr>
      </p:pic>
      <p:sp>
        <p:nvSpPr>
          <p:cNvPr id="42" name="순서도: 대체 처리 41"/>
          <p:cNvSpPr/>
          <p:nvPr/>
        </p:nvSpPr>
        <p:spPr>
          <a:xfrm>
            <a:off x="3419872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419872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665929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655636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124198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147210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021383" y="2168860"/>
            <a:ext cx="4921540" cy="2884210"/>
            <a:chOff x="1021383" y="2504219"/>
            <a:chExt cx="4921540" cy="2884210"/>
          </a:xfrm>
        </p:grpSpPr>
        <p:sp>
          <p:nvSpPr>
            <p:cNvPr id="72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383" y="2504219"/>
              <a:ext cx="4921540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체육 시간에 하고 싶어 하는 </a:t>
              </a:r>
              <a:r>
                <a:rPr lang="ko-KR" altLang="en-US" dirty="0" err="1"/>
                <a:t>활동별</a:t>
              </a:r>
              <a:r>
                <a:rPr lang="ko-KR" altLang="en-US" dirty="0"/>
                <a:t> 학생 수</a:t>
              </a:r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111" y="2996952"/>
              <a:ext cx="4183005" cy="237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231080" y="5020553"/>
              <a:ext cx="657523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951820" y="50190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672560" y="5017575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283968" y="5016086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농구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878276" y="5014597"/>
              <a:ext cx="723275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태권도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778548" y="5157192"/>
              <a:ext cx="494308" cy="231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7222" y="4943204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475656" y="3049215"/>
              <a:ext cx="355526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12299" y="315722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3553271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005064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45685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4781939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9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4586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순서도: 대체 처리 96"/>
          <p:cNvSpPr/>
          <p:nvPr/>
        </p:nvSpPr>
        <p:spPr>
          <a:xfrm>
            <a:off x="6598995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588702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9" name="순서도: 대체 처리 98"/>
          <p:cNvSpPr/>
          <p:nvPr/>
        </p:nvSpPr>
        <p:spPr>
          <a:xfrm>
            <a:off x="6307252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296959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807339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30351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74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DE9AD0C8-E4BA-45AB-AB3F-25D1D7777A35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지역의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마을별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심은 나무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="" xmlns:a16="http://schemas.microsoft.com/office/drawing/2014/main" id="{43498E43-2A77-474A-86C0-D3E82DFA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62183DC-DB99-4030-9141-C5B3B1BE2255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270A6B6A-7FDA-4AC9-A195-A1436FAB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725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727A53F4-44B0-49FE-ADF3-76126BA0774A}"/>
              </a:ext>
            </a:extLst>
          </p:cNvPr>
          <p:cNvSpPr txBox="1"/>
          <p:nvPr/>
        </p:nvSpPr>
        <p:spPr>
          <a:xfrm>
            <a:off x="513276" y="191683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나무를 가장 많이 심은 마을은 어떤 마을인가요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CA31E4A9-C07A-4E69-B124-11D3A4A799A6}"/>
              </a:ext>
            </a:extLst>
          </p:cNvPr>
          <p:cNvSpPr/>
          <p:nvPr/>
        </p:nvSpPr>
        <p:spPr bwMode="auto">
          <a:xfrm>
            <a:off x="2841535" y="4958489"/>
            <a:ext cx="81098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4BB2B242-4D4C-4FB7-BE2E-BEECCA2BB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535" y="5126228"/>
            <a:ext cx="360000" cy="355000"/>
          </a:xfrm>
          <a:prstGeom prst="rect">
            <a:avLst/>
          </a:prstGeom>
        </p:spPr>
      </p:pic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3F2F71B8-9252-4C2A-90B6-41E37F06F2AD}"/>
              </a:ext>
            </a:extLst>
          </p:cNvPr>
          <p:cNvSpPr txBox="1"/>
          <p:nvPr/>
        </p:nvSpPr>
        <p:spPr>
          <a:xfrm>
            <a:off x="3652519" y="4952305"/>
            <a:ext cx="693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789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" y="1340768"/>
            <a:ext cx="178503" cy="21095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84130" y="2384884"/>
            <a:ext cx="4461757" cy="2475357"/>
            <a:chOff x="1184130" y="2384884"/>
            <a:chExt cx="4461757" cy="2475357"/>
          </a:xfrm>
        </p:grpSpPr>
        <p:sp>
          <p:nvSpPr>
            <p:cNvPr id="37" name="TextBox 9">
              <a:extLst>
                <a:ext uri="{FF2B5EF4-FFF2-40B4-BE49-F238E27FC236}">
                  <a16:creationId xmlns="" xmlns:a16="http://schemas.microsoft.com/office/drawing/2014/main" id="{4BAC07AC-EB8A-435B-912C-4BF41B98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026" y="2384884"/>
              <a:ext cx="2411898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 err="1"/>
                <a:t>마을별</a:t>
              </a:r>
              <a:r>
                <a:rPr lang="ko-KR" altLang="en-US" dirty="0"/>
                <a:t> 심은 나무 수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0EDDB3CB-4C69-4784-B633-DF20A4EB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5001" y="2871502"/>
              <a:ext cx="4110886" cy="19256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477333" y="4489375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127678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56498" y="45524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4130" y="4372808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547664" y="2904522"/>
              <a:ext cx="53945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루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69923" y="3095091"/>
              <a:ext cx="316891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369728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019696" y="4185084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811754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495830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5143902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71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5452196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41903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60453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50160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4885664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875371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3833" y="1016732"/>
            <a:ext cx="38908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F9908929-DB91-4B56-8573-FCB442D35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506336"/>
            <a:ext cx="348893" cy="357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510728-C9F1-4EDB-86E1-5457FC44AB87}"/>
              </a:ext>
            </a:extLst>
          </p:cNvPr>
          <p:cNvSpPr txBox="1"/>
          <p:nvPr/>
        </p:nvSpPr>
        <p:spPr>
          <a:xfrm>
            <a:off x="787319" y="1484784"/>
            <a:ext cx="59804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눈금 한 칸은 몇 명을 나타내나요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12">
            <a:extLst>
              <a:ext uri="{FF2B5EF4-FFF2-40B4-BE49-F238E27FC236}">
                <a16:creationId xmlns="" xmlns:a16="http://schemas.microsoft.com/office/drawing/2014/main" id="{9082D86D-12CD-45B5-8EF4-63B3B26C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675843B-8EFB-40A0-83AE-0B3AFFD81211}"/>
              </a:ext>
            </a:extLst>
          </p:cNvPr>
          <p:cNvSpPr/>
          <p:nvPr/>
        </p:nvSpPr>
        <p:spPr bwMode="auto">
          <a:xfrm>
            <a:off x="3133445" y="5086007"/>
            <a:ext cx="81098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0113C47-3827-4C89-9B78-3BC84E96F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159" y="5144316"/>
            <a:ext cx="360000" cy="355000"/>
          </a:xfrm>
          <a:prstGeom prst="rect">
            <a:avLst/>
          </a:prstGeom>
        </p:spPr>
      </p:pic>
      <p:sp>
        <p:nvSpPr>
          <p:cNvPr id="42" name="순서도: 대체 처리 41"/>
          <p:cNvSpPr/>
          <p:nvPr/>
        </p:nvSpPr>
        <p:spPr>
          <a:xfrm>
            <a:off x="3347864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34786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593921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583628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52190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75202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021383" y="2168860"/>
            <a:ext cx="4921540" cy="2884210"/>
            <a:chOff x="1021383" y="2504219"/>
            <a:chExt cx="4921540" cy="2884210"/>
          </a:xfrm>
        </p:grpSpPr>
        <p:sp>
          <p:nvSpPr>
            <p:cNvPr id="72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383" y="2504219"/>
              <a:ext cx="4921540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체육 시간에 하고 싶어 하는 </a:t>
              </a:r>
              <a:r>
                <a:rPr lang="ko-KR" altLang="en-US" dirty="0" err="1"/>
                <a:t>활동별</a:t>
              </a:r>
              <a:r>
                <a:rPr lang="ko-KR" altLang="en-US" dirty="0"/>
                <a:t> 학생 수</a:t>
              </a:r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111" y="2996952"/>
              <a:ext cx="4183005" cy="237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231080" y="5020553"/>
              <a:ext cx="657523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951820" y="50190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672560" y="5017575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283968" y="5016086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농구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878276" y="5014597"/>
              <a:ext cx="723275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태권도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778548" y="5157192"/>
              <a:ext cx="494308" cy="231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7222" y="4943204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475656" y="3049215"/>
              <a:ext cx="355526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12299" y="315722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3553271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005064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45685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4781939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4EEBABB-1AA8-4269-8626-762030E3637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5D69A758-B052-47AA-81F1-3D77A7B5B511}"/>
              </a:ext>
            </a:extLst>
          </p:cNvPr>
          <p:cNvSpPr/>
          <p:nvPr/>
        </p:nvSpPr>
        <p:spPr>
          <a:xfrm>
            <a:off x="192745" y="3815188"/>
            <a:ext cx="6667165" cy="1269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모서리가 둥근 직사각형 45">
            <a:extLst>
              <a:ext uri="{FF2B5EF4-FFF2-40B4-BE49-F238E27FC236}">
                <a16:creationId xmlns="" xmlns:a16="http://schemas.microsoft.com/office/drawing/2014/main" id="{B34DE782-3E24-4963-95B5-E181DC132F2E}"/>
              </a:ext>
            </a:extLst>
          </p:cNvPr>
          <p:cNvSpPr/>
          <p:nvPr/>
        </p:nvSpPr>
        <p:spPr>
          <a:xfrm>
            <a:off x="338478" y="363633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="" xmlns:a16="http://schemas.microsoft.com/office/drawing/2014/main" id="{E2251FB1-8908-44A6-B58F-B681C17D236F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73FFE7D4-DB52-48D7-805C-DA7C26F392D2}"/>
              </a:ext>
            </a:extLst>
          </p:cNvPr>
          <p:cNvSpPr txBox="1"/>
          <p:nvPr/>
        </p:nvSpPr>
        <p:spPr>
          <a:xfrm>
            <a:off x="384820" y="4114831"/>
            <a:ext cx="61946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세로 눈금 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칸이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명을 나타내므로 세로 눈금 한 칸은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10÷5=2(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34853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57865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24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순서도: 대체 처리 35"/>
          <p:cNvSpPr/>
          <p:nvPr/>
        </p:nvSpPr>
        <p:spPr>
          <a:xfrm>
            <a:off x="5442671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432378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150928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40635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막대그래프에서 무엇을 알 수 있을까요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38520" y="5598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979118" y="5604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순서도: 대체 처리 79">
            <a:extLst>
              <a:ext uri="{FF2B5EF4-FFF2-40B4-BE49-F238E27FC236}">
                <a16:creationId xmlns="" xmlns:a16="http://schemas.microsoft.com/office/drawing/2014/main" id="{B39E72E7-6636-427C-BD3C-08F211B9F738}"/>
              </a:ext>
            </a:extLst>
          </p:cNvPr>
          <p:cNvSpPr/>
          <p:nvPr/>
        </p:nvSpPr>
        <p:spPr>
          <a:xfrm>
            <a:off x="4876139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FD66F58-C80C-4992-BC71-73FA30D1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846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F984C23-24BB-4B55-AE0D-9862F5BB8687}"/>
              </a:ext>
            </a:extLst>
          </p:cNvPr>
          <p:cNvSpPr txBox="1"/>
          <p:nvPr/>
        </p:nvSpPr>
        <p:spPr>
          <a:xfrm>
            <a:off x="729909" y="1460103"/>
            <a:ext cx="61623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학생이 하고 싶어 하는 활동은 무엇인가요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0AA38FCC-BABA-4011-96C5-7F8C477CBBFA}"/>
              </a:ext>
            </a:extLst>
          </p:cNvPr>
          <p:cNvSpPr/>
          <p:nvPr/>
        </p:nvSpPr>
        <p:spPr bwMode="auto">
          <a:xfrm>
            <a:off x="3043189" y="5167431"/>
            <a:ext cx="878310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피구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8D381457-7A7E-4813-9BF2-E529EB53C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998" y="5017246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C453F364-FE82-4D1E-827C-21BA33AA08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" y="1501002"/>
            <a:ext cx="357006" cy="340779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1021383" y="2168860"/>
            <a:ext cx="4921540" cy="2884210"/>
            <a:chOff x="1021383" y="2504219"/>
            <a:chExt cx="4921540" cy="2884210"/>
          </a:xfrm>
        </p:grpSpPr>
        <p:sp>
          <p:nvSpPr>
            <p:cNvPr id="42" name="TextBox 9">
              <a:extLst>
                <a:ext uri="{FF2B5EF4-FFF2-40B4-BE49-F238E27FC236}">
                  <a16:creationId xmlns="" xmlns:a16="http://schemas.microsoft.com/office/drawing/2014/main" id="{CD6A1A87-5AF4-40C7-BE0D-48D3E7B4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383" y="2504219"/>
              <a:ext cx="4921540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체육 시간에 하고 싶어 하는 </a:t>
              </a:r>
              <a:r>
                <a:rPr lang="ko-KR" altLang="en-US" dirty="0" err="1"/>
                <a:t>활동별</a:t>
              </a:r>
              <a:r>
                <a:rPr lang="ko-KR" altLang="en-US" dirty="0"/>
                <a:t> 학생 수</a:t>
              </a: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111" y="2996952"/>
              <a:ext cx="4183005" cy="237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231080" y="5020553"/>
              <a:ext cx="657523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줄넘기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951820" y="50190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672560" y="5017575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축구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283968" y="5016086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농구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878276" y="5014597"/>
              <a:ext cx="723275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태권도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778548" y="5157192"/>
              <a:ext cx="494308" cy="231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7222" y="4943204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475656" y="3049215"/>
              <a:ext cx="355526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12299" y="315722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3553271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005064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35696" y="445685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4781939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489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734853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757865" y="1171237"/>
            <a:ext cx="47031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3383868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83868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4088194" y="1226917"/>
            <a:ext cx="490580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1206" y="1171237"/>
            <a:ext cx="47031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1~3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순서도: 대체 처리 97"/>
          <p:cNvSpPr/>
          <p:nvPr/>
        </p:nvSpPr>
        <p:spPr>
          <a:xfrm>
            <a:off x="4594768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584475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="" xmlns:a16="http://schemas.microsoft.com/office/drawing/2014/main" id="{A4FC39DE-E9C3-485C-8995-0A1604D6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495ABA60-BB44-46C6-A76C-959F1633BF8E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5EF39FC3-5835-4D54-9255-312E07A5B9FA}"/>
              </a:ext>
            </a:extLst>
          </p:cNvPr>
          <p:cNvSpPr txBox="1"/>
          <p:nvPr/>
        </p:nvSpPr>
        <p:spPr>
          <a:xfrm>
            <a:off x="340087" y="127165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지역의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마을별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심은 나무 수를 조사하여 나타낸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="" xmlns:a16="http://schemas.microsoft.com/office/drawing/2014/main" id="{085527BE-CBA3-4470-BCEF-DCB78417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8" y="19725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BDEDCBD2-FA54-426A-80FA-339ECCA295D1}"/>
              </a:ext>
            </a:extLst>
          </p:cNvPr>
          <p:cNvSpPr txBox="1"/>
          <p:nvPr/>
        </p:nvSpPr>
        <p:spPr>
          <a:xfrm>
            <a:off x="513276" y="191683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나무를 세 번째로 많이 심은 마을은 어느 마을인가요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31314DB-2473-4A22-910B-132883FE0081}"/>
              </a:ext>
            </a:extLst>
          </p:cNvPr>
          <p:cNvSpPr/>
          <p:nvPr/>
        </p:nvSpPr>
        <p:spPr bwMode="auto">
          <a:xfrm>
            <a:off x="2841535" y="5005333"/>
            <a:ext cx="810984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34FA63B3-0751-45E7-87B5-62537D7DDB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347" y="4797152"/>
            <a:ext cx="360000" cy="355000"/>
          </a:xfrm>
          <a:prstGeom prst="rect">
            <a:avLst/>
          </a:prstGeom>
        </p:spPr>
      </p:pic>
      <p:sp>
        <p:nvSpPr>
          <p:cNvPr id="40" name="TextBox 43">
            <a:extLst>
              <a:ext uri="{FF2B5EF4-FFF2-40B4-BE49-F238E27FC236}">
                <a16:creationId xmlns="" xmlns:a16="http://schemas.microsoft.com/office/drawing/2014/main" id="{03CDE6E3-64BF-4D79-B043-F72DDFB463CF}"/>
              </a:ext>
            </a:extLst>
          </p:cNvPr>
          <p:cNvSpPr txBox="1"/>
          <p:nvPr/>
        </p:nvSpPr>
        <p:spPr>
          <a:xfrm>
            <a:off x="3652519" y="4974652"/>
            <a:ext cx="69363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317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\app\resource\contents_sub\lesson05\ops\ms_lesson05\images\ms_41_5_02_02_01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184130" y="2384884"/>
            <a:ext cx="4461757" cy="2475357"/>
            <a:chOff x="1184130" y="2384884"/>
            <a:chExt cx="4461757" cy="2475357"/>
          </a:xfrm>
        </p:grpSpPr>
        <p:sp>
          <p:nvSpPr>
            <p:cNvPr id="35" name="TextBox 9">
              <a:extLst>
                <a:ext uri="{FF2B5EF4-FFF2-40B4-BE49-F238E27FC236}">
                  <a16:creationId xmlns="" xmlns:a16="http://schemas.microsoft.com/office/drawing/2014/main" id="{4BAC07AC-EB8A-435B-912C-4BF41B98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026" y="2384884"/>
              <a:ext cx="2411898" cy="42564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just">
                <a:defRPr sz="1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 err="1"/>
                <a:t>마을별</a:t>
              </a:r>
              <a:r>
                <a:rPr lang="ko-KR" altLang="en-US" dirty="0"/>
                <a:t> 심은 나무 수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0EDDB3CB-4C69-4784-B633-DF20A4EB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5001" y="2871502"/>
              <a:ext cx="4110886" cy="19256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477333" y="4489375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127678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856498" y="4552464"/>
              <a:ext cx="543739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184130" y="4372808"/>
              <a:ext cx="785793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547664" y="2904522"/>
              <a:ext cx="53945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루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69923" y="3095091"/>
              <a:ext cx="316891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1907704" y="3697287"/>
              <a:ext cx="383438" cy="30777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2019696" y="4185084"/>
              <a:ext cx="284052" cy="231237"/>
            </a:xfrm>
            <a:prstGeom prst="rect">
              <a:avLst/>
            </a:prstGeom>
            <a:solidFill>
              <a:srgbClr val="F3F0F6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3811754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4495830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FAD42DD1-8BAE-4634-8987-5A54A7B0483F}"/>
                </a:ext>
              </a:extLst>
            </p:cNvPr>
            <p:cNvSpPr txBox="1"/>
            <p:nvPr/>
          </p:nvSpPr>
          <p:spPr>
            <a:xfrm>
              <a:off x="5143902" y="4473116"/>
              <a:ext cx="364202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3" y="1340768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41373</TotalTime>
  <Words>2946</Words>
  <Application>Microsoft Office PowerPoint</Application>
  <PresentationFormat>화면 슬라이드 쇼(4:3)</PresentationFormat>
  <Paragraphs>967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7271</cp:revision>
  <dcterms:created xsi:type="dcterms:W3CDTF">2008-07-15T12:19:11Z</dcterms:created>
  <dcterms:modified xsi:type="dcterms:W3CDTF">2022-03-03T08:26:53Z</dcterms:modified>
</cp:coreProperties>
</file>