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171" r:id="rId4"/>
    <p:sldId id="1325" r:id="rId5"/>
    <p:sldId id="1130" r:id="rId6"/>
    <p:sldId id="1265" r:id="rId7"/>
    <p:sldId id="1266" r:id="rId8"/>
    <p:sldId id="1271" r:id="rId9"/>
    <p:sldId id="1319" r:id="rId10"/>
    <p:sldId id="1320" r:id="rId11"/>
    <p:sldId id="1321" r:id="rId12"/>
    <p:sldId id="1322" r:id="rId13"/>
    <p:sldId id="1323" r:id="rId14"/>
    <p:sldId id="1146" r:id="rId15"/>
    <p:sldId id="1149" r:id="rId16"/>
    <p:sldId id="1150" r:id="rId17"/>
    <p:sldId id="1287" r:id="rId18"/>
    <p:sldId id="1275" r:id="rId19"/>
    <p:sldId id="1324" r:id="rId20"/>
    <p:sldId id="1315" r:id="rId21"/>
    <p:sldId id="1316" r:id="rId22"/>
    <p:sldId id="1317" r:id="rId2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C65"/>
    <a:srgbClr val="FCD5B5"/>
    <a:srgbClr val="A46B5B"/>
    <a:srgbClr val="C7A08C"/>
    <a:srgbClr val="36A851"/>
    <a:srgbClr val="FFFBF5"/>
    <a:srgbClr val="F6C1C9"/>
    <a:srgbClr val="F6E7D4"/>
    <a:srgbClr val="E6E6E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0" autoAdjust="0"/>
    <p:restoredTop sz="92079" autoAdjust="0"/>
  </p:normalViewPr>
  <p:slideViewPr>
    <p:cSldViewPr>
      <p:cViewPr varScale="1">
        <p:scale>
          <a:sx n="79" d="100"/>
          <a:sy n="79" d="100"/>
        </p:scale>
        <p:origin x="1666" y="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7091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501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띠그래프로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97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79202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띠그래프로 나타내는 방법을 말해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863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전체 학생 수에 대한 독서 시간별 학생 수의 비율을 띠그래프로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E3D556B6-D5A7-4A57-AEFD-67560C09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70" y="2704951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45CADCD2-AFD9-4550-8A82-00B8BCC2DAF1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A87957-2AFD-4FF0-B2CB-9DBA3A495702}"/>
              </a:ext>
            </a:extLst>
          </p:cNvPr>
          <p:cNvSpPr txBox="1"/>
          <p:nvPr/>
        </p:nvSpPr>
        <p:spPr>
          <a:xfrm>
            <a:off x="352460" y="2093344"/>
            <a:ext cx="6439709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자료를 보고 각 항목의 백분율을 구합니다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A9429E-7262-4C13-BC4C-ABA87961EFA0}"/>
              </a:ext>
            </a:extLst>
          </p:cNvPr>
          <p:cNvSpPr txBox="1"/>
          <p:nvPr/>
        </p:nvSpPr>
        <p:spPr>
          <a:xfrm>
            <a:off x="352461" y="2636912"/>
            <a:ext cx="6439708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② 각 항목의 백분율의 합계가 </a:t>
            </a:r>
            <a:r>
              <a:rPr lang="en-US" altLang="ko-KR" dirty="0"/>
              <a:t>100 %</a:t>
            </a:r>
            <a:r>
              <a:rPr lang="ko-KR" altLang="en-US" dirty="0"/>
              <a:t>가 되는지 확인합니다</a:t>
            </a:r>
            <a:r>
              <a:rPr lang="en-US" altLang="ko-KR" dirty="0"/>
              <a:t>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FCE7A0-9527-400A-81EC-CCB7E4F152D4}"/>
              </a:ext>
            </a:extLst>
          </p:cNvPr>
          <p:cNvSpPr txBox="1"/>
          <p:nvPr/>
        </p:nvSpPr>
        <p:spPr>
          <a:xfrm>
            <a:off x="352461" y="3176972"/>
            <a:ext cx="643971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③ </a:t>
            </a:r>
            <a:r>
              <a:rPr lang="ko-KR" altLang="en-US" dirty="0"/>
              <a:t>각 항목이 차지하는 백분율의 크기만큼 선을 그어 띠를 나눕니다</a:t>
            </a:r>
            <a:r>
              <a:rPr lang="en-US" altLang="ko-KR" dirty="0"/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761D11-FE65-4C35-9314-35DD6A8568C0}"/>
              </a:ext>
            </a:extLst>
          </p:cNvPr>
          <p:cNvSpPr txBox="1"/>
          <p:nvPr/>
        </p:nvSpPr>
        <p:spPr>
          <a:xfrm>
            <a:off x="352461" y="3717032"/>
            <a:ext cx="643971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④ </a:t>
            </a:r>
            <a:r>
              <a:rPr lang="ko-KR" altLang="en-US" dirty="0"/>
              <a:t>나눈 부분에 각 항목의 내용과 백분율을 씁니다</a:t>
            </a:r>
            <a:r>
              <a:rPr lang="en-US" altLang="ko-KR" dirty="0"/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CF0962-5C7F-4D55-B716-53FACADC44B3}"/>
              </a:ext>
            </a:extLst>
          </p:cNvPr>
          <p:cNvSpPr txBox="1"/>
          <p:nvPr/>
        </p:nvSpPr>
        <p:spPr>
          <a:xfrm>
            <a:off x="352461" y="4257092"/>
            <a:ext cx="643971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⑤ </a:t>
            </a:r>
            <a:r>
              <a:rPr lang="ko-KR" altLang="en-US" dirty="0"/>
              <a:t>띠그래프의 제목을 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C160827-67D1-4EFC-8FAC-BD93D6E4B3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98584"/>
            <a:ext cx="219055" cy="21905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B1D4EC-1DA7-4B06-B065-0E5FE0953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47" y="2719924"/>
            <a:ext cx="219055" cy="21905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A55D729-AEF1-4B7F-8CDB-EA1AFAA48F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71" y="3196484"/>
            <a:ext cx="219055" cy="2190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6A01FA4-0CA3-4263-9275-98D5E14861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3762984"/>
            <a:ext cx="219055" cy="21905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56C026B-CA22-4A48-91E5-9C8FB98255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318629"/>
            <a:ext cx="219055" cy="21905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2CD1CD-D1D9-4F46-A26F-E40FEB15DB2A}"/>
              </a:ext>
            </a:extLst>
          </p:cNvPr>
          <p:cNvSpPr/>
          <p:nvPr/>
        </p:nvSpPr>
        <p:spPr>
          <a:xfrm>
            <a:off x="5615953" y="12291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91C4AC-AF46-4960-91AF-63AC0E3E053D}"/>
              </a:ext>
            </a:extLst>
          </p:cNvPr>
          <p:cNvSpPr/>
          <p:nvPr/>
        </p:nvSpPr>
        <p:spPr>
          <a:xfrm>
            <a:off x="6363887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68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65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 학생들이 하루에 게임을 얼마나 하는지 조사하여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띠그래프로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003EA30-88E4-42C9-B9A9-DC8B87F1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2650"/>
              </p:ext>
            </p:extLst>
          </p:nvPr>
        </p:nvGraphicFramePr>
        <p:xfrm>
          <a:off x="316570" y="2885231"/>
          <a:ext cx="6559604" cy="198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03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게임 시간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5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5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5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88103"/>
                  </a:ext>
                </a:extLst>
              </a:tr>
            </a:tbl>
          </a:graphicData>
        </a:graphic>
      </p:graphicFrame>
      <p:pic>
        <p:nvPicPr>
          <p:cNvPr id="37" name="Picture 4">
            <a:extLst>
              <a:ext uri="{FF2B5EF4-FFF2-40B4-BE49-F238E27FC236}">
                <a16:creationId xmlns:a16="http://schemas.microsoft.com/office/drawing/2014/main" id="{0072DA9D-0018-462F-9A32-8993022B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49420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9693F4D4-753B-422B-9E4F-A6FC723C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34" y="449420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15DBA5B-702C-41FB-9FE3-48199E40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17" y="449420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355A4283-919A-496A-A71C-F9C243A7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3" y="449420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E8E53B0C-2D64-477B-A7C7-87E474CB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97" y="449420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55900DC1-6DA7-48F5-B70B-5BA31A33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2" y="449420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C980E44D-2CB3-4107-99FD-B8DE0AA9209A}"/>
              </a:ext>
            </a:extLst>
          </p:cNvPr>
          <p:cNvSpPr/>
          <p:nvPr/>
        </p:nvSpPr>
        <p:spPr>
          <a:xfrm>
            <a:off x="5283574" y="1516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C934DB7-B23C-4215-88B0-F21E779AE9EA}"/>
              </a:ext>
            </a:extLst>
          </p:cNvPr>
          <p:cNvSpPr/>
          <p:nvPr/>
        </p:nvSpPr>
        <p:spPr>
          <a:xfrm>
            <a:off x="2571233" y="2342950"/>
            <a:ext cx="2507062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시간별 학생 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E5AF81-0382-4841-8DC4-0ADBA731B68D}"/>
              </a:ext>
            </a:extLst>
          </p:cNvPr>
          <p:cNvSpPr/>
          <p:nvPr/>
        </p:nvSpPr>
        <p:spPr>
          <a:xfrm>
            <a:off x="5580112" y="148122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DE376A-9B89-4CDC-9808-EAC4256A1037}"/>
              </a:ext>
            </a:extLst>
          </p:cNvPr>
          <p:cNvSpPr/>
          <p:nvPr/>
        </p:nvSpPr>
        <p:spPr>
          <a:xfrm>
            <a:off x="6315168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4BA355-1DD7-418C-BCFA-C09CFE0FABF3}"/>
              </a:ext>
            </a:extLst>
          </p:cNvPr>
          <p:cNvGrpSpPr/>
          <p:nvPr/>
        </p:nvGrpSpPr>
        <p:grpSpPr>
          <a:xfrm>
            <a:off x="2881210" y="5432589"/>
            <a:ext cx="1637116" cy="263186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id="{0733BE5F-EC3E-4C6C-AF09-A8EC9A751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id="{0C58FA48-0416-4273-98C2-DD77DBF31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id="{06DA507C-402B-4DD0-A316-E6EFA0173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id="{6D21EC3A-350E-444E-88FF-8686FA8A3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D747614D-E700-4D67-9D67-169320914C86}"/>
              </a:ext>
            </a:extLst>
          </p:cNvPr>
          <p:cNvSpPr/>
          <p:nvPr/>
        </p:nvSpPr>
        <p:spPr>
          <a:xfrm>
            <a:off x="4580886" y="5327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8585AA12-7DA4-4036-931F-822C674B4CEB}"/>
              </a:ext>
            </a:extLst>
          </p:cNvPr>
          <p:cNvSpPr txBox="1"/>
          <p:nvPr/>
        </p:nvSpPr>
        <p:spPr>
          <a:xfrm>
            <a:off x="1151402" y="4204024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08176753-CBCD-4B3E-B3FB-82E44AB7B890}"/>
              </a:ext>
            </a:extLst>
          </p:cNvPr>
          <p:cNvSpPr txBox="1"/>
          <p:nvPr/>
        </p:nvSpPr>
        <p:spPr>
          <a:xfrm>
            <a:off x="2195736" y="4204024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0B7E9EF0-B6FB-468F-863C-A61297000622}"/>
              </a:ext>
            </a:extLst>
          </p:cNvPr>
          <p:cNvSpPr txBox="1"/>
          <p:nvPr/>
        </p:nvSpPr>
        <p:spPr>
          <a:xfrm>
            <a:off x="3211519" y="4204024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17CD080F-2CF3-4E62-9C66-9F9E68284ADC}"/>
              </a:ext>
            </a:extLst>
          </p:cNvPr>
          <p:cNvSpPr txBox="1"/>
          <p:nvPr/>
        </p:nvSpPr>
        <p:spPr>
          <a:xfrm>
            <a:off x="4240805" y="4204024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0976C0F-2850-4D2B-B666-03A8A49D92F0}"/>
              </a:ext>
            </a:extLst>
          </p:cNvPr>
          <p:cNvSpPr txBox="1"/>
          <p:nvPr/>
        </p:nvSpPr>
        <p:spPr>
          <a:xfrm>
            <a:off x="5243399" y="4204024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EB2DA2DC-655E-44D9-AB1C-3F26AB7088B5}"/>
              </a:ext>
            </a:extLst>
          </p:cNvPr>
          <p:cNvSpPr txBox="1"/>
          <p:nvPr/>
        </p:nvSpPr>
        <p:spPr>
          <a:xfrm>
            <a:off x="6126334" y="4204024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6205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 기존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개발물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그래프 그대로 사용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65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 학생들이 하루에 게임을 얼마나 하는지 조사하여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띠그래프로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A2F91-BBA7-4C2E-9BA4-CBC7331AD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"/>
          <a:stretch/>
        </p:blipFill>
        <p:spPr>
          <a:xfrm>
            <a:off x="65312" y="2824016"/>
            <a:ext cx="6918956" cy="1770138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E214DE82-F3F6-439D-AB30-1836E9003D13}"/>
              </a:ext>
            </a:extLst>
          </p:cNvPr>
          <p:cNvSpPr/>
          <p:nvPr/>
        </p:nvSpPr>
        <p:spPr>
          <a:xfrm>
            <a:off x="187429" y="2586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3011E-F759-48A8-8A79-5C39AA594B4D}"/>
              </a:ext>
            </a:extLst>
          </p:cNvPr>
          <p:cNvSpPr/>
          <p:nvPr/>
        </p:nvSpPr>
        <p:spPr>
          <a:xfrm>
            <a:off x="5580112" y="148122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83426-DFC9-4EA0-A3D8-97E956ABCE54}"/>
              </a:ext>
            </a:extLst>
          </p:cNvPr>
          <p:cNvSpPr/>
          <p:nvPr/>
        </p:nvSpPr>
        <p:spPr>
          <a:xfrm>
            <a:off x="6315168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30B3A-D412-4C3E-AB08-D7CF82307F42}"/>
              </a:ext>
            </a:extLst>
          </p:cNvPr>
          <p:cNvSpPr/>
          <p:nvPr/>
        </p:nvSpPr>
        <p:spPr>
          <a:xfrm>
            <a:off x="2571233" y="2342950"/>
            <a:ext cx="2507062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시간별 학생 수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CB7413-5843-47A6-B9E0-A5BE730B1895}"/>
              </a:ext>
            </a:extLst>
          </p:cNvPr>
          <p:cNvGrpSpPr/>
          <p:nvPr/>
        </p:nvGrpSpPr>
        <p:grpSpPr>
          <a:xfrm>
            <a:off x="2872338" y="5421779"/>
            <a:ext cx="1654859" cy="269100"/>
            <a:chOff x="290979" y="2009759"/>
            <a:chExt cx="2665167" cy="433388"/>
          </a:xfrm>
        </p:grpSpPr>
        <p:pic>
          <p:nvPicPr>
            <p:cNvPr id="28" name="Picture 15">
              <a:extLst>
                <a:ext uri="{FF2B5EF4-FFF2-40B4-BE49-F238E27FC236}">
                  <a16:creationId xmlns:a16="http://schemas.microsoft.com/office/drawing/2014/main" id="{8B6BE3C2-679E-47B6-8662-66F7987B8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id="{556FA4F9-2EBA-4B1D-AED0-60A8F75D3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65FE5533-BA4F-44F3-9AD0-9E93133BE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7F1BF66A-A22D-4843-8E31-907F12D51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474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65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 학생들이 하루에 게임을 얼마나 하는지 조사하여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띠그래프로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F3FC0444-268C-496B-95FF-65DC2B50D46A}"/>
              </a:ext>
            </a:extLst>
          </p:cNvPr>
          <p:cNvSpPr txBox="1"/>
          <p:nvPr/>
        </p:nvSpPr>
        <p:spPr>
          <a:xfrm>
            <a:off x="302614" y="1876229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띠그래프를 보고 알게 된 점을 자신의 생활과 </a:t>
            </a:r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관련지어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말해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41C10BB-FCD3-4455-A639-9FD0D034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9833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078471-C419-4B85-8F06-DADCF4BFEFAB}"/>
              </a:ext>
            </a:extLst>
          </p:cNvPr>
          <p:cNvSpPr/>
          <p:nvPr/>
        </p:nvSpPr>
        <p:spPr bwMode="auto">
          <a:xfrm>
            <a:off x="211058" y="2618085"/>
            <a:ext cx="6674034" cy="71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572C13-8C4B-4DAA-80D0-479E3FCC0F70}"/>
              </a:ext>
            </a:extLst>
          </p:cNvPr>
          <p:cNvSpPr/>
          <p:nvPr/>
        </p:nvSpPr>
        <p:spPr>
          <a:xfrm>
            <a:off x="505838" y="2612372"/>
            <a:ext cx="6405010" cy="72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이상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미만으로 게임을 하는데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띠그래프에서는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미만으로 게임을 하는 학생의 비율이 가장 높습니다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E65AF2F-F579-4F63-9447-0A08C6D5B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0" y="2715396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CDCC54-9CA2-40C0-BB3B-88B460B852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44" y="3064902"/>
            <a:ext cx="219055" cy="2190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683039-A1F4-4602-B987-847ACCE73F8C}"/>
              </a:ext>
            </a:extLst>
          </p:cNvPr>
          <p:cNvSpPr/>
          <p:nvPr/>
        </p:nvSpPr>
        <p:spPr>
          <a:xfrm>
            <a:off x="5615953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2D9FEB-4728-41EE-BFF9-665C108825F0}"/>
              </a:ext>
            </a:extLst>
          </p:cNvPr>
          <p:cNvSpPr/>
          <p:nvPr/>
        </p:nvSpPr>
        <p:spPr>
          <a:xfrm>
            <a:off x="6363887" y="148122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6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FD0D00-CD28-4792-BAA5-951828A9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21217"/>
            <a:ext cx="6709540" cy="41496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567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28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662E49-1406-4FB8-A2DB-2015F38B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0334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07610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띠그래프로 나타내는 순서를 바르게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8980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BFE168D-E829-451B-99D0-591A04DB145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B3B7E51E-8874-4791-8340-5D9C5E049884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F2C8BDF5-C4F6-456F-91CB-FC6D926BDBB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EF0C6211-9C90-4BB1-9B6A-A5F8572C7810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id="{159A8021-7377-43C4-ADD5-2C1F4A8FE231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40261CDC-63D2-43E2-B21D-C7284CF98A0D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E93B509-0223-4CF4-B29E-4DD8FBD1DD7B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CA9CAE9-3D1A-40E6-9269-75A9C0190E8D}"/>
              </a:ext>
            </a:extLst>
          </p:cNvPr>
          <p:cNvSpPr/>
          <p:nvPr/>
        </p:nvSpPr>
        <p:spPr>
          <a:xfrm>
            <a:off x="363945" y="2148971"/>
            <a:ext cx="6257768" cy="20628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F9DFB522-7604-40AC-9B41-F276F980CCE9}"/>
              </a:ext>
            </a:extLst>
          </p:cNvPr>
          <p:cNvSpPr txBox="1"/>
          <p:nvPr/>
        </p:nvSpPr>
        <p:spPr>
          <a:xfrm>
            <a:off x="724268" y="2265391"/>
            <a:ext cx="576081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각 항목이 차지하는 백분율의 크기만큼 선을 </a:t>
            </a:r>
            <a:r>
              <a:rPr lang="ko-KR" altLang="en-US" sz="1700" spc="-150" dirty="0" err="1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 띠를 나눕니다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81450C7B-331B-4370-BA62-B5F5516C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" y="2307707"/>
            <a:ext cx="269313" cy="2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81983523-2885-4F3C-AB92-9E20CDAF57B3}"/>
              </a:ext>
            </a:extLst>
          </p:cNvPr>
          <p:cNvSpPr txBox="1"/>
          <p:nvPr/>
        </p:nvSpPr>
        <p:spPr>
          <a:xfrm>
            <a:off x="724268" y="2660400"/>
            <a:ext cx="576081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자료를 보고 각 항목의 백분율을 구합니다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131E4C7E-F8C2-447B-AED5-863CD9B6BBF7}"/>
              </a:ext>
            </a:extLst>
          </p:cNvPr>
          <p:cNvSpPr txBox="1"/>
          <p:nvPr/>
        </p:nvSpPr>
        <p:spPr>
          <a:xfrm>
            <a:off x="724268" y="3046602"/>
            <a:ext cx="576081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띠그래프의 제목을 씁니다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2588F9CF-1F8D-406E-9CAC-0F3A33F2D3B0}"/>
              </a:ext>
            </a:extLst>
          </p:cNvPr>
          <p:cNvSpPr txBox="1"/>
          <p:nvPr/>
        </p:nvSpPr>
        <p:spPr>
          <a:xfrm>
            <a:off x="724268" y="3440317"/>
            <a:ext cx="576081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각 항목의 백분율의 합계가 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100 %</a:t>
            </a:r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가 되는지 확인합니다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AAA7E4DD-1872-4CB1-9E57-F5B239B6D919}"/>
              </a:ext>
            </a:extLst>
          </p:cNvPr>
          <p:cNvSpPr txBox="1"/>
          <p:nvPr/>
        </p:nvSpPr>
        <p:spPr>
          <a:xfrm>
            <a:off x="724268" y="3834032"/>
            <a:ext cx="576081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나눈 부분에 각 항목의 내용과 백분율을 씁니다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0786204A-CAA5-4FD3-9319-8760E7F8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" y="2702716"/>
            <a:ext cx="269313" cy="27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>
            <a:extLst>
              <a:ext uri="{FF2B5EF4-FFF2-40B4-BE49-F238E27FC236}">
                <a16:creationId xmlns:a16="http://schemas.microsoft.com/office/drawing/2014/main" id="{C7724BD2-57CF-4193-AFE0-78A623EA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" y="3088918"/>
            <a:ext cx="269313" cy="2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80B0D64B-7D3C-4AED-B56F-61CC8FDB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" y="3482633"/>
            <a:ext cx="269313" cy="27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>
            <a:extLst>
              <a:ext uri="{FF2B5EF4-FFF2-40B4-BE49-F238E27FC236}">
                <a16:creationId xmlns:a16="http://schemas.microsoft.com/office/drawing/2014/main" id="{04A04526-0FFC-4C92-869C-E8AE4B3C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" y="3876348"/>
            <a:ext cx="269313" cy="2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3438AB3-886F-4359-9C09-A06E7A0F9B07}"/>
              </a:ext>
            </a:extLst>
          </p:cNvPr>
          <p:cNvGrpSpPr/>
          <p:nvPr/>
        </p:nvGrpSpPr>
        <p:grpSpPr>
          <a:xfrm>
            <a:off x="2195736" y="4465949"/>
            <a:ext cx="2700301" cy="353943"/>
            <a:chOff x="2195736" y="4465949"/>
            <a:chExt cx="2700301" cy="3539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6DDC8A-2D70-4E16-91C9-D976EB4C2928}"/>
                </a:ext>
              </a:extLst>
            </p:cNvPr>
            <p:cNvSpPr txBox="1"/>
            <p:nvPr/>
          </p:nvSpPr>
          <p:spPr>
            <a:xfrm>
              <a:off x="2195736" y="4466403"/>
              <a:ext cx="358532" cy="34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F66332DC-D603-4F89-9C3E-CC0403D2D84A}"/>
                </a:ext>
              </a:extLst>
            </p:cNvPr>
            <p:cNvSpPr txBox="1"/>
            <p:nvPr/>
          </p:nvSpPr>
          <p:spPr>
            <a:xfrm>
              <a:off x="2195736" y="4471596"/>
              <a:ext cx="358532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id="{56C9A3F7-4107-43E5-8160-07F7E78961B8}"/>
                </a:ext>
              </a:extLst>
            </p:cNvPr>
            <p:cNvSpPr txBox="1"/>
            <p:nvPr/>
          </p:nvSpPr>
          <p:spPr>
            <a:xfrm>
              <a:off x="2554269" y="4465949"/>
              <a:ext cx="2341768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700" dirty="0">
                  <a:latin typeface="맑은 고딕" pitchFamily="50" charset="-127"/>
                  <a:ea typeface="맑은 고딕" pitchFamily="50" charset="-127"/>
                </a:rPr>
                <a:t>-       -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700" dirty="0">
                  <a:latin typeface="맑은 고딕" pitchFamily="50" charset="-127"/>
                  <a:ea typeface="맑은 고딕" pitchFamily="50" charset="-127"/>
                </a:rPr>
                <a:t>    -      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33D4D9-3954-4602-80CE-DEF6A8667513}"/>
                </a:ext>
              </a:extLst>
            </p:cNvPr>
            <p:cNvSpPr txBox="1"/>
            <p:nvPr/>
          </p:nvSpPr>
          <p:spPr>
            <a:xfrm>
              <a:off x="2807804" y="4466403"/>
              <a:ext cx="358532" cy="34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5EE109D3-761D-4A68-B151-AF5A13219A8D}"/>
                </a:ext>
              </a:extLst>
            </p:cNvPr>
            <p:cNvSpPr txBox="1"/>
            <p:nvPr/>
          </p:nvSpPr>
          <p:spPr>
            <a:xfrm>
              <a:off x="2807804" y="4471596"/>
              <a:ext cx="358532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730D45-BB62-4544-82D7-6911650408EB}"/>
                </a:ext>
              </a:extLst>
            </p:cNvPr>
            <p:cNvSpPr txBox="1"/>
            <p:nvPr/>
          </p:nvSpPr>
          <p:spPr>
            <a:xfrm>
              <a:off x="3414750" y="4466403"/>
              <a:ext cx="358532" cy="34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id="{301FC984-1396-4AF1-830D-98005ED3767B}"/>
                </a:ext>
              </a:extLst>
            </p:cNvPr>
            <p:cNvSpPr txBox="1"/>
            <p:nvPr/>
          </p:nvSpPr>
          <p:spPr>
            <a:xfrm>
              <a:off x="3414750" y="4471596"/>
              <a:ext cx="358532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440B69-8CFA-4C34-98BF-1DD085902E44}"/>
                </a:ext>
              </a:extLst>
            </p:cNvPr>
            <p:cNvSpPr txBox="1"/>
            <p:nvPr/>
          </p:nvSpPr>
          <p:spPr>
            <a:xfrm>
              <a:off x="3986273" y="4466403"/>
              <a:ext cx="358532" cy="34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D43BB966-F16A-46E4-916C-5CE28B375F19}"/>
                </a:ext>
              </a:extLst>
            </p:cNvPr>
            <p:cNvSpPr txBox="1"/>
            <p:nvPr/>
          </p:nvSpPr>
          <p:spPr>
            <a:xfrm>
              <a:off x="3986273" y="4471596"/>
              <a:ext cx="358532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9">
              <a:extLst>
                <a:ext uri="{FF2B5EF4-FFF2-40B4-BE49-F238E27FC236}">
                  <a16:creationId xmlns:a16="http://schemas.microsoft.com/office/drawing/2014/main" id="{C1015E9F-49ED-4EC1-A31D-EB1BB7A35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143" y="4527535"/>
              <a:ext cx="269313" cy="269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98F7FC4-6726-4DEA-87E4-049A98D8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32" y="4761033"/>
            <a:ext cx="179921" cy="1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126E8279-DD71-4BFC-98C4-4E6CFBFE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51" y="4761033"/>
            <a:ext cx="179921" cy="1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3A802300-6B43-4C99-A105-A83FDCF9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58" y="4761033"/>
            <a:ext cx="179921" cy="1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EE982670-F5E1-4020-8E95-AB9B95CD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76" y="4761033"/>
            <a:ext cx="179921" cy="1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>
            <a:extLst>
              <a:ext uri="{FF2B5EF4-FFF2-40B4-BE49-F238E27FC236}">
                <a16:creationId xmlns:a16="http://schemas.microsoft.com/office/drawing/2014/main" id="{2AE8E0C7-2FAC-41F3-BC38-85C13394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66" y="4501311"/>
            <a:ext cx="269313" cy="27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>
            <a:extLst>
              <a:ext uri="{FF2B5EF4-FFF2-40B4-BE49-F238E27FC236}">
                <a16:creationId xmlns:a16="http://schemas.microsoft.com/office/drawing/2014/main" id="{6FC996CD-E24A-4405-8AA8-166EB2D3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60" y="4497412"/>
            <a:ext cx="269313" cy="27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AD00A703-B4C9-402E-A361-2397A59F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26" y="4504936"/>
            <a:ext cx="269313" cy="2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>
            <a:extLst>
              <a:ext uri="{FF2B5EF4-FFF2-40B4-BE49-F238E27FC236}">
                <a16:creationId xmlns:a16="http://schemas.microsoft.com/office/drawing/2014/main" id="{AE78F8B7-4854-44A0-83CE-C469929C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41" y="4503706"/>
            <a:ext cx="269313" cy="2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49654"/>
              </p:ext>
            </p:extLst>
          </p:nvPr>
        </p:nvGraphicFramePr>
        <p:xfrm>
          <a:off x="7020272" y="689281"/>
          <a:ext cx="2086863" cy="3603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페이지에 가능하면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넣어주시고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안되면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표와 그래프를 나눠서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D73CDA5-979B-4B0C-9A97-A9AA3FDB70A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173" name="순서도: 대체 처리 172">
              <a:extLst>
                <a:ext uri="{FF2B5EF4-FFF2-40B4-BE49-F238E27FC236}">
                  <a16:creationId xmlns:a16="http://schemas.microsoft.com/office/drawing/2014/main" id="{6E6F97F7-4D0E-4AA4-B5F1-2A04C2889063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순서도: 대체 처리 173">
              <a:extLst>
                <a:ext uri="{FF2B5EF4-FFF2-40B4-BE49-F238E27FC236}">
                  <a16:creationId xmlns:a16="http://schemas.microsoft.com/office/drawing/2014/main" id="{F65E6A5B-C85A-4AC3-998B-E0F7CE78C0A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순서도: 대체 처리 174">
              <a:extLst>
                <a:ext uri="{FF2B5EF4-FFF2-40B4-BE49-F238E27FC236}">
                  <a16:creationId xmlns:a16="http://schemas.microsoft.com/office/drawing/2014/main" id="{587102BF-8207-43D4-B42A-DC48DC5D939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순서도: 대체 처리 175">
              <a:extLst>
                <a:ext uri="{FF2B5EF4-FFF2-40B4-BE49-F238E27FC236}">
                  <a16:creationId xmlns:a16="http://schemas.microsoft.com/office/drawing/2014/main" id="{36F8EBDC-4316-4495-897A-FF26692586E0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대체 처리 176">
              <a:extLst>
                <a:ext uri="{FF2B5EF4-FFF2-40B4-BE49-F238E27FC236}">
                  <a16:creationId xmlns:a16="http://schemas.microsoft.com/office/drawing/2014/main" id="{FCB9FE1A-0C34-45FA-9E94-A271CDB14E2A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C6D89B9-F7D0-4532-BFE4-B339745F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04" y="3882092"/>
            <a:ext cx="4862512" cy="43627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A9ACF2-4471-4AD7-9061-8C3B580F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15880"/>
              </p:ext>
            </p:extLst>
          </p:nvPr>
        </p:nvGraphicFramePr>
        <p:xfrm>
          <a:off x="1388213" y="4325026"/>
          <a:ext cx="4261204" cy="54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96">
                  <a:extLst>
                    <a:ext uri="{9D8B030D-6E8A-4147-A177-3AD203B41FA5}">
                      <a16:colId xmlns:a16="http://schemas.microsoft.com/office/drawing/2014/main" val="2162548883"/>
                    </a:ext>
                  </a:extLst>
                </a:gridCol>
                <a:gridCol w="1700443">
                  <a:extLst>
                    <a:ext uri="{9D8B030D-6E8A-4147-A177-3AD203B41FA5}">
                      <a16:colId xmlns:a16="http://schemas.microsoft.com/office/drawing/2014/main" val="29373045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66293622"/>
                    </a:ext>
                  </a:extLst>
                </a:gridCol>
                <a:gridCol w="848865">
                  <a:extLst>
                    <a:ext uri="{9D8B030D-6E8A-4147-A177-3AD203B41FA5}">
                      <a16:colId xmlns:a16="http://schemas.microsoft.com/office/drawing/2014/main" val="1305277405"/>
                    </a:ext>
                  </a:extLst>
                </a:gridCol>
              </a:tblGrid>
              <a:tr h="54539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1" lang="ko-KR" altLang="en-US" sz="1400" b="1" kern="120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1" lang="en-US" altLang="ko-KR" sz="1400" b="1" kern="120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400" b="1" kern="120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(30%)</a:t>
                      </a:r>
                      <a:endParaRPr kumimoji="1" lang="en-US" altLang="ko-KR" sz="14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400" b="1" kern="120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1" lang="en-US" altLang="ko-KR" sz="1400" b="1" kern="120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400" b="1" kern="120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  <a:endParaRPr kumimoji="1" lang="en-US" altLang="ko-KR" sz="14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400" b="1" kern="1200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 이상</a:t>
                      </a:r>
                      <a:endParaRPr kumimoji="1" lang="en-US" altLang="ko-KR" sz="1400" b="1" kern="1200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4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45974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학생을 대상으로 형제 수를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띠그래프로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64AA028-101F-4C81-8767-FFAAB4127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60432"/>
              </p:ext>
            </p:extLst>
          </p:nvPr>
        </p:nvGraphicFramePr>
        <p:xfrm>
          <a:off x="877528" y="2308216"/>
          <a:ext cx="52751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23222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29581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형제 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295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295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DC60709-245F-4ED3-B58D-CF7E93E2419C}"/>
              </a:ext>
            </a:extLst>
          </p:cNvPr>
          <p:cNvCxnSpPr>
            <a:cxnSpLocks/>
          </p:cNvCxnSpPr>
          <p:nvPr/>
        </p:nvCxnSpPr>
        <p:spPr bwMode="auto">
          <a:xfrm>
            <a:off x="4534586" y="4834412"/>
            <a:ext cx="341135" cy="190144"/>
          </a:xfrm>
          <a:prstGeom prst="bentConnector3">
            <a:avLst>
              <a:gd name="adj1" fmla="val -95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04A9E6-61CF-4ED7-8336-7478A24ED6CE}"/>
              </a:ext>
            </a:extLst>
          </p:cNvPr>
          <p:cNvSpPr/>
          <p:nvPr/>
        </p:nvSpPr>
        <p:spPr>
          <a:xfrm>
            <a:off x="4646677" y="4886681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2414193" y="3440789"/>
            <a:ext cx="255945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형제 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8D8F5D-C27C-4D47-B859-B0F20B9A7FE5}"/>
              </a:ext>
            </a:extLst>
          </p:cNvPr>
          <p:cNvGrpSpPr/>
          <p:nvPr/>
        </p:nvGrpSpPr>
        <p:grpSpPr>
          <a:xfrm>
            <a:off x="7245145" y="3287821"/>
            <a:ext cx="1637116" cy="263186"/>
            <a:chOff x="319554" y="1245924"/>
            <a:chExt cx="2636592" cy="423864"/>
          </a:xfrm>
        </p:grpSpPr>
        <p:pic>
          <p:nvPicPr>
            <p:cNvPr id="24" name="Picture 11">
              <a:extLst>
                <a:ext uri="{FF2B5EF4-FFF2-40B4-BE49-F238E27FC236}">
                  <a16:creationId xmlns:a16="http://schemas.microsoft.com/office/drawing/2014/main" id="{9EA3FB7B-3B57-4F29-B4B1-133217B83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:a16="http://schemas.microsoft.com/office/drawing/2014/main" id="{7F2CB793-5AB5-4E82-BB24-055E95C65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id="{89486C71-45A4-4964-8D41-EF0634E5E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4337BC5E-F649-4787-ACCE-17154E88C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35A97070-83F7-471B-A011-E4FFA83EE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247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suh_0601_05_0004_401_1_1.png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C6D89B9-F7D0-4532-BFE4-B339745F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04" y="2831577"/>
            <a:ext cx="4862512" cy="43627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A9ACF2-4471-4AD7-9061-8C3B580F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89453"/>
              </p:ext>
            </p:extLst>
          </p:nvPr>
        </p:nvGraphicFramePr>
        <p:xfrm>
          <a:off x="1388213" y="3274511"/>
          <a:ext cx="4261204" cy="54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96">
                  <a:extLst>
                    <a:ext uri="{9D8B030D-6E8A-4147-A177-3AD203B41FA5}">
                      <a16:colId xmlns:a16="http://schemas.microsoft.com/office/drawing/2014/main" val="2162548883"/>
                    </a:ext>
                  </a:extLst>
                </a:gridCol>
                <a:gridCol w="1700443">
                  <a:extLst>
                    <a:ext uri="{9D8B030D-6E8A-4147-A177-3AD203B41FA5}">
                      <a16:colId xmlns:a16="http://schemas.microsoft.com/office/drawing/2014/main" val="29373045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66293622"/>
                    </a:ext>
                  </a:extLst>
                </a:gridCol>
                <a:gridCol w="848865">
                  <a:extLst>
                    <a:ext uri="{9D8B030D-6E8A-4147-A177-3AD203B41FA5}">
                      <a16:colId xmlns:a16="http://schemas.microsoft.com/office/drawing/2014/main" val="1305277405"/>
                    </a:ext>
                  </a:extLst>
                </a:gridCol>
              </a:tblGrid>
              <a:tr h="54539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spc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1" lang="ko-KR" altLang="en-US" sz="1400" b="0" kern="1200" spc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1" lang="en-US" altLang="ko-KR" sz="1400" b="0" kern="1200" spc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400" b="0" kern="1200" spc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(30%)</a:t>
                      </a:r>
                      <a:endParaRPr kumimoji="1" lang="en-US" altLang="ko-KR" sz="1400" b="0" kern="120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spc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400" b="0" kern="1200" spc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1" lang="en-US" altLang="ko-KR" sz="1400" b="0" kern="1200" spc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400" b="0" kern="1200" spc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(40%)</a:t>
                      </a:r>
                      <a:endParaRPr kumimoji="1" lang="en-US" altLang="ko-KR" sz="1400" b="0" kern="120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4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 이상</a:t>
                      </a:r>
                      <a:endParaRPr kumimoji="1" lang="en-US" altLang="ko-KR" sz="14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4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45974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326486" y="529866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학생을 대상으로 형제 수를 나타낸 띠그래프입니다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띠그래프를 보고 알 수 있는 사실을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DC60709-245F-4ED3-B58D-CF7E93E2419C}"/>
              </a:ext>
            </a:extLst>
          </p:cNvPr>
          <p:cNvCxnSpPr>
            <a:cxnSpLocks/>
          </p:cNvCxnSpPr>
          <p:nvPr/>
        </p:nvCxnSpPr>
        <p:spPr bwMode="auto">
          <a:xfrm>
            <a:off x="4534586" y="3783897"/>
            <a:ext cx="341135" cy="190144"/>
          </a:xfrm>
          <a:prstGeom prst="bentConnector3">
            <a:avLst>
              <a:gd name="adj1" fmla="val -95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04A9E6-61CF-4ED7-8336-7478A24ED6CE}"/>
              </a:ext>
            </a:extLst>
          </p:cNvPr>
          <p:cNvSpPr/>
          <p:nvPr/>
        </p:nvSpPr>
        <p:spPr>
          <a:xfrm>
            <a:off x="4625044" y="3820285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2414193" y="2390274"/>
            <a:ext cx="255945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형제 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E72C49-0707-413F-8B8B-EBEF3145ECA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46DD7C3F-806F-466D-843E-9100ED5FF21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2AED93B9-0FE0-499D-9C2D-8223B4DC8A47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F1F4D8DA-AF1E-46DF-88A4-5BF29587DBEA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F687C1E2-1B6B-4757-909B-D52B23D8D9B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DC734ECD-CC00-4797-A9DF-86F6DF17F436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8B79AAF-11EB-410D-B4A7-B716876AE7B9}"/>
              </a:ext>
            </a:extLst>
          </p:cNvPr>
          <p:cNvSpPr txBox="1"/>
          <p:nvPr/>
        </p:nvSpPr>
        <p:spPr>
          <a:xfrm>
            <a:off x="781261" y="4324093"/>
            <a:ext cx="562694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8C6AE1A7-0E34-4006-8CE3-DA3915AFF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28" y="43940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9DD1DFC2-DB62-4683-B0BF-CC5BF5DD5E27}"/>
              </a:ext>
            </a:extLst>
          </p:cNvPr>
          <p:cNvSpPr txBox="1"/>
          <p:nvPr/>
        </p:nvSpPr>
        <p:spPr>
          <a:xfrm>
            <a:off x="781262" y="4329287"/>
            <a:ext cx="562694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 형제 수는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가장 많습니다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CE0BCE-54AC-4235-B433-B8055BD6FF41}"/>
              </a:ext>
            </a:extLst>
          </p:cNvPr>
          <p:cNvSpPr txBox="1"/>
          <p:nvPr/>
        </p:nvSpPr>
        <p:spPr>
          <a:xfrm>
            <a:off x="781261" y="4806379"/>
            <a:ext cx="5626946" cy="343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7F6EA605-4D1E-4301-A8E4-635F0CD4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24" y="481717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CE37F9FF-B010-4CAB-80F2-048FDC418752}"/>
              </a:ext>
            </a:extLst>
          </p:cNvPr>
          <p:cNvSpPr txBox="1"/>
          <p:nvPr/>
        </p:nvSpPr>
        <p:spPr>
          <a:xfrm>
            <a:off x="781262" y="4778232"/>
            <a:ext cx="562694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 수가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학생 수는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학생 수의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705F9ED-08ED-4847-A36F-97B94F99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403796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82826D9B-D98E-4D71-B02D-B2B58582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59082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C64C7033-8D79-45DA-B50F-2C0B7D2AC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285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suh_0601_05_0004_401_1_2.png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35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53107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띠그래프로 나타내기 위한 준비하기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띠그래프로 나타내고 띠그래프로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완성하고 띠그래프로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2943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suh_0601_05_0004_401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ED3770-0BF0-49E6-A7EA-2B1AC138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532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4703826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9305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44DCC3-3188-4730-9F81-3F0B8BF3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532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3131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3B4C7248-F847-4316-8F25-D432399D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0C448E3-1FD7-40D2-A86E-9920A019B14C}"/>
              </a:ext>
            </a:extLst>
          </p:cNvPr>
          <p:cNvSpPr/>
          <p:nvPr/>
        </p:nvSpPr>
        <p:spPr>
          <a:xfrm>
            <a:off x="611560" y="2133863"/>
            <a:ext cx="5608783" cy="26414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F2D7585E-7FA5-4A54-A9A8-0049FF6FBF72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0334E551-81D4-4A4A-8B10-373F09F21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066592" y="1840249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78A002-AE30-4B6E-B2F1-49EAD4EB7F99}"/>
              </a:ext>
            </a:extLst>
          </p:cNvPr>
          <p:cNvSpPr txBox="1"/>
          <p:nvPr/>
        </p:nvSpPr>
        <p:spPr>
          <a:xfrm>
            <a:off x="899984" y="2348880"/>
            <a:ext cx="5400169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튤립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28 %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무궁화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12 %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BE8CC9E-CA5E-47B2-B92F-0D3772B8F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5212"/>
              </p:ext>
            </p:extLst>
          </p:nvPr>
        </p:nvGraphicFramePr>
        <p:xfrm>
          <a:off x="1559617" y="2446115"/>
          <a:ext cx="312083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8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4" name="Picture 4">
            <a:extLst>
              <a:ext uri="{FF2B5EF4-FFF2-40B4-BE49-F238E27FC236}">
                <a16:creationId xmlns:a16="http://schemas.microsoft.com/office/drawing/2014/main" id="{B0813C7B-E279-4528-A46E-8469C3DA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2" y="3756047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34024F59-D8E5-49F7-BBD6-BCAFDA80A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247"/>
              </p:ext>
            </p:extLst>
          </p:nvPr>
        </p:nvGraphicFramePr>
        <p:xfrm>
          <a:off x="1583668" y="2986175"/>
          <a:ext cx="312083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8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6" name="Picture 4">
            <a:extLst>
              <a:ext uri="{FF2B5EF4-FFF2-40B4-BE49-F238E27FC236}">
                <a16:creationId xmlns:a16="http://schemas.microsoft.com/office/drawing/2014/main" id="{147E8326-1F40-4214-BA7F-915FB5235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5" y="2679616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ED48F17E-1097-4F79-AF90-0A91B3A4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01" y="4301282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F31DF128-4B37-4EB7-A983-F027C423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5" y="3237046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5F59BE0-9790-4873-86CF-67D06FD43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69594"/>
              </p:ext>
            </p:extLst>
          </p:nvPr>
        </p:nvGraphicFramePr>
        <p:xfrm>
          <a:off x="1799692" y="3537012"/>
          <a:ext cx="312083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8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60A321E2-C783-44D5-A063-FDF6365F5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80225"/>
              </p:ext>
            </p:extLst>
          </p:nvPr>
        </p:nvGraphicFramePr>
        <p:xfrm>
          <a:off x="1619672" y="4077072"/>
          <a:ext cx="312083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8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3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E945C2-2A65-4037-9B2F-D83DB722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17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1140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4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번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D69F3-E4E7-41D8-8D8D-14FEE4D70445}"/>
              </a:ext>
            </a:extLst>
          </p:cNvPr>
          <p:cNvSpPr/>
          <p:nvPr/>
        </p:nvSpPr>
        <p:spPr>
          <a:xfrm>
            <a:off x="611560" y="1248278"/>
            <a:ext cx="576064" cy="542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2F1D12-69AF-474D-B029-2F2BED1E539F}"/>
              </a:ext>
            </a:extLst>
          </p:cNvPr>
          <p:cNvSpPr/>
          <p:nvPr/>
        </p:nvSpPr>
        <p:spPr>
          <a:xfrm>
            <a:off x="1035213" y="11387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96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82216" y="4408813"/>
            <a:ext cx="6142012" cy="7103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20303" y="1376772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나타낸 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4" y="150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182" y="4451204"/>
            <a:ext cx="572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연수네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학교 전체 학생들이 일주일에 독서를 얼마나 하는지 나타낸 표입니다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75318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0" y="44876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3E2FB5-E5F4-42A5-A4CA-50BC9C94AAFE}"/>
              </a:ext>
            </a:extLst>
          </p:cNvPr>
          <p:cNvSpPr/>
          <p:nvPr/>
        </p:nvSpPr>
        <p:spPr>
          <a:xfrm>
            <a:off x="6351009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7B5F00-F8A7-47CE-9CA5-157EEAF88317}"/>
              </a:ext>
            </a:extLst>
          </p:cNvPr>
          <p:cNvSpPr/>
          <p:nvPr/>
        </p:nvSpPr>
        <p:spPr>
          <a:xfrm>
            <a:off x="5395676" y="965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DFD0970-AFC8-43FB-BF65-EF595626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38705"/>
              </p:ext>
            </p:extLst>
          </p:nvPr>
        </p:nvGraphicFramePr>
        <p:xfrm>
          <a:off x="192746" y="2528152"/>
          <a:ext cx="6674703" cy="13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75269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독서 </a:t>
                      </a:r>
                      <a:endParaRPr kumimoji="0" lang="en-US" altLang="ko-KR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5B6B3E-1AC8-4AA2-80CA-AEFBF74E7F9F}"/>
              </a:ext>
            </a:extLst>
          </p:cNvPr>
          <p:cNvSpPr/>
          <p:nvPr/>
        </p:nvSpPr>
        <p:spPr>
          <a:xfrm>
            <a:off x="2196530" y="2040165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시간별 학생 수</a:t>
            </a: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82216" y="4408813"/>
            <a:ext cx="6142012" cy="7103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20303" y="1352091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표에서 무엇을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4" y="14779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182" y="4451204"/>
            <a:ext cx="572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이상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미만으로 독서한 학생이 가장 많습니다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75318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0" y="44876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F6B12-B22D-4C6E-B615-A79720E8D3F5}"/>
              </a:ext>
            </a:extLst>
          </p:cNvPr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E80D4A-8D1D-4E3D-B581-64D6C6B40312}"/>
              </a:ext>
            </a:extLst>
          </p:cNvPr>
          <p:cNvSpPr/>
          <p:nvPr/>
        </p:nvSpPr>
        <p:spPr>
          <a:xfrm>
            <a:off x="6363887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6BC046C-8896-4805-BEEE-52DBAD31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483"/>
              </p:ext>
            </p:extLst>
          </p:nvPr>
        </p:nvGraphicFramePr>
        <p:xfrm>
          <a:off x="192746" y="2528152"/>
          <a:ext cx="6674703" cy="13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75269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독서 </a:t>
                      </a:r>
                      <a:endParaRPr kumimoji="0" lang="en-US" altLang="ko-KR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372834-5276-47EE-9377-5A2E178D7047}"/>
              </a:ext>
            </a:extLst>
          </p:cNvPr>
          <p:cNvSpPr/>
          <p:nvPr/>
        </p:nvSpPr>
        <p:spPr>
          <a:xfrm>
            <a:off x="2196530" y="2040165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시간별 학생 수</a:t>
            </a:r>
          </a:p>
        </p:txBody>
      </p:sp>
    </p:spTree>
    <p:extLst>
      <p:ext uri="{BB962C8B-B14F-4D97-AF65-F5344CB8AC3E}">
        <p14:creationId xmlns:p14="http://schemas.microsoft.com/office/powerpoint/2010/main" val="37938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05084F-58F5-4746-8470-45B1ED69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53728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3657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4BC6BF-B566-4C4C-B431-E48BCBEE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2081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7240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보기 버튼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101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표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65250" y="201805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0" y="21770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4682582" y="1732788"/>
            <a:ext cx="753514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03548" y="19940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4547417" y="163008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A42DE90-7170-42EB-A674-03FFA89C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42106"/>
              </p:ext>
            </p:extLst>
          </p:nvPr>
        </p:nvGraphicFramePr>
        <p:xfrm>
          <a:off x="-1427433" y="4326679"/>
          <a:ext cx="6674703" cy="13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75269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독서 </a:t>
                      </a:r>
                      <a:endParaRPr kumimoji="0" lang="en-US" altLang="ko-KR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F2746E-FD7A-461C-9C15-37BFD8952364}"/>
              </a:ext>
            </a:extLst>
          </p:cNvPr>
          <p:cNvSpPr/>
          <p:nvPr/>
        </p:nvSpPr>
        <p:spPr>
          <a:xfrm>
            <a:off x="576351" y="3522040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시간별 학생 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B91EB6D-F2ED-4A71-88C2-5BF6B9965624}"/>
              </a:ext>
            </a:extLst>
          </p:cNvPr>
          <p:cNvCxnSpPr/>
          <p:nvPr/>
        </p:nvCxnSpPr>
        <p:spPr bwMode="auto">
          <a:xfrm flipV="1">
            <a:off x="1619672" y="2453100"/>
            <a:ext cx="1728192" cy="87961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01071D0-3DC8-4A91-A080-0937FAAB526A}"/>
              </a:ext>
            </a:extLst>
          </p:cNvPr>
          <p:cNvSpPr/>
          <p:nvPr/>
        </p:nvSpPr>
        <p:spPr>
          <a:xfrm>
            <a:off x="1441462" y="32347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D86C9E-C393-45DA-A6A9-BB479ED6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495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78725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101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표 추가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05529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14865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7544" y="196566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AC680-0272-49FB-994A-9405BA6F04C6}"/>
              </a:ext>
            </a:extLst>
          </p:cNvPr>
          <p:cNvSpPr/>
          <p:nvPr/>
        </p:nvSpPr>
        <p:spPr>
          <a:xfrm>
            <a:off x="4682582" y="1732788"/>
            <a:ext cx="753514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6AA45D2-0E82-4F39-BC5D-0D985E21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50547"/>
              </p:ext>
            </p:extLst>
          </p:nvPr>
        </p:nvGraphicFramePr>
        <p:xfrm>
          <a:off x="-1427433" y="4326679"/>
          <a:ext cx="6674703" cy="13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5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1637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675269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독서 </a:t>
                      </a:r>
                      <a:endParaRPr kumimoji="0" lang="en-US" altLang="ko-KR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  <a:endParaRPr lang="ko-KR" altLang="en-US" sz="19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0E2036-CD46-4781-AE94-47EB1D8307BF}"/>
              </a:ext>
            </a:extLst>
          </p:cNvPr>
          <p:cNvSpPr/>
          <p:nvPr/>
        </p:nvSpPr>
        <p:spPr>
          <a:xfrm>
            <a:off x="576351" y="3522040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시간별 학생 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D1AC82-B070-4469-97B5-5A6FAB37D525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2888940"/>
            <a:ext cx="1944216" cy="59348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410945-5C52-4EAF-BC66-94D888674422}"/>
              </a:ext>
            </a:extLst>
          </p:cNvPr>
          <p:cNvSpPr/>
          <p:nvPr/>
        </p:nvSpPr>
        <p:spPr>
          <a:xfrm>
            <a:off x="423911" y="34824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2D3524-2386-423D-83E7-1504D511491A}"/>
              </a:ext>
            </a:extLst>
          </p:cNvPr>
          <p:cNvGrpSpPr/>
          <p:nvPr/>
        </p:nvGrpSpPr>
        <p:grpSpPr>
          <a:xfrm>
            <a:off x="7210471" y="3861653"/>
            <a:ext cx="2520280" cy="465026"/>
            <a:chOff x="4680012" y="5802693"/>
            <a:chExt cx="2520280" cy="465026"/>
          </a:xfrm>
        </p:grpSpPr>
        <p:sp>
          <p:nvSpPr>
            <p:cNvPr id="28" name="TextBox 43">
              <a:extLst>
                <a:ext uri="{FF2B5EF4-FFF2-40B4-BE49-F238E27FC236}">
                  <a16:creationId xmlns:a16="http://schemas.microsoft.com/office/drawing/2014/main" id="{EF1E10EF-BAAA-468F-A1D7-3BDC432A54E7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8518D39-251D-4808-96B7-1C0DC315BFEE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505A61C-7F63-4282-B855-15AD2A104AA0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9F497E1-5436-4824-9E4A-0455F4678932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</p:grpSp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0E9FE54C-B254-4E4A-B5B0-F8193F4DE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E1C195D-75F3-4039-9730-175AC04723B5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00A25C7-054F-4EA1-8FE5-0FF43E1C75D0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FA5406D-CB40-429E-8620-73A97281E266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E2C1F421-F4B3-4337-9BD9-10AE8EF42B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18049-ED1A-47A1-A65A-F7D0E766EA5C}"/>
              </a:ext>
            </a:extLst>
          </p:cNvPr>
          <p:cNvSpPr/>
          <p:nvPr/>
        </p:nvSpPr>
        <p:spPr>
          <a:xfrm>
            <a:off x="4512926" y="2888940"/>
            <a:ext cx="1057049" cy="609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12F81C2-D0A9-49C9-8A96-227E58173577}"/>
              </a:ext>
            </a:extLst>
          </p:cNvPr>
          <p:cNvSpPr/>
          <p:nvPr/>
        </p:nvSpPr>
        <p:spPr>
          <a:xfrm>
            <a:off x="4401724" y="33759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40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772692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학생 수에 대한 독서 시간별 학생 수의 백분율을 구하여 표를 완성해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98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전체 학생들이 일주일에 독서를 얼마나 하는지 조사하여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5B5BFE-8B3A-46F6-B87F-E542B1D7EAC3}"/>
              </a:ext>
            </a:extLst>
          </p:cNvPr>
          <p:cNvSpPr/>
          <p:nvPr/>
        </p:nvSpPr>
        <p:spPr>
          <a:xfrm>
            <a:off x="5720072" y="147779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778079-35C3-490A-B004-77BA48E6FE1D}"/>
              </a:ext>
            </a:extLst>
          </p:cNvPr>
          <p:cNvSpPr/>
          <p:nvPr/>
        </p:nvSpPr>
        <p:spPr>
          <a:xfrm>
            <a:off x="5069512" y="147779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2536B9-AF52-4145-8612-7A4C75B9FCCA}"/>
              </a:ext>
            </a:extLst>
          </p:cNvPr>
          <p:cNvSpPr/>
          <p:nvPr/>
        </p:nvSpPr>
        <p:spPr>
          <a:xfrm>
            <a:off x="6373210" y="147931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48012A0-BA6C-4FD5-8D82-B2E8F602B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38401"/>
              </p:ext>
            </p:extLst>
          </p:nvPr>
        </p:nvGraphicFramePr>
        <p:xfrm>
          <a:off x="316570" y="2934483"/>
          <a:ext cx="6559604" cy="203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7264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독서 </a:t>
                      </a:r>
                      <a:endParaRPr kumimoji="0" lang="en-US" altLang="ko-KR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  <a:endParaRPr lang="en-US" altLang="ko-KR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미만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이상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65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65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8810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3398474-3A03-4D34-A9E9-B9829E3459B4}"/>
              </a:ext>
            </a:extLst>
          </p:cNvPr>
          <p:cNvSpPr/>
          <p:nvPr/>
        </p:nvSpPr>
        <p:spPr>
          <a:xfrm>
            <a:off x="2270886" y="2518366"/>
            <a:ext cx="2716898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시간별 학생 수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C1B39CD-630F-45EB-AE31-F4203546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40" y="3997410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002263C-645C-4203-B56E-4CA24264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0" y="3997410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5FDD7AE-142A-4754-88F4-240350E8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18" y="3997410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94A390D-5213-4BB0-A63B-2374BC17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02" y="3997410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52578781-B9C6-4479-8DE3-158C9D68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6" y="3997410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931B73C3-8AD0-4F35-9BFC-5214E82E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91" y="3997410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E61D0B45-ACCC-4F38-9B94-B87A0F29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40" y="453324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5AA0D273-65B0-4732-92C1-EA817F17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0" y="453324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D1A520CE-AEBE-435F-B8F0-157A238A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18" y="453324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C8A89839-2308-4741-BF03-5F857D22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02" y="453324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85415D6B-61EA-483C-AC1A-5A7DEB6F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6" y="453324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6FBBF81D-E4DA-465C-968E-0F83AFC8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91" y="453324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3C56CCE6-6B26-4D8B-B65F-2C6C751F5FA2}"/>
              </a:ext>
            </a:extLst>
          </p:cNvPr>
          <p:cNvSpPr txBox="1"/>
          <p:nvPr/>
        </p:nvSpPr>
        <p:spPr>
          <a:xfrm>
            <a:off x="1427742" y="3707225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4887231C-2B99-46A5-930E-F319DD5E06B5}"/>
              </a:ext>
            </a:extLst>
          </p:cNvPr>
          <p:cNvSpPr txBox="1"/>
          <p:nvPr/>
        </p:nvSpPr>
        <p:spPr>
          <a:xfrm>
            <a:off x="2423682" y="3707225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F2C52321-A16F-42B7-ADD1-AD0310C20CAB}"/>
              </a:ext>
            </a:extLst>
          </p:cNvPr>
          <p:cNvSpPr txBox="1"/>
          <p:nvPr/>
        </p:nvSpPr>
        <p:spPr>
          <a:xfrm>
            <a:off x="3359520" y="3707225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450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6B56EFA0-0B4D-4CB7-8DC7-9BDBB5F89EA1}"/>
              </a:ext>
            </a:extLst>
          </p:cNvPr>
          <p:cNvSpPr txBox="1"/>
          <p:nvPr/>
        </p:nvSpPr>
        <p:spPr>
          <a:xfrm>
            <a:off x="4299604" y="3707225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375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AEAE90D8-1201-402C-ABA7-51A4A0D29336}"/>
              </a:ext>
            </a:extLst>
          </p:cNvPr>
          <p:cNvSpPr txBox="1"/>
          <p:nvPr/>
        </p:nvSpPr>
        <p:spPr>
          <a:xfrm>
            <a:off x="5291298" y="3707225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CF3EB874-AAEF-4D7C-94BA-E6B7FC5284EE}"/>
              </a:ext>
            </a:extLst>
          </p:cNvPr>
          <p:cNvSpPr txBox="1"/>
          <p:nvPr/>
        </p:nvSpPr>
        <p:spPr>
          <a:xfrm>
            <a:off x="6143893" y="3707225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FA50DBB7-8301-445D-8018-B7C96CCF4DAA}"/>
              </a:ext>
            </a:extLst>
          </p:cNvPr>
          <p:cNvSpPr txBox="1"/>
          <p:nvPr/>
        </p:nvSpPr>
        <p:spPr>
          <a:xfrm>
            <a:off x="1427742" y="4243060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A17ECB0F-2B2A-455D-9223-B9CD05A2E19F}"/>
              </a:ext>
            </a:extLst>
          </p:cNvPr>
          <p:cNvSpPr txBox="1"/>
          <p:nvPr/>
        </p:nvSpPr>
        <p:spPr>
          <a:xfrm>
            <a:off x="2423682" y="4243060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246E676E-8906-4BBC-BAFA-EB08D1F10779}"/>
              </a:ext>
            </a:extLst>
          </p:cNvPr>
          <p:cNvSpPr txBox="1"/>
          <p:nvPr/>
        </p:nvSpPr>
        <p:spPr>
          <a:xfrm>
            <a:off x="3359520" y="4243060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39B5120B-4AB1-410B-8441-728ABF015161}"/>
              </a:ext>
            </a:extLst>
          </p:cNvPr>
          <p:cNvSpPr txBox="1"/>
          <p:nvPr/>
        </p:nvSpPr>
        <p:spPr>
          <a:xfrm>
            <a:off x="4299604" y="4243060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CEE3F58C-9C16-426A-AF04-EF01EA50E7C3}"/>
              </a:ext>
            </a:extLst>
          </p:cNvPr>
          <p:cNvSpPr txBox="1"/>
          <p:nvPr/>
        </p:nvSpPr>
        <p:spPr>
          <a:xfrm>
            <a:off x="5291298" y="4243060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94509E7C-3512-4150-921D-8B98FFC95980}"/>
              </a:ext>
            </a:extLst>
          </p:cNvPr>
          <p:cNvSpPr txBox="1"/>
          <p:nvPr/>
        </p:nvSpPr>
        <p:spPr>
          <a:xfrm>
            <a:off x="6143893" y="4243060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9207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 그림은 기존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그림 그대로 사용 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97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전체 학생 수에 대한 독서 시간별 학생 수의 비율을 띠그래프로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띠그래프로 나타내어 볼까요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3398474-3A03-4D34-A9E9-B9829E3459B4}"/>
              </a:ext>
            </a:extLst>
          </p:cNvPr>
          <p:cNvSpPr/>
          <p:nvPr/>
        </p:nvSpPr>
        <p:spPr>
          <a:xfrm>
            <a:off x="2394382" y="2550022"/>
            <a:ext cx="2469907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시간별 학생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193FAC-983F-46D6-A47C-7932E0A3E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2" y="3170835"/>
            <a:ext cx="6876256" cy="1117889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C4C97917-F6A2-401F-95C5-4FD60AB4C024}"/>
              </a:ext>
            </a:extLst>
          </p:cNvPr>
          <p:cNvSpPr/>
          <p:nvPr/>
        </p:nvSpPr>
        <p:spPr>
          <a:xfrm>
            <a:off x="82132" y="2845285"/>
            <a:ext cx="296538" cy="30847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6DADA-6606-4A0C-8DE0-BA1B83295945}"/>
              </a:ext>
            </a:extLst>
          </p:cNvPr>
          <p:cNvSpPr/>
          <p:nvPr/>
        </p:nvSpPr>
        <p:spPr>
          <a:xfrm>
            <a:off x="5580112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0CF61E-4262-42DA-9FA8-F5C637908021}"/>
              </a:ext>
            </a:extLst>
          </p:cNvPr>
          <p:cNvSpPr/>
          <p:nvPr/>
        </p:nvSpPr>
        <p:spPr>
          <a:xfrm>
            <a:off x="6315168" y="12291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68832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40107</TotalTime>
  <Words>1842</Words>
  <Application>Microsoft Office PowerPoint</Application>
  <PresentationFormat>화면 슬라이드 쇼(4:3)</PresentationFormat>
  <Paragraphs>628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6283</cp:revision>
  <dcterms:created xsi:type="dcterms:W3CDTF">2008-07-15T12:19:11Z</dcterms:created>
  <dcterms:modified xsi:type="dcterms:W3CDTF">2022-03-03T14:12:03Z</dcterms:modified>
</cp:coreProperties>
</file>