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782" r:id="rId2"/>
    <p:sldId id="783" r:id="rId3"/>
    <p:sldId id="1171" r:id="rId4"/>
    <p:sldId id="1173" r:id="rId5"/>
    <p:sldId id="1130" r:id="rId6"/>
    <p:sldId id="1265" r:id="rId7"/>
    <p:sldId id="1266" r:id="rId8"/>
    <p:sldId id="1280" r:id="rId9"/>
    <p:sldId id="1267" r:id="rId10"/>
    <p:sldId id="1268" r:id="rId11"/>
    <p:sldId id="1269" r:id="rId12"/>
    <p:sldId id="1281" r:id="rId13"/>
    <p:sldId id="1282" r:id="rId14"/>
    <p:sldId id="1283" r:id="rId15"/>
    <p:sldId id="1284" r:id="rId16"/>
    <p:sldId id="1285" r:id="rId17"/>
    <p:sldId id="1273" r:id="rId18"/>
    <p:sldId id="1146" r:id="rId19"/>
    <p:sldId id="1149" r:id="rId20"/>
    <p:sldId id="1150" r:id="rId21"/>
    <p:sldId id="1318" r:id="rId22"/>
    <p:sldId id="1319" r:id="rId23"/>
    <p:sldId id="1287" r:id="rId24"/>
    <p:sldId id="1321" r:id="rId25"/>
    <p:sldId id="1322" r:id="rId26"/>
    <p:sldId id="1323" r:id="rId27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08C"/>
    <a:srgbClr val="AE7C65"/>
    <a:srgbClr val="1C1819"/>
    <a:srgbClr val="36A851"/>
    <a:srgbClr val="FFFBF5"/>
    <a:srgbClr val="A46B5B"/>
    <a:srgbClr val="F6C1C9"/>
    <a:srgbClr val="FCD5B5"/>
    <a:srgbClr val="F6E7D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0" autoAdjust="0"/>
    <p:restoredTop sz="92079" autoAdjust="0"/>
  </p:normalViewPr>
  <p:slideViewPr>
    <p:cSldViewPr>
      <p:cViewPr varScale="1">
        <p:scale>
          <a:sx n="79" d="100"/>
          <a:sy n="79" d="100"/>
        </p:scale>
        <p:origin x="1666" y="6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458468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2022.03.01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2630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원그래프를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CE7D6F3-B183-44F6-9799-9C168B45B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5597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74488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물음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의 표를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사이에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텍스트는 모두 검정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칸 없음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35790" y="2055434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9531" y="2148789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C4B0C-E8A2-48FA-9066-304F201DD813}"/>
              </a:ext>
            </a:extLst>
          </p:cNvPr>
          <p:cNvSpPr/>
          <p:nvPr/>
        </p:nvSpPr>
        <p:spPr>
          <a:xfrm>
            <a:off x="5856466" y="1417589"/>
            <a:ext cx="918036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32057" y="1965799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EA040A8-DB8F-478C-92CE-EB412854E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31583"/>
              </p:ext>
            </p:extLst>
          </p:nvPr>
        </p:nvGraphicFramePr>
        <p:xfrm>
          <a:off x="-2427235" y="3758681"/>
          <a:ext cx="6084673" cy="10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239">
                  <a:extLst>
                    <a:ext uri="{9D8B030D-6E8A-4147-A177-3AD203B41FA5}">
                      <a16:colId xmlns:a16="http://schemas.microsoft.com/office/drawing/2014/main" val="2667590211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3529605853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264074760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2948708968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2441836934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3848350758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382865083"/>
                    </a:ext>
                  </a:extLst>
                </a:gridCol>
              </a:tblGrid>
              <a:tr h="426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문화재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첨성대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경복궁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화성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석굴암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77437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765937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6F13A6B-F561-4B3A-B401-A5FD068E2A75}"/>
              </a:ext>
            </a:extLst>
          </p:cNvPr>
          <p:cNvCxnSpPr/>
          <p:nvPr/>
        </p:nvCxnSpPr>
        <p:spPr bwMode="auto">
          <a:xfrm flipV="1">
            <a:off x="274180" y="2497127"/>
            <a:ext cx="3235707" cy="120239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0C85E23-A03B-42E9-A561-067D88019A76}"/>
              </a:ext>
            </a:extLst>
          </p:cNvPr>
          <p:cNvSpPr/>
          <p:nvPr/>
        </p:nvSpPr>
        <p:spPr>
          <a:xfrm>
            <a:off x="215839" y="34557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25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220C94-1B5D-435E-9E86-9C8D3D2EA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7827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63145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물음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의 표를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사이에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텍스트는 모두 검정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칸 없음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91309" y="2063276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050" y="2156631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C4B0C-E8A2-48FA-9066-304F201DD813}"/>
              </a:ext>
            </a:extLst>
          </p:cNvPr>
          <p:cNvSpPr/>
          <p:nvPr/>
        </p:nvSpPr>
        <p:spPr>
          <a:xfrm>
            <a:off x="5856671" y="1420248"/>
            <a:ext cx="918036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76538" y="197364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044492-4FF9-49EA-BC5F-87F9128C16C8}"/>
              </a:ext>
            </a:extLst>
          </p:cNvPr>
          <p:cNvSpPr/>
          <p:nvPr/>
        </p:nvSpPr>
        <p:spPr>
          <a:xfrm>
            <a:off x="719342" y="2595133"/>
            <a:ext cx="431157" cy="445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6DF9732-FA5C-4346-B5A5-DD67C665C49F}"/>
              </a:ext>
            </a:extLst>
          </p:cNvPr>
          <p:cNvSpPr/>
          <p:nvPr/>
        </p:nvSpPr>
        <p:spPr>
          <a:xfrm>
            <a:off x="1100577" y="250549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64A8CC55-00AD-4DF6-93E7-C4B88BE9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1" y="2836146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FC6C549-2623-490F-8F54-C3EA464E5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31583"/>
              </p:ext>
            </p:extLst>
          </p:nvPr>
        </p:nvGraphicFramePr>
        <p:xfrm>
          <a:off x="-2427235" y="3758681"/>
          <a:ext cx="6084673" cy="10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239">
                  <a:extLst>
                    <a:ext uri="{9D8B030D-6E8A-4147-A177-3AD203B41FA5}">
                      <a16:colId xmlns:a16="http://schemas.microsoft.com/office/drawing/2014/main" val="2667590211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3529605853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264074760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2948708968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2441836934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3848350758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382865083"/>
                    </a:ext>
                  </a:extLst>
                </a:gridCol>
              </a:tblGrid>
              <a:tr h="426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문화재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첨성대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경복궁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화성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석굴암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77437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765937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4007589-765D-4107-B28E-D96AD9F3309A}"/>
              </a:ext>
            </a:extLst>
          </p:cNvPr>
          <p:cNvCxnSpPr/>
          <p:nvPr/>
        </p:nvCxnSpPr>
        <p:spPr bwMode="auto">
          <a:xfrm flipV="1">
            <a:off x="274180" y="2497127"/>
            <a:ext cx="3235707" cy="120239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342D4F34-1630-476F-BC85-224E6A1100CF}"/>
              </a:ext>
            </a:extLst>
          </p:cNvPr>
          <p:cNvSpPr/>
          <p:nvPr/>
        </p:nvSpPr>
        <p:spPr>
          <a:xfrm>
            <a:off x="215839" y="34557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59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BF5699B-042A-4636-9596-F5B75263B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385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40762"/>
              </p:ext>
            </p:extLst>
          </p:nvPr>
        </p:nvGraphicFramePr>
        <p:xfrm>
          <a:off x="6984268" y="692696"/>
          <a:ext cx="2086863" cy="34209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라인박스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표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(suh_0601_05_0005_101_1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참고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42930" y="2003653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0" y="2162605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5868" y="197961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D6E763-ACA8-4C6D-9796-CE37F04224CE}"/>
              </a:ext>
            </a:extLst>
          </p:cNvPr>
          <p:cNvSpPr/>
          <p:nvPr/>
        </p:nvSpPr>
        <p:spPr>
          <a:xfrm>
            <a:off x="265955" y="2942157"/>
            <a:ext cx="6560992" cy="1792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D3D4F5-6C27-4560-95D2-C2A3FECB3D6C}"/>
              </a:ext>
            </a:extLst>
          </p:cNvPr>
          <p:cNvSpPr/>
          <p:nvPr/>
        </p:nvSpPr>
        <p:spPr>
          <a:xfrm>
            <a:off x="1943708" y="28326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27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0E434F9-101C-4F7F-820F-150AFB6A7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75443"/>
          </a:xfrm>
          <a:prstGeom prst="rect">
            <a:avLst/>
          </a:prstGeom>
        </p:spPr>
      </p:pic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원그래프를 알아볼까요</a:t>
            </a:r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5191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35790" y="2032242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9531" y="2125597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32057" y="1942607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044492-4FF9-49EA-BC5F-87F9128C16C8}"/>
              </a:ext>
            </a:extLst>
          </p:cNvPr>
          <p:cNvSpPr/>
          <p:nvPr/>
        </p:nvSpPr>
        <p:spPr>
          <a:xfrm>
            <a:off x="1022413" y="3301786"/>
            <a:ext cx="431157" cy="445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6DF9732-FA5C-4346-B5A5-DD67C665C49F}"/>
              </a:ext>
            </a:extLst>
          </p:cNvPr>
          <p:cNvSpPr/>
          <p:nvPr/>
        </p:nvSpPr>
        <p:spPr>
          <a:xfrm>
            <a:off x="1403648" y="321215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64A8CC55-00AD-4DF6-93E7-C4B88BE9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62" y="3542799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23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841AB0-48AD-4634-AAFD-DE4975E1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81115"/>
          </a:xfrm>
          <a:prstGeom prst="rect">
            <a:avLst/>
          </a:prstGeom>
        </p:spPr>
      </p:pic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원그래프를 알아볼까요</a:t>
            </a:r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201235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개념정리 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마우스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갖다대면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번째 디자인 되게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 –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타원 46"/>
          <p:cNvSpPr/>
          <p:nvPr/>
        </p:nvSpPr>
        <p:spPr>
          <a:xfrm>
            <a:off x="253897" y="793047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044492-4FF9-49EA-BC5F-87F9128C16C8}"/>
              </a:ext>
            </a:extLst>
          </p:cNvPr>
          <p:cNvSpPr/>
          <p:nvPr/>
        </p:nvSpPr>
        <p:spPr>
          <a:xfrm>
            <a:off x="1526469" y="2842620"/>
            <a:ext cx="3945631" cy="498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6DF9732-FA5C-4346-B5A5-DD67C665C49F}"/>
              </a:ext>
            </a:extLst>
          </p:cNvPr>
          <p:cNvSpPr/>
          <p:nvPr/>
        </p:nvSpPr>
        <p:spPr>
          <a:xfrm>
            <a:off x="935596" y="238507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9C8AB95-A37A-49FB-8066-2058A3917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666" y="3330964"/>
            <a:ext cx="710193" cy="42507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8E99329-B20E-4DF4-AA29-04902DF1F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436" y="3341331"/>
            <a:ext cx="689458" cy="40434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E49D86-2F94-4C03-92F8-BE1414A852EF}"/>
              </a:ext>
            </a:extLst>
          </p:cNvPr>
          <p:cNvSpPr/>
          <p:nvPr/>
        </p:nvSpPr>
        <p:spPr>
          <a:xfrm>
            <a:off x="201678" y="1877261"/>
            <a:ext cx="6625270" cy="32077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46D8C07-A59B-4082-8EF1-4794ECF69A63}"/>
              </a:ext>
            </a:extLst>
          </p:cNvPr>
          <p:cNvSpPr/>
          <p:nvPr/>
        </p:nvSpPr>
        <p:spPr>
          <a:xfrm>
            <a:off x="63702" y="17677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C3504B4-C938-4F7F-8057-6D80FC3A0C24}"/>
              </a:ext>
            </a:extLst>
          </p:cNvPr>
          <p:cNvSpPr/>
          <p:nvPr/>
        </p:nvSpPr>
        <p:spPr>
          <a:xfrm>
            <a:off x="1273299" y="2982549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111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55C597-9B15-4C3E-BF03-9D0F031FD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5825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75069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42930" y="2003653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0" y="2162605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5868" y="197961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D3D4F5-6C27-4560-95D2-C2A3FECB3D6C}"/>
              </a:ext>
            </a:extLst>
          </p:cNvPr>
          <p:cNvSpPr/>
          <p:nvPr/>
        </p:nvSpPr>
        <p:spPr>
          <a:xfrm>
            <a:off x="149434" y="28189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0A37BC-87CE-4227-840D-5F6D3DB9B94A}"/>
              </a:ext>
            </a:extLst>
          </p:cNvPr>
          <p:cNvSpPr/>
          <p:nvPr/>
        </p:nvSpPr>
        <p:spPr>
          <a:xfrm>
            <a:off x="299489" y="2934033"/>
            <a:ext cx="431157" cy="445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699882ED-FD92-46BF-80E2-28B66386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38" y="3175046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37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27B153-BF56-4937-A2AC-15020140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7827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45951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42930" y="2003653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0" y="2162605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5868" y="197961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D3D4F5-6C27-4560-95D2-C2A3FECB3D6C}"/>
              </a:ext>
            </a:extLst>
          </p:cNvPr>
          <p:cNvSpPr/>
          <p:nvPr/>
        </p:nvSpPr>
        <p:spPr>
          <a:xfrm>
            <a:off x="55812" y="28474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0A37BC-87CE-4227-840D-5F6D3DB9B94A}"/>
              </a:ext>
            </a:extLst>
          </p:cNvPr>
          <p:cNvSpPr/>
          <p:nvPr/>
        </p:nvSpPr>
        <p:spPr>
          <a:xfrm>
            <a:off x="205867" y="2962453"/>
            <a:ext cx="431157" cy="445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699882ED-FD92-46BF-80E2-28B66386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16" y="3203466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14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suh_0601_05_0002_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202_1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0002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그림그래프로 나타내어 볼까요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85CD69-5CC0-4CEA-A673-2BA77A39FE97}"/>
              </a:ext>
            </a:extLst>
          </p:cNvPr>
          <p:cNvSpPr/>
          <p:nvPr/>
        </p:nvSpPr>
        <p:spPr>
          <a:xfrm>
            <a:off x="65312" y="692694"/>
            <a:ext cx="6918956" cy="982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376A9C6F-F301-4881-839C-ABA7D15944F0}"/>
              </a:ext>
            </a:extLst>
          </p:cNvPr>
          <p:cNvSpPr txBox="1"/>
          <p:nvPr/>
        </p:nvSpPr>
        <p:spPr>
          <a:xfrm>
            <a:off x="302614" y="1711114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spcBef>
                <a:spcPct val="50000"/>
              </a:spcBef>
            </a:pP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원그래프와 띠그래프의 공통점과 차이점을 말해 보세요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58AF3EC2-9C2F-4F4D-AF66-C1ACF9DE2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8182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6CC7534-7247-4252-8D13-0EB9F5A058F8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수일이네 반 전체 학생 수에 대한 조사하고 싶은 문화재별 학생 수의 비율을 원 모양 그래프로 알아봅시다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E13A13D-B8F7-4224-A945-A55532492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F0147C6E-24DB-4AFC-B387-B935BCA3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0ED44004-70D6-4FF2-96F5-430D7F74F454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881EE7-6E19-4EEF-9B77-48E3402BC2BE}"/>
              </a:ext>
            </a:extLst>
          </p:cNvPr>
          <p:cNvSpPr/>
          <p:nvPr/>
        </p:nvSpPr>
        <p:spPr bwMode="auto">
          <a:xfrm>
            <a:off x="1331640" y="2232518"/>
            <a:ext cx="5185613" cy="435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1C0766-CB6F-44C9-9539-06579A39C26D}"/>
              </a:ext>
            </a:extLst>
          </p:cNvPr>
          <p:cNvSpPr/>
          <p:nvPr/>
        </p:nvSpPr>
        <p:spPr>
          <a:xfrm>
            <a:off x="1661149" y="2278374"/>
            <a:ext cx="2575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둘 다 비율 그래프입니다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800" b="1" i="0" u="none" strike="noStrike" kern="1200" cap="none" spc="-15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8F19E568-A7EA-48E1-93F7-45E95BA2B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48" y="2338272"/>
            <a:ext cx="272701" cy="21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85B5119-60D5-40E0-ACCB-7D4CD1209B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223" y="2409259"/>
            <a:ext cx="219055" cy="219055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5885FB-7521-4058-804A-E6368397C9D7}"/>
              </a:ext>
            </a:extLst>
          </p:cNvPr>
          <p:cNvSpPr/>
          <p:nvPr/>
        </p:nvSpPr>
        <p:spPr>
          <a:xfrm>
            <a:off x="5697265" y="141778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1F11D76-5CD4-41FF-B8B3-20015D08285D}"/>
              </a:ext>
            </a:extLst>
          </p:cNvPr>
          <p:cNvSpPr/>
          <p:nvPr/>
        </p:nvSpPr>
        <p:spPr>
          <a:xfrm>
            <a:off x="5046705" y="141778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0C1A2D-2AC0-44F8-80A9-4F4B302CE53F}"/>
              </a:ext>
            </a:extLst>
          </p:cNvPr>
          <p:cNvSpPr/>
          <p:nvPr/>
        </p:nvSpPr>
        <p:spPr>
          <a:xfrm>
            <a:off x="6350403" y="141930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2969BDA-BDA5-470E-B2F2-0D2793D017DE}"/>
              </a:ext>
            </a:extLst>
          </p:cNvPr>
          <p:cNvGrpSpPr/>
          <p:nvPr/>
        </p:nvGrpSpPr>
        <p:grpSpPr>
          <a:xfrm>
            <a:off x="367180" y="2228705"/>
            <a:ext cx="830884" cy="613170"/>
            <a:chOff x="1332199" y="2716506"/>
            <a:chExt cx="1169848" cy="1070533"/>
          </a:xfrm>
        </p:grpSpPr>
        <p:pic>
          <p:nvPicPr>
            <p:cNvPr id="55" name="Picture 5">
              <a:extLst>
                <a:ext uri="{FF2B5EF4-FFF2-40B4-BE49-F238E27FC236}">
                  <a16:creationId xmlns:a16="http://schemas.microsoft.com/office/drawing/2014/main" id="{AC3755FA-B593-4637-B110-914593C74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905C50-F997-49C6-9B16-FC2869907842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1020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공통점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BDABFA1-312F-4962-9126-57D1BBB86FA8}"/>
              </a:ext>
            </a:extLst>
          </p:cNvPr>
          <p:cNvGrpSpPr/>
          <p:nvPr/>
        </p:nvGrpSpPr>
        <p:grpSpPr>
          <a:xfrm>
            <a:off x="367180" y="2874115"/>
            <a:ext cx="830884" cy="414133"/>
            <a:chOff x="1332199" y="2716506"/>
            <a:chExt cx="1169848" cy="723034"/>
          </a:xfrm>
        </p:grpSpPr>
        <p:pic>
          <p:nvPicPr>
            <p:cNvPr id="59" name="Picture 5">
              <a:extLst>
                <a:ext uri="{FF2B5EF4-FFF2-40B4-BE49-F238E27FC236}">
                  <a16:creationId xmlns:a16="http://schemas.microsoft.com/office/drawing/2014/main" id="{FE25A358-E453-43ED-8FEC-8EE2D412B3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81B9FA8-1AEA-441E-A9BF-A001A415EA25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차이점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C873932-1602-4A99-9E1A-A6C3CCA77E40}"/>
              </a:ext>
            </a:extLst>
          </p:cNvPr>
          <p:cNvSpPr/>
          <p:nvPr/>
        </p:nvSpPr>
        <p:spPr bwMode="auto">
          <a:xfrm>
            <a:off x="1331640" y="2852936"/>
            <a:ext cx="5185613" cy="9976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F74A573-8E5C-4073-A5D3-674E94B85B0A}"/>
              </a:ext>
            </a:extLst>
          </p:cNvPr>
          <p:cNvSpPr/>
          <p:nvPr/>
        </p:nvSpPr>
        <p:spPr>
          <a:xfrm>
            <a:off x="1661149" y="2898792"/>
            <a:ext cx="4856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띠그래프는 가로를 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등분 하여 띠 모양으로 그린 것이고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원그래프는 원의 중심을 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등분 하여 원 모양으로 그린 것입니다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EEFC943C-1998-45B5-9EFD-F48FA272A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48" y="2958690"/>
            <a:ext cx="272701" cy="21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4A96C590-F8AB-4175-BCD6-C489493481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98" y="3618003"/>
            <a:ext cx="219055" cy="21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58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FD2B3A-6FCD-4644-AAE3-81AE7C0AE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1021217"/>
            <a:ext cx="6709540" cy="415982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32034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원그래프를 알아볼까요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095" y="1503060"/>
            <a:ext cx="345594" cy="413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7704" y="1500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108" y="151404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5FA550-E522-43FF-B9C5-4DD9C3EB7716}"/>
              </a:ext>
            </a:extLst>
          </p:cNvPr>
          <p:cNvSpPr/>
          <p:nvPr/>
        </p:nvSpPr>
        <p:spPr>
          <a:xfrm>
            <a:off x="1547664" y="2456892"/>
            <a:ext cx="4086200" cy="558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24CB964-A420-4454-B496-AF2E5B9F7F54}"/>
              </a:ext>
            </a:extLst>
          </p:cNvPr>
          <p:cNvSpPr/>
          <p:nvPr/>
        </p:nvSpPr>
        <p:spPr>
          <a:xfrm>
            <a:off x="5476237" y="2304740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2CC164-8E64-4653-BE59-F2E156F629B8}"/>
              </a:ext>
            </a:extLst>
          </p:cNvPr>
          <p:cNvSpPr/>
          <p:nvPr/>
        </p:nvSpPr>
        <p:spPr>
          <a:xfrm>
            <a:off x="975863" y="24556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EC0A1F-801D-4259-B6DE-BAB2092E5E82}"/>
              </a:ext>
            </a:extLst>
          </p:cNvPr>
          <p:cNvSpPr/>
          <p:nvPr/>
        </p:nvSpPr>
        <p:spPr>
          <a:xfrm>
            <a:off x="1125918" y="2570681"/>
            <a:ext cx="431157" cy="445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CB23AAF1-74F9-4212-AB55-BBD20DB07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267" y="2811694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A5CD07-233E-48B1-A2CF-FF43C19B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0" y="952226"/>
            <a:ext cx="6682053" cy="413157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002454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원그래프를 알아볼까요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1625600" y="3356992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1457464" y="33569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73476"/>
              </p:ext>
            </p:extLst>
          </p:nvPr>
        </p:nvGraphicFramePr>
        <p:xfrm>
          <a:off x="153927" y="224644"/>
          <a:ext cx="8836146" cy="412450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suh_0601_05_0005_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suh_0601_05_0005_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조사한 내용을 표로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suh_0601_05_0005_201_1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백분율을 구하고 원그래프를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(1/3)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suh_0601_05_0005_202_1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백분율을 구하고 원그래프를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(2/3)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suh_0601_05_0005_202_2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72943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백분율을 구하고 원그래프를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(3/3)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suh_0601_05_0005_202_3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3957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suh_0601_05_0005_3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suh_0601_05_0005_3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suh_0601_05_0005_401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원그래프를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186B1A2-B648-46F7-9180-2F6D3729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3591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552849-E188-4389-AB0C-0FA2824D8492}"/>
              </a:ext>
            </a:extLst>
          </p:cNvPr>
          <p:cNvSpPr/>
          <p:nvPr/>
        </p:nvSpPr>
        <p:spPr>
          <a:xfrm>
            <a:off x="1079612" y="3104964"/>
            <a:ext cx="2088232" cy="538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D580C78-7E6F-4B99-9403-9B39ED277A02}"/>
              </a:ext>
            </a:extLst>
          </p:cNvPr>
          <p:cNvSpPr/>
          <p:nvPr/>
        </p:nvSpPr>
        <p:spPr>
          <a:xfrm>
            <a:off x="1027630" y="29954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09843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라인박스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확대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7">
            <a:extLst>
              <a:ext uri="{FF2B5EF4-FFF2-40B4-BE49-F238E27FC236}">
                <a16:creationId xmlns:a16="http://schemas.microsoft.com/office/drawing/2014/main" id="{230EADE2-C193-42B6-910F-D00E07A7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1C5F19E-DD51-4287-A812-43F776BB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원그래프를 알아볼까요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07AD84-FA4A-4D6C-81B1-99FC11D1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79D40312-27A1-4568-858B-FA6486DC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77702B-04A3-4D6B-A8E5-5B3CBB445496}"/>
              </a:ext>
            </a:extLst>
          </p:cNvPr>
          <p:cNvSpPr/>
          <p:nvPr/>
        </p:nvSpPr>
        <p:spPr>
          <a:xfrm>
            <a:off x="2917830" y="4897375"/>
            <a:ext cx="43201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506975A-A746-4417-A151-1FA871934EA5}"/>
              </a:ext>
            </a:extLst>
          </p:cNvPr>
          <p:cNvSpPr/>
          <p:nvPr/>
        </p:nvSpPr>
        <p:spPr>
          <a:xfrm>
            <a:off x="2865848" y="47878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537F9A5-92BD-4F38-BB61-919B10B7BC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56" y="4965792"/>
            <a:ext cx="385165" cy="37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32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90026B-FF57-4730-A354-CC17D8386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287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552849-E188-4389-AB0C-0FA2824D8492}"/>
              </a:ext>
            </a:extLst>
          </p:cNvPr>
          <p:cNvSpPr/>
          <p:nvPr/>
        </p:nvSpPr>
        <p:spPr>
          <a:xfrm>
            <a:off x="1079612" y="3104964"/>
            <a:ext cx="2088232" cy="538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D580C78-7E6F-4B99-9403-9B39ED277A02}"/>
              </a:ext>
            </a:extLst>
          </p:cNvPr>
          <p:cNvSpPr/>
          <p:nvPr/>
        </p:nvSpPr>
        <p:spPr>
          <a:xfrm>
            <a:off x="1027630" y="29954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18257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라인박스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확대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수정 있음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단위는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밖으로 빼기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7">
            <a:extLst>
              <a:ext uri="{FF2B5EF4-FFF2-40B4-BE49-F238E27FC236}">
                <a16:creationId xmlns:a16="http://schemas.microsoft.com/office/drawing/2014/main" id="{230EADE2-C193-42B6-910F-D00E07A7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1C5F19E-DD51-4287-A812-43F776BB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원그래프를 알아볼까요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07AD84-FA4A-4D6C-81B1-99FC11D1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79D40312-27A1-4568-858B-FA6486DC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77702B-04A3-4D6B-A8E5-5B3CBB445496}"/>
              </a:ext>
            </a:extLst>
          </p:cNvPr>
          <p:cNvSpPr/>
          <p:nvPr/>
        </p:nvSpPr>
        <p:spPr>
          <a:xfrm>
            <a:off x="2917830" y="4897375"/>
            <a:ext cx="43201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506975A-A746-4417-A151-1FA871934EA5}"/>
              </a:ext>
            </a:extLst>
          </p:cNvPr>
          <p:cNvSpPr/>
          <p:nvPr/>
        </p:nvSpPr>
        <p:spPr>
          <a:xfrm>
            <a:off x="2865848" y="47878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537F9A5-92BD-4F38-BB61-919B10B7BC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56" y="4965792"/>
            <a:ext cx="385165" cy="377613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6119C9DE-0D62-48B7-8726-A78552B3C5F5}"/>
              </a:ext>
            </a:extLst>
          </p:cNvPr>
          <p:cNvSpPr/>
          <p:nvPr/>
        </p:nvSpPr>
        <p:spPr>
          <a:xfrm>
            <a:off x="4731737" y="40151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7B0DD-B5E0-4753-970F-30AFB93FCFBA}"/>
              </a:ext>
            </a:extLst>
          </p:cNvPr>
          <p:cNvSpPr txBox="1"/>
          <p:nvPr/>
        </p:nvSpPr>
        <p:spPr>
          <a:xfrm>
            <a:off x="5131513" y="3957816"/>
            <a:ext cx="505894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D9F6F28E-0FBE-49E6-875D-02FFB57C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571" y="4287013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>
            <a:extLst>
              <a:ext uri="{FF2B5EF4-FFF2-40B4-BE49-F238E27FC236}">
                <a16:creationId xmlns:a16="http://schemas.microsoft.com/office/drawing/2014/main" id="{8436C87D-7A7C-4D2E-AC79-FA2177DDD05B}"/>
              </a:ext>
            </a:extLst>
          </p:cNvPr>
          <p:cNvSpPr txBox="1"/>
          <p:nvPr/>
        </p:nvSpPr>
        <p:spPr>
          <a:xfrm>
            <a:off x="5131514" y="3963010"/>
            <a:ext cx="505893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8689AC-2A1A-4F49-94C3-59807C9318A5}"/>
              </a:ext>
            </a:extLst>
          </p:cNvPr>
          <p:cNvSpPr/>
          <p:nvPr/>
        </p:nvSpPr>
        <p:spPr>
          <a:xfrm>
            <a:off x="5606214" y="3981016"/>
            <a:ext cx="37702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endParaRPr lang="ko-KR" altLang="en-US" sz="18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9112B4-B368-4C80-AF0B-938D5B4D8450}"/>
              </a:ext>
            </a:extLst>
          </p:cNvPr>
          <p:cNvSpPr/>
          <p:nvPr/>
        </p:nvSpPr>
        <p:spPr>
          <a:xfrm>
            <a:off x="4943438" y="3915173"/>
            <a:ext cx="1059039" cy="617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42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6354CE-FC90-4CA1-9D5B-E2A624FF7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3" y="2586807"/>
            <a:ext cx="2647822" cy="2848196"/>
          </a:xfrm>
          <a:prstGeom prst="rect">
            <a:avLst/>
          </a:prstGeom>
        </p:spPr>
      </p:pic>
      <p:sp>
        <p:nvSpPr>
          <p:cNvPr id="66" name="TextBox 43"/>
          <p:cNvSpPr txBox="1"/>
          <p:nvPr/>
        </p:nvSpPr>
        <p:spPr>
          <a:xfrm>
            <a:off x="512628" y="1604119"/>
            <a:ext cx="620215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성진이네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학생들이 좋아하는 간식을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원그래프입니다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많은 학생이 좋아하는 간식은 무엇입니까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원그래프를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30070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버튼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장면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DE93B509-0223-4CF4-B29E-4DD8FBD1DD7B}"/>
              </a:ext>
            </a:extLst>
          </p:cNvPr>
          <p:cNvSpPr/>
          <p:nvPr/>
        </p:nvSpPr>
        <p:spPr>
          <a:xfrm>
            <a:off x="5473222" y="5016914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C001F1-C44B-4955-A2A5-C7BEFA3E199C}"/>
              </a:ext>
            </a:extLst>
          </p:cNvPr>
          <p:cNvSpPr txBox="1"/>
          <p:nvPr/>
        </p:nvSpPr>
        <p:spPr>
          <a:xfrm>
            <a:off x="4662432" y="3582162"/>
            <a:ext cx="1046106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7E2EACB8-D2A9-4E30-B669-4DDAC6DB2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14" y="3895373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id="{0676D1C8-AE00-4A81-9F83-4141DAFEE99A}"/>
              </a:ext>
            </a:extLst>
          </p:cNvPr>
          <p:cNvSpPr txBox="1"/>
          <p:nvPr/>
        </p:nvSpPr>
        <p:spPr>
          <a:xfrm>
            <a:off x="4662432" y="3587356"/>
            <a:ext cx="1046103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떡볶이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C35A94-7343-4AE6-8BDC-77F095F88976}"/>
              </a:ext>
            </a:extLst>
          </p:cNvPr>
          <p:cNvSpPr/>
          <p:nvPr/>
        </p:nvSpPr>
        <p:spPr>
          <a:xfrm>
            <a:off x="2952566" y="5115164"/>
            <a:ext cx="43201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1A622C0-5A26-4FB9-8281-F57334CD75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83" y="5089279"/>
            <a:ext cx="385165" cy="377613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F46486F3-8911-4837-8871-A9B1C93832ED}"/>
              </a:ext>
            </a:extLst>
          </p:cNvPr>
          <p:cNvSpPr/>
          <p:nvPr/>
        </p:nvSpPr>
        <p:spPr>
          <a:xfrm>
            <a:off x="2714645" y="5009809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FCDB988-F01C-4423-B777-DD4CDDDFF25E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3B1B714A-C852-467B-8BF1-7E84A706CE87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88220FD8-50A7-4A8B-A90E-A3EE2D9ABFF9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41B7FC02-C51E-4E84-8AB9-5859C2BD92C4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6526DE00-0C9B-4400-92D9-EF988E0D6C44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E0B9D42C-B86F-44BA-97BD-B909FA6485BA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5" name="Group 1072">
            <a:extLst>
              <a:ext uri="{FF2B5EF4-FFF2-40B4-BE49-F238E27FC236}">
                <a16:creationId xmlns:a16="http://schemas.microsoft.com/office/drawing/2014/main" id="{392CEC1E-C92D-4CAA-950D-2CBD0EE70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8874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3994653158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suh_0601_05_0005_401_1.png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25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C20938B2-6FF0-472E-954E-DB5A98CEE787}"/>
              </a:ext>
            </a:extLst>
          </p:cNvPr>
          <p:cNvGrpSpPr/>
          <p:nvPr/>
        </p:nvGrpSpPr>
        <p:grpSpPr>
          <a:xfrm>
            <a:off x="1763688" y="1400145"/>
            <a:ext cx="3528392" cy="3824855"/>
            <a:chOff x="1763688" y="1400145"/>
            <a:chExt cx="3528392" cy="382485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7B08AE9-4106-4623-AA3F-3B536A490C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047"/>
            <a:stretch/>
          </p:blipFill>
          <p:spPr>
            <a:xfrm>
              <a:off x="1943708" y="1880828"/>
              <a:ext cx="3348372" cy="3344172"/>
            </a:xfrm>
            <a:prstGeom prst="rect">
              <a:avLst/>
            </a:prstGeom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E5C50AD-3903-4070-9DFF-8FE200AA930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17894" y="3054673"/>
              <a:ext cx="1566174" cy="513580"/>
            </a:xfrm>
            <a:prstGeom prst="line">
              <a:avLst/>
            </a:prstGeom>
            <a:noFill/>
            <a:ln w="19050" cap="flat" cmpd="sng" algn="ctr">
              <a:solidFill>
                <a:srgbClr val="1C18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C91725-4885-4669-8C49-C6A8DE96F18B}"/>
                </a:ext>
              </a:extLst>
            </p:cNvPr>
            <p:cNvSpPr txBox="1"/>
            <p:nvPr/>
          </p:nvSpPr>
          <p:spPr>
            <a:xfrm>
              <a:off x="3679303" y="2347124"/>
              <a:ext cx="9782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맑은 고딕" pitchFamily="50" charset="-127"/>
                  <a:ea typeface="맑은 고딕" pitchFamily="50" charset="-127"/>
                </a:rPr>
                <a:t>과자</a:t>
              </a:r>
              <a:endParaRPr lang="en-US" altLang="ko-KR" sz="2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(20 %)</a:t>
              </a:r>
              <a:endParaRPr lang="ko-KR" altLang="en-US" sz="24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D3FFC2F-8F2C-4343-9B03-7CB6E66AE8D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17894" y="3568253"/>
              <a:ext cx="497959" cy="1552935"/>
            </a:xfrm>
            <a:prstGeom prst="line">
              <a:avLst/>
            </a:prstGeom>
            <a:noFill/>
            <a:ln w="19050" cap="flat" cmpd="sng" algn="ctr">
              <a:solidFill>
                <a:srgbClr val="1C18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E7171F-6B14-4976-876D-506A38A45F50}"/>
                </a:ext>
              </a:extLst>
            </p:cNvPr>
            <p:cNvSpPr txBox="1"/>
            <p:nvPr/>
          </p:nvSpPr>
          <p:spPr>
            <a:xfrm>
              <a:off x="3872363" y="3513723"/>
              <a:ext cx="10471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맑은 고딕" pitchFamily="50" charset="-127"/>
                  <a:ea typeface="맑은 고딕" pitchFamily="50" charset="-127"/>
                </a:rPr>
                <a:t>과일</a:t>
              </a:r>
              <a:endParaRPr lang="en-US" altLang="ko-KR" sz="2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(25 %)</a:t>
              </a:r>
              <a:endParaRPr lang="ko-KR" altLang="en-US" sz="24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C346198-4C4F-4E5A-9A85-5D20B44D71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43708" y="3559264"/>
              <a:ext cx="1674186" cy="15339"/>
            </a:xfrm>
            <a:prstGeom prst="line">
              <a:avLst/>
            </a:prstGeom>
            <a:noFill/>
            <a:ln w="19050" cap="flat" cmpd="sng" algn="ctr">
              <a:solidFill>
                <a:srgbClr val="1C18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B055216-151F-4C0C-A6DB-ED84E098B30C}"/>
                </a:ext>
              </a:extLst>
            </p:cNvPr>
            <p:cNvSpPr txBox="1"/>
            <p:nvPr/>
          </p:nvSpPr>
          <p:spPr>
            <a:xfrm>
              <a:off x="2496701" y="3834872"/>
              <a:ext cx="12131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맑은 고딕" pitchFamily="50" charset="-127"/>
                  <a:ea typeface="맑은 고딕" pitchFamily="50" charset="-127"/>
                </a:rPr>
                <a:t>떡볶이</a:t>
              </a:r>
              <a:endParaRPr lang="en-US" altLang="ko-KR" sz="2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(30 %)</a:t>
              </a:r>
              <a:endParaRPr lang="ko-KR" altLang="en-US" sz="24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18804E5-BBD0-4627-A94F-51F6538501E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9689" y="2226293"/>
              <a:ext cx="978205" cy="1348310"/>
            </a:xfrm>
            <a:prstGeom prst="line">
              <a:avLst/>
            </a:prstGeom>
            <a:noFill/>
            <a:ln w="19050" cap="flat" cmpd="sng" algn="ctr">
              <a:solidFill>
                <a:srgbClr val="1C18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3976ECA-1AE9-4E3A-B4D4-782C7B65271F}"/>
                </a:ext>
              </a:extLst>
            </p:cNvPr>
            <p:cNvSpPr txBox="1"/>
            <p:nvPr/>
          </p:nvSpPr>
          <p:spPr>
            <a:xfrm>
              <a:off x="2090721" y="2711825"/>
              <a:ext cx="10856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맑은 고딕" pitchFamily="50" charset="-127"/>
                  <a:ea typeface="맑은 고딕" pitchFamily="50" charset="-127"/>
                </a:rPr>
                <a:t>라면</a:t>
              </a:r>
              <a:endParaRPr lang="en-US" altLang="ko-KR" sz="2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(15 %)</a:t>
              </a:r>
              <a:endParaRPr lang="ko-KR" altLang="en-US" sz="2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C01C603-C6FC-4A5E-84E9-EB36E09D8550}"/>
                </a:ext>
              </a:extLst>
            </p:cNvPr>
            <p:cNvSpPr txBox="1"/>
            <p:nvPr/>
          </p:nvSpPr>
          <p:spPr>
            <a:xfrm>
              <a:off x="1763688" y="1400145"/>
              <a:ext cx="1084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맑은 고딕" pitchFamily="50" charset="-127"/>
                  <a:ea typeface="맑은 고딕" pitchFamily="50" charset="-127"/>
                </a:rPr>
                <a:t>기타</a:t>
              </a:r>
              <a:endParaRPr lang="en-US" altLang="ko-KR" sz="2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(10 %)</a:t>
              </a:r>
              <a:endParaRPr lang="ko-KR" altLang="en-US" sz="24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03AD6ADC-BB9D-45F8-8818-CE1D3DD484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80803" y="1800663"/>
              <a:ext cx="451673" cy="379447"/>
            </a:xfrm>
            <a:prstGeom prst="bentConnector3">
              <a:avLst>
                <a:gd name="adj1" fmla="val 100253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44" name="Group 59">
            <a:extLst>
              <a:ext uri="{FF2B5EF4-FFF2-40B4-BE49-F238E27FC236}">
                <a16:creationId xmlns:a16="http://schemas.microsoft.com/office/drawing/2014/main" id="{C44B2F81-1400-40E1-BDBE-9DC1BF355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428725"/>
              </p:ext>
            </p:extLst>
          </p:nvPr>
        </p:nvGraphicFramePr>
        <p:xfrm>
          <a:off x="7009373" y="764704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21">
            <a:extLst>
              <a:ext uri="{FF2B5EF4-FFF2-40B4-BE49-F238E27FC236}">
                <a16:creationId xmlns:a16="http://schemas.microsoft.com/office/drawing/2014/main" id="{C12F3B8E-DE04-4F6D-B53B-575BEDBA5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569" y="938889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spc="-15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spc="-15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3D138783-C6B2-477D-B400-BE89362AD1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0" t="-143" r="474" b="143"/>
          <a:stretch/>
        </p:blipFill>
        <p:spPr>
          <a:xfrm>
            <a:off x="6584190" y="802725"/>
            <a:ext cx="259521" cy="272327"/>
          </a:xfrm>
          <a:prstGeom prst="rect">
            <a:avLst/>
          </a:prstGeom>
        </p:spPr>
      </p:pic>
      <p:graphicFrame>
        <p:nvGraphicFramePr>
          <p:cNvPr id="17" name="Group 1072">
            <a:extLst>
              <a:ext uri="{FF2B5EF4-FFF2-40B4-BE49-F238E27FC236}">
                <a16:creationId xmlns:a16="http://schemas.microsoft.com/office/drawing/2014/main" id="{A85F3AFA-6158-4319-A196-ED7AA263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44104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3994653158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suh_0601_05_0005_401_1.png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066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45A8C5DF-2F19-43E2-96A4-FF929251F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3" y="2586807"/>
            <a:ext cx="2647822" cy="2848196"/>
          </a:xfrm>
          <a:prstGeom prst="rect">
            <a:avLst/>
          </a:prstGeom>
        </p:spPr>
      </p:pic>
      <p:sp>
        <p:nvSpPr>
          <p:cNvPr id="66" name="TextBox 43"/>
          <p:cNvSpPr txBox="1"/>
          <p:nvPr/>
        </p:nvSpPr>
        <p:spPr>
          <a:xfrm>
            <a:off x="512628" y="1604119"/>
            <a:ext cx="620215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성진이네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학생들이 좋아하는 간식을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원그래프입니다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과자와 라면을 좋아하는 학생 수는 전체의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원그래프를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버튼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장면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DE93B509-0223-4CF4-B29E-4DD8FBD1DD7B}"/>
              </a:ext>
            </a:extLst>
          </p:cNvPr>
          <p:cNvSpPr/>
          <p:nvPr/>
        </p:nvSpPr>
        <p:spPr>
          <a:xfrm>
            <a:off x="5473222" y="5016914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C35A94-7343-4AE6-8BDC-77F095F88976}"/>
              </a:ext>
            </a:extLst>
          </p:cNvPr>
          <p:cNvSpPr/>
          <p:nvPr/>
        </p:nvSpPr>
        <p:spPr>
          <a:xfrm>
            <a:off x="2952566" y="5115164"/>
            <a:ext cx="43201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1A622C0-5A26-4FB9-8281-F57334CD75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83" y="5089279"/>
            <a:ext cx="385165" cy="377613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F46486F3-8911-4837-8871-A9B1C93832ED}"/>
              </a:ext>
            </a:extLst>
          </p:cNvPr>
          <p:cNvSpPr/>
          <p:nvPr/>
        </p:nvSpPr>
        <p:spPr>
          <a:xfrm>
            <a:off x="2714645" y="5009809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9B01A1-E1D3-4C9B-9F04-4F1E400F0334}"/>
              </a:ext>
            </a:extLst>
          </p:cNvPr>
          <p:cNvSpPr txBox="1"/>
          <p:nvPr/>
        </p:nvSpPr>
        <p:spPr>
          <a:xfrm>
            <a:off x="4860032" y="3582162"/>
            <a:ext cx="527236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D32925B5-9CC8-4F1A-888D-A23E4CB85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792" y="3893272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43">
            <a:extLst>
              <a:ext uri="{FF2B5EF4-FFF2-40B4-BE49-F238E27FC236}">
                <a16:creationId xmlns:a16="http://schemas.microsoft.com/office/drawing/2014/main" id="{F76EC824-112B-4BC3-91A4-3DD735CAAD6A}"/>
              </a:ext>
            </a:extLst>
          </p:cNvPr>
          <p:cNvSpPr txBox="1"/>
          <p:nvPr/>
        </p:nvSpPr>
        <p:spPr>
          <a:xfrm>
            <a:off x="4860032" y="3587356"/>
            <a:ext cx="527235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id="{E29994C2-2E53-4D9B-A022-E6DFB5C0C793}"/>
              </a:ext>
            </a:extLst>
          </p:cNvPr>
          <p:cNvSpPr txBox="1"/>
          <p:nvPr/>
        </p:nvSpPr>
        <p:spPr>
          <a:xfrm>
            <a:off x="5385045" y="3609259"/>
            <a:ext cx="3847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%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CCA4985-B5C7-4C42-950B-25BA83C6419B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7A4BCC3B-154A-409E-B508-BA131EDAB5F5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D4069FF2-5DE7-4089-A70B-454689F3B790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9E2D70C4-EADB-4002-91D8-7B02345DC8A3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BB326802-9961-4616-BC95-2958A0E42084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AA4F4BF1-9627-46E0-B285-494199859851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072">
            <a:extLst>
              <a:ext uri="{FF2B5EF4-FFF2-40B4-BE49-F238E27FC236}">
                <a16:creationId xmlns:a16="http://schemas.microsoft.com/office/drawing/2014/main" id="{E5A6733A-3443-43BC-8A49-22464783B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6455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3994653158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suh_0601_05_0005_401_1.png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920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0B47FBBC-7D29-49D3-BA3D-69F409907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3" y="2586807"/>
            <a:ext cx="2647822" cy="2848196"/>
          </a:xfrm>
          <a:prstGeom prst="rect">
            <a:avLst/>
          </a:prstGeom>
        </p:spPr>
      </p:pic>
      <p:sp>
        <p:nvSpPr>
          <p:cNvPr id="66" name="TextBox 43"/>
          <p:cNvSpPr txBox="1"/>
          <p:nvPr/>
        </p:nvSpPr>
        <p:spPr>
          <a:xfrm>
            <a:off x="512628" y="1604119"/>
            <a:ext cx="620215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성진이네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학생들이 좋아하는 간식을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원그래프입니다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원그래프를 보고 알 수 있는 사실을 말해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원그래프를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버튼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장면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DE93B509-0223-4CF4-B29E-4DD8FBD1DD7B}"/>
              </a:ext>
            </a:extLst>
          </p:cNvPr>
          <p:cNvSpPr/>
          <p:nvPr/>
        </p:nvSpPr>
        <p:spPr>
          <a:xfrm>
            <a:off x="5473222" y="5016914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C35A94-7343-4AE6-8BDC-77F095F88976}"/>
              </a:ext>
            </a:extLst>
          </p:cNvPr>
          <p:cNvSpPr/>
          <p:nvPr/>
        </p:nvSpPr>
        <p:spPr>
          <a:xfrm>
            <a:off x="2952566" y="5115164"/>
            <a:ext cx="43201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1A622C0-5A26-4FB9-8281-F57334CD75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83" y="5089279"/>
            <a:ext cx="385165" cy="377613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F46486F3-8911-4837-8871-A9B1C93832ED}"/>
              </a:ext>
            </a:extLst>
          </p:cNvPr>
          <p:cNvSpPr/>
          <p:nvPr/>
        </p:nvSpPr>
        <p:spPr>
          <a:xfrm>
            <a:off x="2714645" y="5009809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4DFB9C-2A69-4B1B-AAA5-ECE234027B79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55B77270-704A-4FBA-B849-ED639D530F52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021E782F-41E1-4DD3-B127-5E1B96ADE5F4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C4502005-22B6-4AE2-A270-097ECCA08316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CB6D2F69-6B20-44D5-9163-5088F8F0AE69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AA3A695B-70B9-42C9-B813-6142BC49A34B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84BEF52-2CAF-46DC-8D2D-DAD51993122E}"/>
              </a:ext>
            </a:extLst>
          </p:cNvPr>
          <p:cNvSpPr/>
          <p:nvPr/>
        </p:nvSpPr>
        <p:spPr bwMode="auto">
          <a:xfrm>
            <a:off x="3601109" y="2787787"/>
            <a:ext cx="2982775" cy="9691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9211804-80D2-4516-8B29-6FC64D6FD5A0}"/>
              </a:ext>
            </a:extLst>
          </p:cNvPr>
          <p:cNvSpPr/>
          <p:nvPr/>
        </p:nvSpPr>
        <p:spPr>
          <a:xfrm>
            <a:off x="3930618" y="2833643"/>
            <a:ext cx="27100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라면을 좋아하는 학생 수는 떡볶이를 좋아하는 학생 수의 절반입니다</a:t>
            </a:r>
            <a:r>
              <a:rPr kumimoji="1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800" b="1" i="0" u="none" strike="noStrike" kern="1200" cap="none" spc="-15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DF41DC94-041A-4702-A182-F3B4DA215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917" y="2893541"/>
            <a:ext cx="272701" cy="21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67C703E-2DB2-4AE0-A79C-8E9607A439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97" y="3502864"/>
            <a:ext cx="219055" cy="219055"/>
          </a:xfrm>
          <a:prstGeom prst="rect">
            <a:avLst/>
          </a:prstGeom>
        </p:spPr>
      </p:pic>
      <p:graphicFrame>
        <p:nvGraphicFramePr>
          <p:cNvPr id="25" name="Group 1072">
            <a:extLst>
              <a:ext uri="{FF2B5EF4-FFF2-40B4-BE49-F238E27FC236}">
                <a16:creationId xmlns:a16="http://schemas.microsoft.com/office/drawing/2014/main" id="{96B22FA5-75B5-4109-882F-BAB9B5B18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6455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3994653158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suh_0601_05_0005_401_1.png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16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56A751-4328-4A9A-AB5B-AF650678C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426" y="1844824"/>
            <a:ext cx="3447734" cy="180947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408923" y="3896483"/>
            <a:ext cx="6287312" cy="4664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08923" y="1340768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자료에서 무엇을 알 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24" y="14666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4603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0888" y="3938874"/>
            <a:ext cx="594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수일이네 반 학생들이 조사하고 싶은 문화재를 알 수 있습니다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235" y="3654918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원그래프를 알아볼까요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27" y="397527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810" y="335936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345241" y="30751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2CB53E-4266-4181-B86D-48607453E0A2}"/>
              </a:ext>
            </a:extLst>
          </p:cNvPr>
          <p:cNvSpPr/>
          <p:nvPr/>
        </p:nvSpPr>
        <p:spPr bwMode="auto">
          <a:xfrm>
            <a:off x="408921" y="4497697"/>
            <a:ext cx="628731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09FF17-51E8-42FD-ACAD-6B097409A53A}"/>
              </a:ext>
            </a:extLst>
          </p:cNvPr>
          <p:cNvSpPr txBox="1"/>
          <p:nvPr/>
        </p:nvSpPr>
        <p:spPr>
          <a:xfrm>
            <a:off x="750887" y="4540088"/>
            <a:ext cx="594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학생들은 첨성대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석굴암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경복궁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창덕궁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화성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종묘를 조사하고 싶어 합니다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3B03462-9FB7-437E-9087-79EC99E7A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9092" y="4842455"/>
            <a:ext cx="360000" cy="355000"/>
          </a:xfrm>
          <a:prstGeom prst="rect">
            <a:avLst/>
          </a:prstGeom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E77C58EF-E255-4EB7-917D-C978FA643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26" y="457648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원그래프를 알아볼까요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DEEE9AF-E235-40A5-9F9A-2F995C3E3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56996"/>
              </p:ext>
            </p:extLst>
          </p:nvPr>
        </p:nvGraphicFramePr>
        <p:xfrm>
          <a:off x="395536" y="1996598"/>
          <a:ext cx="6048000" cy="2556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17576967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456574694"/>
                    </a:ext>
                  </a:extLst>
                </a:gridCol>
              </a:tblGrid>
              <a:tr h="4260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문화재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문화재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문화재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문화재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수일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첨성대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승찬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경복궁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해수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화성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석굴암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정민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석굴암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화성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지현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첨성대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민식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경복궁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502761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경복궁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경태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첨성대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정호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창덕궁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원호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첨성대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3614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민서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첨성대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종묘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예빈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경복궁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수진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경복궁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62957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진규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화성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재문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석굴암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서애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첨성대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예슬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화성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480040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42B502B-52B1-4BCB-8C50-239FFEEEB225}"/>
              </a:ext>
            </a:extLst>
          </p:cNvPr>
          <p:cNvSpPr/>
          <p:nvPr/>
        </p:nvSpPr>
        <p:spPr>
          <a:xfrm>
            <a:off x="2196530" y="1376772"/>
            <a:ext cx="2879526" cy="42838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조사하고 싶은 문화재</a:t>
            </a:r>
          </a:p>
        </p:txBody>
      </p:sp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F77F2B0-4E77-459E-BD56-307E36B84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50887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원그래프를 알아볼까요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48306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0D45A5-117B-42BD-94F4-7C61A5DC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7156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176447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 보기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내용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풀팝업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라인박스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표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(suh_0601_05_0005_101_1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참고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36741" y="2110452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9531" y="2269404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C4B0C-E8A2-48FA-9066-304F201DD813}"/>
              </a:ext>
            </a:extLst>
          </p:cNvPr>
          <p:cNvSpPr/>
          <p:nvPr/>
        </p:nvSpPr>
        <p:spPr>
          <a:xfrm>
            <a:off x="5895297" y="1450362"/>
            <a:ext cx="918036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32057" y="2086414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5D95DE1-A4CA-45E2-B4FE-1C18DB3EA763}"/>
              </a:ext>
            </a:extLst>
          </p:cNvPr>
          <p:cNvSpPr/>
          <p:nvPr/>
        </p:nvSpPr>
        <p:spPr>
          <a:xfrm>
            <a:off x="5760132" y="134766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D6E763-ACA8-4C6D-9796-CE37F04224CE}"/>
              </a:ext>
            </a:extLst>
          </p:cNvPr>
          <p:cNvSpPr/>
          <p:nvPr/>
        </p:nvSpPr>
        <p:spPr>
          <a:xfrm>
            <a:off x="265955" y="2613290"/>
            <a:ext cx="6560992" cy="1595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D3D4F5-6C27-4560-95D2-C2A3FECB3D6C}"/>
              </a:ext>
            </a:extLst>
          </p:cNvPr>
          <p:cNvSpPr/>
          <p:nvPr/>
        </p:nvSpPr>
        <p:spPr>
          <a:xfrm>
            <a:off x="1943708" y="25037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27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4767614-C4CB-4234-985A-A41A69AE1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385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799874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물음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의 표를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사이에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텍스트는 모두 검정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칸 없음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16058" y="2075190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9799" y="2168545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C4B0C-E8A2-48FA-9066-304F201DD813}"/>
              </a:ext>
            </a:extLst>
          </p:cNvPr>
          <p:cNvSpPr/>
          <p:nvPr/>
        </p:nvSpPr>
        <p:spPr>
          <a:xfrm>
            <a:off x="5857406" y="1428800"/>
            <a:ext cx="918036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51789" y="198555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CF16C01-21B0-4571-8307-523A902CD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01471"/>
              </p:ext>
            </p:extLst>
          </p:nvPr>
        </p:nvGraphicFramePr>
        <p:xfrm>
          <a:off x="-2427235" y="3758681"/>
          <a:ext cx="6084673" cy="10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239">
                  <a:extLst>
                    <a:ext uri="{9D8B030D-6E8A-4147-A177-3AD203B41FA5}">
                      <a16:colId xmlns:a16="http://schemas.microsoft.com/office/drawing/2014/main" val="2667590211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3529605853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264074760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2948708968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2441836934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3848350758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382865083"/>
                    </a:ext>
                  </a:extLst>
                </a:gridCol>
              </a:tblGrid>
              <a:tr h="426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문화재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첨성대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경복궁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화성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석굴암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77437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76593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BF1079E-2B52-46E0-B681-97C0EE16EF11}"/>
              </a:ext>
            </a:extLst>
          </p:cNvPr>
          <p:cNvCxnSpPr/>
          <p:nvPr/>
        </p:nvCxnSpPr>
        <p:spPr bwMode="auto">
          <a:xfrm flipV="1">
            <a:off x="274180" y="2497127"/>
            <a:ext cx="3235707" cy="120239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7F8BA4D6-C74A-451D-B19C-B29D69E14281}"/>
              </a:ext>
            </a:extLst>
          </p:cNvPr>
          <p:cNvSpPr/>
          <p:nvPr/>
        </p:nvSpPr>
        <p:spPr>
          <a:xfrm>
            <a:off x="215839" y="34557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0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245EAB-7B41-4857-A0F7-B2CDB4C9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3457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92340"/>
              </p:ext>
            </p:extLst>
          </p:nvPr>
        </p:nvGraphicFramePr>
        <p:xfrm>
          <a:off x="6984268" y="692696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물음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의 표를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사이에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텍스트는 모두 검정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칸 없음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35790" y="2033095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9531" y="2126450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C4B0C-E8A2-48FA-9066-304F201DD813}"/>
              </a:ext>
            </a:extLst>
          </p:cNvPr>
          <p:cNvSpPr/>
          <p:nvPr/>
        </p:nvSpPr>
        <p:spPr>
          <a:xfrm>
            <a:off x="5841690" y="1414961"/>
            <a:ext cx="918036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32057" y="1943460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13">
            <a:extLst>
              <a:ext uri="{FF2B5EF4-FFF2-40B4-BE49-F238E27FC236}">
                <a16:creationId xmlns:a16="http://schemas.microsoft.com/office/drawing/2014/main" id="{5AB9A7C0-9520-427D-8E35-CDD15B0FA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049" y="470765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1EEDE2-6EDE-455F-B582-BE3E3B3BA21E}"/>
              </a:ext>
            </a:extLst>
          </p:cNvPr>
          <p:cNvSpPr/>
          <p:nvPr/>
        </p:nvSpPr>
        <p:spPr>
          <a:xfrm>
            <a:off x="4816311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DCF4AE6-70B1-421C-B429-031611D2ED82}"/>
              </a:ext>
            </a:extLst>
          </p:cNvPr>
          <p:cNvSpPr/>
          <p:nvPr/>
        </p:nvSpPr>
        <p:spPr>
          <a:xfrm>
            <a:off x="4705109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B03E9B3-2119-4943-B51D-4792567BE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170"/>
              </p:ext>
            </p:extLst>
          </p:nvPr>
        </p:nvGraphicFramePr>
        <p:xfrm>
          <a:off x="-2427235" y="3758681"/>
          <a:ext cx="6084673" cy="10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239">
                  <a:extLst>
                    <a:ext uri="{9D8B030D-6E8A-4147-A177-3AD203B41FA5}">
                      <a16:colId xmlns:a16="http://schemas.microsoft.com/office/drawing/2014/main" val="2667590211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3529605853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264074760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2948708968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2441836934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3848350758"/>
                    </a:ext>
                  </a:extLst>
                </a:gridCol>
                <a:gridCol w="869239">
                  <a:extLst>
                    <a:ext uri="{9D8B030D-6E8A-4147-A177-3AD203B41FA5}">
                      <a16:colId xmlns:a16="http://schemas.microsoft.com/office/drawing/2014/main" val="382865083"/>
                    </a:ext>
                  </a:extLst>
                </a:gridCol>
              </a:tblGrid>
              <a:tr h="426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문화재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첨성대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경복궁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화성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석굴암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77437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765937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40CF960-B8B9-4413-B019-EB59965C96B7}"/>
              </a:ext>
            </a:extLst>
          </p:cNvPr>
          <p:cNvCxnSpPr/>
          <p:nvPr/>
        </p:nvCxnSpPr>
        <p:spPr bwMode="auto">
          <a:xfrm flipV="1">
            <a:off x="274180" y="2497127"/>
            <a:ext cx="3235707" cy="120239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D68A120D-5004-4495-95B4-9A3F468B2D15}"/>
              </a:ext>
            </a:extLst>
          </p:cNvPr>
          <p:cNvSpPr/>
          <p:nvPr/>
        </p:nvSpPr>
        <p:spPr>
          <a:xfrm>
            <a:off x="215839" y="34557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87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3D0A744B-44CD-4BA0-BCD6-C29EB725C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3457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56115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35790" y="2045735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9531" y="2139090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13">
            <a:extLst>
              <a:ext uri="{FF2B5EF4-FFF2-40B4-BE49-F238E27FC236}">
                <a16:creationId xmlns:a16="http://schemas.microsoft.com/office/drawing/2014/main" id="{167761AC-4F69-4432-8FE8-259BED6BD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049" y="470765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46C642-73D1-4214-B363-7135F11EA005}"/>
              </a:ext>
            </a:extLst>
          </p:cNvPr>
          <p:cNvSpPr/>
          <p:nvPr/>
        </p:nvSpPr>
        <p:spPr>
          <a:xfrm>
            <a:off x="4816311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DE64654-D2F2-43E8-A2D2-319C2FC59049}"/>
              </a:ext>
            </a:extLst>
          </p:cNvPr>
          <p:cNvGrpSpPr/>
          <p:nvPr/>
        </p:nvGrpSpPr>
        <p:grpSpPr>
          <a:xfrm>
            <a:off x="966077" y="1840350"/>
            <a:ext cx="5057876" cy="2846298"/>
            <a:chOff x="966077" y="1840350"/>
            <a:chExt cx="5057876" cy="284629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97A87FC5-5B8B-4938-9A6E-7BE5D3D3B77C}"/>
                </a:ext>
              </a:extLst>
            </p:cNvPr>
            <p:cNvSpPr/>
            <p:nvPr/>
          </p:nvSpPr>
          <p:spPr>
            <a:xfrm>
              <a:off x="966077" y="2150344"/>
              <a:ext cx="5057876" cy="234819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00D0EDF8-C366-490C-9238-09DB774AFC6C}"/>
                </a:ext>
              </a:extLst>
            </p:cNvPr>
            <p:cNvSpPr/>
            <p:nvPr/>
          </p:nvSpPr>
          <p:spPr>
            <a:xfrm flipH="1" flipV="1">
              <a:off x="5043195" y="4498541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09211FB2-BAA2-43C8-B9A1-89DBC4D108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1405314" y="1840350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BC2C5F-3C31-4EA9-857D-F841ADFE8CBA}"/>
                </a:ext>
              </a:extLst>
            </p:cNvPr>
            <p:cNvSpPr txBox="1"/>
            <p:nvPr/>
          </p:nvSpPr>
          <p:spPr>
            <a:xfrm>
              <a:off x="1225261" y="4120150"/>
              <a:ext cx="4594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과학 종류를 빌린 친구가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명으로 가장 많습니다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BBD8CB-5935-4F35-8673-261ACE6AADBC}"/>
              </a:ext>
            </a:extLst>
          </p:cNvPr>
          <p:cNvSpPr/>
          <p:nvPr/>
        </p:nvSpPr>
        <p:spPr>
          <a:xfrm>
            <a:off x="481980" y="6205234"/>
            <a:ext cx="888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출처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C6B3B1-DD85-47E0-A61D-C58B4A993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9764" y="2221049"/>
            <a:ext cx="4398011" cy="1878093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B5550DD-67F5-48B1-B6DA-81E88424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14953"/>
              </p:ext>
            </p:extLst>
          </p:nvPr>
        </p:nvGraphicFramePr>
        <p:xfrm>
          <a:off x="323528" y="6545865"/>
          <a:ext cx="6419320" cy="2556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784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917046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687784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917046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687784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917046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  <a:gridCol w="687784">
                  <a:extLst>
                    <a:ext uri="{9D8B030D-6E8A-4147-A177-3AD203B41FA5}">
                      <a16:colId xmlns:a16="http://schemas.microsoft.com/office/drawing/2014/main" val="2175769671"/>
                    </a:ext>
                  </a:extLst>
                </a:gridCol>
                <a:gridCol w="917046">
                  <a:extLst>
                    <a:ext uri="{9D8B030D-6E8A-4147-A177-3AD203B41FA5}">
                      <a16:colId xmlns:a16="http://schemas.microsoft.com/office/drawing/2014/main" val="2456574694"/>
                    </a:ext>
                  </a:extLst>
                </a:gridCol>
              </a:tblGrid>
              <a:tr h="4260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문화재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문화재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문화재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문화재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수일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첨성대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승찬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경복궁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해수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화성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석굴암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정민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석굴암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화성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지현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첨성대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민식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경복궁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502761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경복궁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경태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첨성대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정호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창덕궁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원호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첨성대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3614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민서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첨성대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종묘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예빈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경복궁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수진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경복궁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62957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진규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화성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재문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석굴암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서애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첨성대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예슬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화성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480040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2C714E-89AE-4219-8DB9-ED8EADA53A5B}"/>
              </a:ext>
            </a:extLst>
          </p:cNvPr>
          <p:cNvSpPr/>
          <p:nvPr/>
        </p:nvSpPr>
        <p:spPr>
          <a:xfrm>
            <a:off x="5841690" y="1414961"/>
            <a:ext cx="918036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9996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40036</TotalTime>
  <Words>1735</Words>
  <Application>Microsoft Office PowerPoint</Application>
  <PresentationFormat>화면 슬라이드 쇼(4:3)</PresentationFormat>
  <Paragraphs>690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6276</cp:revision>
  <dcterms:created xsi:type="dcterms:W3CDTF">2008-07-15T12:19:11Z</dcterms:created>
  <dcterms:modified xsi:type="dcterms:W3CDTF">2022-03-03T14:13:44Z</dcterms:modified>
</cp:coreProperties>
</file>