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792" r:id="rId3"/>
    <p:sldId id="793" r:id="rId4"/>
    <p:sldId id="932" r:id="rId5"/>
    <p:sldId id="940" r:id="rId6"/>
    <p:sldId id="941" r:id="rId7"/>
    <p:sldId id="942" r:id="rId8"/>
    <p:sldId id="922" r:id="rId9"/>
    <p:sldId id="943" r:id="rId10"/>
    <p:sldId id="944" r:id="rId11"/>
    <p:sldId id="945" r:id="rId12"/>
    <p:sldId id="946" r:id="rId13"/>
    <p:sldId id="947" r:id="rId14"/>
    <p:sldId id="948" r:id="rId15"/>
    <p:sldId id="949" r:id="rId16"/>
    <p:sldId id="950" r:id="rId1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9B"/>
    <a:srgbClr val="77933C"/>
    <a:srgbClr val="FBCE8B"/>
    <a:srgbClr val="C9BEE0"/>
    <a:srgbClr val="C7A08C"/>
    <a:srgbClr val="FFFBF5"/>
    <a:srgbClr val="EAB4EB"/>
    <a:srgbClr val="FF3399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85" d="100"/>
          <a:sy n="85" d="100"/>
        </p:scale>
        <p:origin x="1430" y="7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24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7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jpeg"/><Relationship Id="rId7" Type="http://schemas.openxmlformats.org/officeDocument/2006/relationships/image" Target="../media/image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jpe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879275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2022.02.21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9095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03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띠그래프를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suhi_0601_05_0003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띠그래프를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64~65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19179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띠그래프를 알아볼까요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287524" y="1539217"/>
            <a:ext cx="66249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~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연수가 한 달에 쓴 용돈의 쓰임새를 나타낸 표와 </a:t>
            </a:r>
            <a:br>
              <a:rPr lang="en-US" altLang="ko-KR" sz="19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그래프입니다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EE993CA-8D54-4AF3-A085-D09D876507A9}"/>
              </a:ext>
            </a:extLst>
          </p:cNvPr>
          <p:cNvSpPr/>
          <p:nvPr/>
        </p:nvSpPr>
        <p:spPr>
          <a:xfrm>
            <a:off x="2551209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985C814-B2C7-4C18-97A9-492383D99DD0}"/>
              </a:ext>
            </a:extLst>
          </p:cNvPr>
          <p:cNvGrpSpPr/>
          <p:nvPr/>
        </p:nvGrpSpPr>
        <p:grpSpPr>
          <a:xfrm>
            <a:off x="4669215" y="1221682"/>
            <a:ext cx="450131" cy="261610"/>
            <a:chOff x="826742" y="4309763"/>
            <a:chExt cx="450131" cy="261610"/>
          </a:xfrm>
        </p:grpSpPr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C0686841-75C9-46A1-A9FF-102F036450CE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E0C853-0C4F-4ED1-B06E-1FC73AF124DB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2~3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id="{36DE922E-BC61-47CB-A7D0-1F02F73FF242}"/>
              </a:ext>
            </a:extLst>
          </p:cNvPr>
          <p:cNvSpPr/>
          <p:nvPr/>
        </p:nvSpPr>
        <p:spPr>
          <a:xfrm>
            <a:off x="4399919" y="1223927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D63BA5-ADCD-4E80-AB71-C53128C6C581}"/>
              </a:ext>
            </a:extLst>
          </p:cNvPr>
          <p:cNvSpPr txBox="1"/>
          <p:nvPr/>
        </p:nvSpPr>
        <p:spPr>
          <a:xfrm>
            <a:off x="4397740" y="121577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05F55655-BB21-48C0-9BCB-3D48377DBF47}"/>
              </a:ext>
            </a:extLst>
          </p:cNvPr>
          <p:cNvSpPr/>
          <p:nvPr/>
        </p:nvSpPr>
        <p:spPr>
          <a:xfrm>
            <a:off x="5134690" y="122726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id="{C0904D82-829B-4EDB-9353-0412D4B7C012}"/>
              </a:ext>
            </a:extLst>
          </p:cNvPr>
          <p:cNvSpPr/>
          <p:nvPr/>
        </p:nvSpPr>
        <p:spPr>
          <a:xfrm>
            <a:off x="5410714" y="1227263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560A99-D3C1-43BE-82D0-940E42F83A12}"/>
              </a:ext>
            </a:extLst>
          </p:cNvPr>
          <p:cNvSpPr txBox="1"/>
          <p:nvPr/>
        </p:nvSpPr>
        <p:spPr>
          <a:xfrm>
            <a:off x="5134690" y="121910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BCCC8C-12A0-4ED3-95DD-D5A2AC2D4895}"/>
              </a:ext>
            </a:extLst>
          </p:cNvPr>
          <p:cNvSpPr txBox="1"/>
          <p:nvPr/>
        </p:nvSpPr>
        <p:spPr>
          <a:xfrm>
            <a:off x="5408535" y="121910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id="{0807B733-2627-4E8C-A49E-83204E4F90E0}"/>
              </a:ext>
            </a:extLst>
          </p:cNvPr>
          <p:cNvSpPr/>
          <p:nvPr/>
        </p:nvSpPr>
        <p:spPr>
          <a:xfrm>
            <a:off x="5684611" y="1223463"/>
            <a:ext cx="413336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9ABACA-68C9-494B-9195-205908CED2CB}"/>
              </a:ext>
            </a:extLst>
          </p:cNvPr>
          <p:cNvSpPr txBox="1"/>
          <p:nvPr/>
        </p:nvSpPr>
        <p:spPr>
          <a:xfrm>
            <a:off x="5665057" y="1216919"/>
            <a:ext cx="450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id="{144B0156-2CF4-4731-8D03-6A81932604E1}"/>
              </a:ext>
            </a:extLst>
          </p:cNvPr>
          <p:cNvSpPr/>
          <p:nvPr/>
        </p:nvSpPr>
        <p:spPr>
          <a:xfrm>
            <a:off x="6126264" y="122250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506C1E-5698-492C-9817-D00B7642C555}"/>
              </a:ext>
            </a:extLst>
          </p:cNvPr>
          <p:cNvSpPr txBox="1"/>
          <p:nvPr/>
        </p:nvSpPr>
        <p:spPr>
          <a:xfrm>
            <a:off x="6126263" y="1214345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id="{798E9B82-9803-4442-B6DF-05769CD3F897}"/>
              </a:ext>
            </a:extLst>
          </p:cNvPr>
          <p:cNvSpPr/>
          <p:nvPr/>
        </p:nvSpPr>
        <p:spPr>
          <a:xfrm>
            <a:off x="6402288" y="12251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A27E7C8-D69B-45F1-AC0D-A41237B00DAF}"/>
              </a:ext>
            </a:extLst>
          </p:cNvPr>
          <p:cNvSpPr txBox="1"/>
          <p:nvPr/>
        </p:nvSpPr>
        <p:spPr>
          <a:xfrm>
            <a:off x="6402286" y="121926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id="{2CF6F855-AA21-43A3-A410-D3880E3B49B6}"/>
              </a:ext>
            </a:extLst>
          </p:cNvPr>
          <p:cNvSpPr/>
          <p:nvPr/>
        </p:nvSpPr>
        <p:spPr>
          <a:xfrm>
            <a:off x="6671787" y="122250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272DDC-1D5F-41D3-84A7-A24B530F58BC}"/>
              </a:ext>
            </a:extLst>
          </p:cNvPr>
          <p:cNvSpPr txBox="1"/>
          <p:nvPr/>
        </p:nvSpPr>
        <p:spPr>
          <a:xfrm>
            <a:off x="6671786" y="1214345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CD7FF64A-CC14-4C42-BB8A-62F7AAA8AF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82145"/>
            <a:ext cx="348893" cy="33266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257C24C-6978-4767-A5DA-F4A6A0514A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1584354"/>
            <a:ext cx="348893" cy="34889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2E70B9B-F303-4336-91E1-BB12358C1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5" y="3252345"/>
            <a:ext cx="6815283" cy="1189385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539CBC88-E3AC-4F98-8EE5-8FF3D4F017A8}"/>
              </a:ext>
            </a:extLst>
          </p:cNvPr>
          <p:cNvGrpSpPr/>
          <p:nvPr/>
        </p:nvGrpSpPr>
        <p:grpSpPr>
          <a:xfrm flipV="1">
            <a:off x="2847747" y="5360351"/>
            <a:ext cx="1117171" cy="183634"/>
            <a:chOff x="290979" y="2009759"/>
            <a:chExt cx="2665167" cy="433388"/>
          </a:xfrm>
        </p:grpSpPr>
        <p:pic>
          <p:nvPicPr>
            <p:cNvPr id="38" name="Picture 15">
              <a:extLst>
                <a:ext uri="{FF2B5EF4-FFF2-40B4-BE49-F238E27FC236}">
                  <a16:creationId xmlns:a16="http://schemas.microsoft.com/office/drawing/2014/main" id="{09248919-05B6-4577-B94B-5EECD02CA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3">
              <a:extLst>
                <a:ext uri="{FF2B5EF4-FFF2-40B4-BE49-F238E27FC236}">
                  <a16:creationId xmlns:a16="http://schemas.microsoft.com/office/drawing/2014/main" id="{73BC0308-9982-4A81-92B2-1C9FF0FFC7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>
              <a:extLst>
                <a:ext uri="{FF2B5EF4-FFF2-40B4-BE49-F238E27FC236}">
                  <a16:creationId xmlns:a16="http://schemas.microsoft.com/office/drawing/2014/main" id="{AD70AF83-B3D2-4309-8971-43D83C469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6">
              <a:extLst>
                <a:ext uri="{FF2B5EF4-FFF2-40B4-BE49-F238E27FC236}">
                  <a16:creationId xmlns:a16="http://schemas.microsoft.com/office/drawing/2014/main" id="{45C3AE77-0AD9-465B-8CFB-118DA8EB91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E7A5B3A-5904-47C1-A05D-1F70792EB82F}"/>
              </a:ext>
            </a:extLst>
          </p:cNvPr>
          <p:cNvSpPr/>
          <p:nvPr/>
        </p:nvSpPr>
        <p:spPr>
          <a:xfrm>
            <a:off x="2163299" y="2278237"/>
            <a:ext cx="2765447" cy="5062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용돈의 쓰임새별 금액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EC1FB5D-AC5D-44E8-B39F-8DD6DCB38C47}"/>
              </a:ext>
            </a:extLst>
          </p:cNvPr>
          <p:cNvSpPr/>
          <p:nvPr/>
        </p:nvSpPr>
        <p:spPr>
          <a:xfrm>
            <a:off x="35496" y="153211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36F4AA9-495C-4978-895A-BD7FCBF0D241}"/>
              </a:ext>
            </a:extLst>
          </p:cNvPr>
          <p:cNvSpPr/>
          <p:nvPr/>
        </p:nvSpPr>
        <p:spPr>
          <a:xfrm>
            <a:off x="974246" y="153211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08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6A55D6C-F071-46AB-A65A-74703D515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80877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/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띠그래프를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6C7C4A93-E838-4A7C-A89E-0873E113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80109FDE-C441-43BC-95D3-502565D7FD4B}"/>
              </a:ext>
            </a:extLst>
          </p:cNvPr>
          <p:cNvSpPr/>
          <p:nvPr/>
        </p:nvSpPr>
        <p:spPr>
          <a:xfrm>
            <a:off x="4713739" y="49450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67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1C9AC2E3-3845-45FE-B155-D7555373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80877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/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띠그래프를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6C7C4A93-E838-4A7C-A89E-0873E113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7C959342-D4C1-4C0C-9BD8-AB9E08086CE6}"/>
              </a:ext>
            </a:extLst>
          </p:cNvPr>
          <p:cNvGrpSpPr/>
          <p:nvPr/>
        </p:nvGrpSpPr>
        <p:grpSpPr>
          <a:xfrm>
            <a:off x="516481" y="3871127"/>
            <a:ext cx="6381149" cy="1159372"/>
            <a:chOff x="587694" y="3574423"/>
            <a:chExt cx="6381149" cy="1159372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70165DF-D86E-4DC0-9B87-2974E446C9E1}"/>
                </a:ext>
              </a:extLst>
            </p:cNvPr>
            <p:cNvGrpSpPr/>
            <p:nvPr/>
          </p:nvGrpSpPr>
          <p:grpSpPr>
            <a:xfrm>
              <a:off x="587694" y="3574423"/>
              <a:ext cx="6071744" cy="1159372"/>
              <a:chOff x="490456" y="3789882"/>
              <a:chExt cx="6071744" cy="1159372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09BD6C08-EC17-4DCB-A420-1C3C712484F8}"/>
                  </a:ext>
                </a:extLst>
              </p:cNvPr>
              <p:cNvSpPr/>
              <p:nvPr/>
            </p:nvSpPr>
            <p:spPr>
              <a:xfrm>
                <a:off x="490456" y="4092262"/>
                <a:ext cx="6071744" cy="66888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각 삼각형 32">
                <a:extLst>
                  <a:ext uri="{FF2B5EF4-FFF2-40B4-BE49-F238E27FC236}">
                    <a16:creationId xmlns:a16="http://schemas.microsoft.com/office/drawing/2014/main" id="{2C014E41-7233-4452-B67C-F68852035CE6}"/>
                  </a:ext>
                </a:extLst>
              </p:cNvPr>
              <p:cNvSpPr/>
              <p:nvPr/>
            </p:nvSpPr>
            <p:spPr>
              <a:xfrm flipH="1" flipV="1">
                <a:off x="4619104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34" name="Picture 2">
                <a:extLst>
                  <a:ext uri="{FF2B5EF4-FFF2-40B4-BE49-F238E27FC236}">
                    <a16:creationId xmlns:a16="http://schemas.microsoft.com/office/drawing/2014/main" id="{CCB2ECE2-978D-4EDD-AB9A-F2D300E1AC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93547" y="3789882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E2DDCD-2CD6-48FC-A9FA-F5AE8A02F4A6}"/>
                </a:ext>
              </a:extLst>
            </p:cNvPr>
            <p:cNvSpPr txBox="1"/>
            <p:nvPr/>
          </p:nvSpPr>
          <p:spPr>
            <a:xfrm>
              <a:off x="661386" y="3936199"/>
              <a:ext cx="63074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연수가 쓴 용돈을 모두 더하면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12000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5400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4200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30000(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75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A0141C-DA12-47B2-9354-5E705D4B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5090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/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띠그래프를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6C7C4A93-E838-4A7C-A89E-0873E113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80109FDE-C441-43BC-95D3-502565D7FD4B}"/>
              </a:ext>
            </a:extLst>
          </p:cNvPr>
          <p:cNvSpPr/>
          <p:nvPr/>
        </p:nvSpPr>
        <p:spPr>
          <a:xfrm>
            <a:off x="4713739" y="49450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55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D76C075-8EE8-4C34-8405-EF6885107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5090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/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띠그래프를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6C7C4A93-E838-4A7C-A89E-0873E113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7C959342-D4C1-4C0C-9BD8-AB9E08086CE6}"/>
              </a:ext>
            </a:extLst>
          </p:cNvPr>
          <p:cNvGrpSpPr/>
          <p:nvPr/>
        </p:nvGrpSpPr>
        <p:grpSpPr>
          <a:xfrm>
            <a:off x="516480" y="3622666"/>
            <a:ext cx="6354468" cy="1407833"/>
            <a:chOff x="587693" y="3325962"/>
            <a:chExt cx="6354468" cy="140783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70165DF-D86E-4DC0-9B87-2974E446C9E1}"/>
                </a:ext>
              </a:extLst>
            </p:cNvPr>
            <p:cNvGrpSpPr/>
            <p:nvPr/>
          </p:nvGrpSpPr>
          <p:grpSpPr>
            <a:xfrm>
              <a:off x="587693" y="3325962"/>
              <a:ext cx="6263163" cy="1407833"/>
              <a:chOff x="490455" y="3541421"/>
              <a:chExt cx="6263163" cy="1407833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09BD6C08-EC17-4DCB-A420-1C3C712484F8}"/>
                  </a:ext>
                </a:extLst>
              </p:cNvPr>
              <p:cNvSpPr/>
              <p:nvPr/>
            </p:nvSpPr>
            <p:spPr>
              <a:xfrm>
                <a:off x="490455" y="3842853"/>
                <a:ext cx="6263163" cy="91829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각 삼각형 32">
                <a:extLst>
                  <a:ext uri="{FF2B5EF4-FFF2-40B4-BE49-F238E27FC236}">
                    <a16:creationId xmlns:a16="http://schemas.microsoft.com/office/drawing/2014/main" id="{2C014E41-7233-4452-B67C-F68852035CE6}"/>
                  </a:ext>
                </a:extLst>
              </p:cNvPr>
              <p:cNvSpPr/>
              <p:nvPr/>
            </p:nvSpPr>
            <p:spPr>
              <a:xfrm flipH="1" flipV="1">
                <a:off x="4619104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34" name="Picture 2">
                <a:extLst>
                  <a:ext uri="{FF2B5EF4-FFF2-40B4-BE49-F238E27FC236}">
                    <a16:creationId xmlns:a16="http://schemas.microsoft.com/office/drawing/2014/main" id="{CCB2ECE2-978D-4EDD-AB9A-F2D300E1AC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93547" y="3541421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E2DDCD-2CD6-48FC-A9FA-F5AE8A02F4A6}"/>
                </a:ext>
              </a:extLst>
            </p:cNvPr>
            <p:cNvSpPr txBox="1"/>
            <p:nvPr/>
          </p:nvSpPr>
          <p:spPr>
            <a:xfrm>
              <a:off x="634704" y="3714692"/>
              <a:ext cx="6307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군것질에 사용한 금액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12000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학용품에 사용한 금액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6000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12000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6000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×2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군것질에 사용한 금액은 학용품에 사용한 금액의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404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693A560-64D5-42C0-9EA5-3CB492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3901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/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 표시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띠그래프를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68219"/>
            <a:ext cx="428858" cy="37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480A3E-C0BB-4B7C-964A-CDF9948AE942}"/>
              </a:ext>
            </a:extLst>
          </p:cNvPr>
          <p:cNvSpPr/>
          <p:nvPr/>
        </p:nvSpPr>
        <p:spPr>
          <a:xfrm>
            <a:off x="290714" y="2240869"/>
            <a:ext cx="428858" cy="37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660DDA2-1AAB-4A2A-850B-74A60C4A607B}"/>
              </a:ext>
            </a:extLst>
          </p:cNvPr>
          <p:cNvSpPr/>
          <p:nvPr/>
        </p:nvSpPr>
        <p:spPr>
          <a:xfrm>
            <a:off x="179512" y="221747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7BEA3AD-75BD-4BCA-9274-B2B420EEE7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89" y="2323658"/>
            <a:ext cx="344210" cy="28986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76F11D-3584-4400-9038-816AA6C4D9F5}"/>
              </a:ext>
            </a:extLst>
          </p:cNvPr>
          <p:cNvSpPr/>
          <p:nvPr/>
        </p:nvSpPr>
        <p:spPr>
          <a:xfrm>
            <a:off x="630597" y="2667426"/>
            <a:ext cx="428858" cy="37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CF7FE0B-D5E8-4080-B738-F954651EE978}"/>
              </a:ext>
            </a:extLst>
          </p:cNvPr>
          <p:cNvSpPr/>
          <p:nvPr/>
        </p:nvSpPr>
        <p:spPr>
          <a:xfrm>
            <a:off x="519395" y="26440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257A9C63-3E84-4718-9997-06A8CB9D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03" y="2805760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607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63376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suhi_0601_05_0003.html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FA37F11-E1AE-4B29-9351-5F3E49E56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64208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71599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참고하여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페이지 디자인 수정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띠그래프를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1331640" y="2708920"/>
            <a:ext cx="4248472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1220438" y="27565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64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3BF327-97EA-4E68-A7C2-E8419277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1018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378524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라인 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띠그래프를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114893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CD1567-A2C5-4809-9531-26BE2604F3B7}"/>
              </a:ext>
            </a:extLst>
          </p:cNvPr>
          <p:cNvSpPr/>
          <p:nvPr/>
        </p:nvSpPr>
        <p:spPr>
          <a:xfrm>
            <a:off x="1960119" y="2725331"/>
            <a:ext cx="3174638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5940960-CC9B-4497-A608-49F11765F81C}"/>
              </a:ext>
            </a:extLst>
          </p:cNvPr>
          <p:cNvSpPr/>
          <p:nvPr/>
        </p:nvSpPr>
        <p:spPr>
          <a:xfrm>
            <a:off x="1809914" y="27942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27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AD696F-79D3-4F8C-A9B1-C9D4DF1B2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6283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2492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띠그래프를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0C289B8-4F6E-46BF-885A-2EC90C1C7560}"/>
              </a:ext>
            </a:extLst>
          </p:cNvPr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D4D9D63-C9F3-4BF4-8A6C-C4D4C25826AD}"/>
              </a:ext>
            </a:extLst>
          </p:cNvPr>
          <p:cNvSpPr/>
          <p:nvPr/>
        </p:nvSpPr>
        <p:spPr>
          <a:xfrm>
            <a:off x="5803117" y="50363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6C7C4A93-E838-4A7C-A89E-0873E113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80109FDE-C441-43BC-95D3-502565D7FD4B}"/>
              </a:ext>
            </a:extLst>
          </p:cNvPr>
          <p:cNvSpPr/>
          <p:nvPr/>
        </p:nvSpPr>
        <p:spPr>
          <a:xfrm>
            <a:off x="4713739" y="49450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44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AD696F-79D3-4F8C-A9B1-C9D4DF1B2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76283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1C5713-3AF7-47D2-A3ED-13FDAE92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665435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41640339-2FEC-4957-B3EF-CCCF6D3BB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A4C8B34-72DE-4CA8-8AD3-046E72C57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:a16="http://schemas.microsoft.com/office/drawing/2014/main" id="{5287B60D-A2E6-4B6C-846E-2F7E0F774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162BB-E7CA-4835-9DBD-F1176826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띠그래프를 알아볼까요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4B3B1F-C0D6-4858-A624-C3CD4855296A}"/>
              </a:ext>
            </a:extLst>
          </p:cNvPr>
          <p:cNvSpPr/>
          <p:nvPr/>
        </p:nvSpPr>
        <p:spPr>
          <a:xfrm>
            <a:off x="290714" y="1817718"/>
            <a:ext cx="428858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66C99F-EFF6-477D-A685-4B6605353C04}"/>
              </a:ext>
            </a:extLst>
          </p:cNvPr>
          <p:cNvSpPr/>
          <p:nvPr/>
        </p:nvSpPr>
        <p:spPr>
          <a:xfrm>
            <a:off x="5914319" y="5092567"/>
            <a:ext cx="865325" cy="278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6C7C4A93-E838-4A7C-A89E-0873E113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89" y="5072725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7C959342-D4C1-4C0C-9BD8-AB9E08086CE6}"/>
              </a:ext>
            </a:extLst>
          </p:cNvPr>
          <p:cNvGrpSpPr/>
          <p:nvPr/>
        </p:nvGrpSpPr>
        <p:grpSpPr>
          <a:xfrm>
            <a:off x="516481" y="3871127"/>
            <a:ext cx="6381149" cy="1159372"/>
            <a:chOff x="587694" y="3574423"/>
            <a:chExt cx="6381149" cy="1159372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70165DF-D86E-4DC0-9B87-2974E446C9E1}"/>
                </a:ext>
              </a:extLst>
            </p:cNvPr>
            <p:cNvGrpSpPr/>
            <p:nvPr/>
          </p:nvGrpSpPr>
          <p:grpSpPr>
            <a:xfrm>
              <a:off x="587694" y="3574423"/>
              <a:ext cx="6071744" cy="1159372"/>
              <a:chOff x="490456" y="3789882"/>
              <a:chExt cx="6071744" cy="1159372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09BD6C08-EC17-4DCB-A420-1C3C712484F8}"/>
                  </a:ext>
                </a:extLst>
              </p:cNvPr>
              <p:cNvSpPr/>
              <p:nvPr/>
            </p:nvSpPr>
            <p:spPr>
              <a:xfrm>
                <a:off x="490456" y="4092262"/>
                <a:ext cx="6071744" cy="66888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6F218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각 삼각형 32">
                <a:extLst>
                  <a:ext uri="{FF2B5EF4-FFF2-40B4-BE49-F238E27FC236}">
                    <a16:creationId xmlns:a16="http://schemas.microsoft.com/office/drawing/2014/main" id="{2C014E41-7233-4452-B67C-F68852035CE6}"/>
                  </a:ext>
                </a:extLst>
              </p:cNvPr>
              <p:cNvSpPr/>
              <p:nvPr/>
            </p:nvSpPr>
            <p:spPr>
              <a:xfrm flipH="1" flipV="1">
                <a:off x="4619104" y="4761147"/>
                <a:ext cx="195359" cy="188107"/>
              </a:xfrm>
              <a:prstGeom prst="rtTriangle">
                <a:avLst/>
              </a:prstGeom>
              <a:solidFill>
                <a:srgbClr val="6F218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pic>
            <p:nvPicPr>
              <p:cNvPr id="34" name="Picture 2">
                <a:extLst>
                  <a:ext uri="{FF2B5EF4-FFF2-40B4-BE49-F238E27FC236}">
                    <a16:creationId xmlns:a16="http://schemas.microsoft.com/office/drawing/2014/main" id="{CCB2ECE2-978D-4EDD-AB9A-F2D300E1AC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" r="86080" b="78336"/>
              <a:stretch/>
            </p:blipFill>
            <p:spPr bwMode="auto">
              <a:xfrm>
                <a:off x="693547" y="3789882"/>
                <a:ext cx="851256" cy="292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E2DDCD-2CD6-48FC-A9FA-F5AE8A02F4A6}"/>
                </a:ext>
              </a:extLst>
            </p:cNvPr>
            <p:cNvSpPr txBox="1"/>
            <p:nvPr/>
          </p:nvSpPr>
          <p:spPr>
            <a:xfrm>
              <a:off x="661386" y="4091968"/>
              <a:ext cx="63074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조사한 학생을 모두 더하면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250(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16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띠그래프를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64~65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73457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띠그래프를 알아볼까요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5855222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2E01558-3695-4518-859F-B8C780B261D8}"/>
              </a:ext>
            </a:extLst>
          </p:cNvPr>
          <p:cNvGrpSpPr/>
          <p:nvPr/>
        </p:nvGrpSpPr>
        <p:grpSpPr>
          <a:xfrm flipV="1">
            <a:off x="2847747" y="5360351"/>
            <a:ext cx="1117171" cy="179599"/>
            <a:chOff x="319554" y="1245924"/>
            <a:chExt cx="2636592" cy="423864"/>
          </a:xfrm>
        </p:grpSpPr>
        <p:pic>
          <p:nvPicPr>
            <p:cNvPr id="117" name="Picture 11">
              <a:extLst>
                <a:ext uri="{FF2B5EF4-FFF2-40B4-BE49-F238E27FC236}">
                  <a16:creationId xmlns:a16="http://schemas.microsoft.com/office/drawing/2014/main" id="{A293576A-78D8-45EF-BBDE-C3633EB0D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12">
              <a:extLst>
                <a:ext uri="{FF2B5EF4-FFF2-40B4-BE49-F238E27FC236}">
                  <a16:creationId xmlns:a16="http://schemas.microsoft.com/office/drawing/2014/main" id="{2CA195E3-285F-4816-9B7D-F325CFFC4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13">
              <a:extLst>
                <a:ext uri="{FF2B5EF4-FFF2-40B4-BE49-F238E27FC236}">
                  <a16:creationId xmlns:a16="http://schemas.microsoft.com/office/drawing/2014/main" id="{CE5AF3FE-670B-4B14-8EF5-862A412AA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14">
              <a:extLst>
                <a:ext uri="{FF2B5EF4-FFF2-40B4-BE49-F238E27FC236}">
                  <a16:creationId xmlns:a16="http://schemas.microsoft.com/office/drawing/2014/main" id="{D7D26F89-10AC-49EA-B699-1885FBBE19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1" name="타원 120">
            <a:extLst>
              <a:ext uri="{FF2B5EF4-FFF2-40B4-BE49-F238E27FC236}">
                <a16:creationId xmlns:a16="http://schemas.microsoft.com/office/drawing/2014/main" id="{EEE993CA-8D54-4AF3-A085-D09D876507A9}"/>
              </a:ext>
            </a:extLst>
          </p:cNvPr>
          <p:cNvSpPr/>
          <p:nvPr/>
        </p:nvSpPr>
        <p:spPr>
          <a:xfrm>
            <a:off x="2551209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7E81CF1-6D1A-47AF-8D1F-9090C16506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7" y="1559971"/>
            <a:ext cx="348893" cy="32510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9EFCE09-9FCE-4908-9D7D-82A4A9DCF7C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47564" y="1605493"/>
            <a:ext cx="312165" cy="325105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8BE1E4C1-51DC-4506-A903-2E8AD1A9D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434622"/>
              </p:ext>
            </p:extLst>
          </p:nvPr>
        </p:nvGraphicFramePr>
        <p:xfrm>
          <a:off x="1101886" y="2096852"/>
          <a:ext cx="38702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27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243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243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AD5281C-28FF-4CF3-92E8-C040F1425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366131"/>
              </p:ext>
            </p:extLst>
          </p:nvPr>
        </p:nvGraphicFramePr>
        <p:xfrm>
          <a:off x="1340173" y="2816838"/>
          <a:ext cx="38702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27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243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243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CAC327B-ACC1-4E57-80F3-526020982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89704"/>
              </p:ext>
            </p:extLst>
          </p:nvPr>
        </p:nvGraphicFramePr>
        <p:xfrm>
          <a:off x="1330745" y="4157183"/>
          <a:ext cx="38702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27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243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243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B573E9E7-EC7F-4D86-BFF6-A8ECCFA95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64222"/>
              </p:ext>
            </p:extLst>
          </p:nvPr>
        </p:nvGraphicFramePr>
        <p:xfrm>
          <a:off x="1330746" y="3459537"/>
          <a:ext cx="38702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27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243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75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2439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250</a:t>
                      </a:r>
                      <a:endParaRPr kumimoji="1" lang="ko-KR" altLang="en-US" sz="18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358F282F-7419-4534-BB66-6EF7DDCED155}"/>
              </a:ext>
            </a:extLst>
          </p:cNvPr>
          <p:cNvSpPr/>
          <p:nvPr/>
        </p:nvSpPr>
        <p:spPr bwMode="auto">
          <a:xfrm>
            <a:off x="2584988" y="2838691"/>
            <a:ext cx="507273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8FCFA3E-31E4-4C41-A171-49A47E296210}"/>
              </a:ext>
            </a:extLst>
          </p:cNvPr>
          <p:cNvSpPr/>
          <p:nvPr/>
        </p:nvSpPr>
        <p:spPr>
          <a:xfrm>
            <a:off x="2613241" y="2866888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79ED4FC-B1E8-4CE0-99FB-06689264FF9F}"/>
              </a:ext>
            </a:extLst>
          </p:cNvPr>
          <p:cNvSpPr/>
          <p:nvPr/>
        </p:nvSpPr>
        <p:spPr bwMode="auto">
          <a:xfrm>
            <a:off x="2580161" y="4198680"/>
            <a:ext cx="507273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F8D57E-0AF0-4189-86C2-C7D9CF5EC872}"/>
              </a:ext>
            </a:extLst>
          </p:cNvPr>
          <p:cNvSpPr/>
          <p:nvPr/>
        </p:nvSpPr>
        <p:spPr>
          <a:xfrm>
            <a:off x="2608414" y="4226877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985C814-B2C7-4C18-97A9-492383D99DD0}"/>
              </a:ext>
            </a:extLst>
          </p:cNvPr>
          <p:cNvGrpSpPr/>
          <p:nvPr/>
        </p:nvGrpSpPr>
        <p:grpSpPr>
          <a:xfrm>
            <a:off x="4669215" y="1221682"/>
            <a:ext cx="450131" cy="261610"/>
            <a:chOff x="826742" y="4309763"/>
            <a:chExt cx="450131" cy="261610"/>
          </a:xfrm>
        </p:grpSpPr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C0686841-75C9-46A1-A9FF-102F036450CE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E0C853-0C4F-4ED1-B06E-1FC73AF124DB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2~3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id="{36DE922E-BC61-47CB-A7D0-1F02F73FF242}"/>
              </a:ext>
            </a:extLst>
          </p:cNvPr>
          <p:cNvSpPr/>
          <p:nvPr/>
        </p:nvSpPr>
        <p:spPr>
          <a:xfrm>
            <a:off x="4399919" y="1223927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D63BA5-ADCD-4E80-AB71-C53128C6C581}"/>
              </a:ext>
            </a:extLst>
          </p:cNvPr>
          <p:cNvSpPr txBox="1"/>
          <p:nvPr/>
        </p:nvSpPr>
        <p:spPr>
          <a:xfrm>
            <a:off x="4397740" y="121577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05F55655-BB21-48C0-9BCB-3D48377DBF47}"/>
              </a:ext>
            </a:extLst>
          </p:cNvPr>
          <p:cNvSpPr/>
          <p:nvPr/>
        </p:nvSpPr>
        <p:spPr>
          <a:xfrm>
            <a:off x="5134690" y="122726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id="{C0904D82-829B-4EDB-9353-0412D4B7C012}"/>
              </a:ext>
            </a:extLst>
          </p:cNvPr>
          <p:cNvSpPr/>
          <p:nvPr/>
        </p:nvSpPr>
        <p:spPr>
          <a:xfrm>
            <a:off x="5410714" y="1227263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560A99-D3C1-43BE-82D0-940E42F83A12}"/>
              </a:ext>
            </a:extLst>
          </p:cNvPr>
          <p:cNvSpPr txBox="1"/>
          <p:nvPr/>
        </p:nvSpPr>
        <p:spPr>
          <a:xfrm>
            <a:off x="5134690" y="121910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BCCC8C-12A0-4ED3-95DD-D5A2AC2D4895}"/>
              </a:ext>
            </a:extLst>
          </p:cNvPr>
          <p:cNvSpPr txBox="1"/>
          <p:nvPr/>
        </p:nvSpPr>
        <p:spPr>
          <a:xfrm>
            <a:off x="5408535" y="121910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A3EA0D6-4CA5-4DB6-9D38-2F2C5F6A46ED}"/>
              </a:ext>
            </a:extLst>
          </p:cNvPr>
          <p:cNvGrpSpPr/>
          <p:nvPr/>
        </p:nvGrpSpPr>
        <p:grpSpPr>
          <a:xfrm>
            <a:off x="5665057" y="1216919"/>
            <a:ext cx="450131" cy="261610"/>
            <a:chOff x="826742" y="4309763"/>
            <a:chExt cx="450131" cy="261610"/>
          </a:xfrm>
        </p:grpSpPr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id="{0807B733-2627-4E8C-A49E-83204E4F90E0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69ABACA-68C9-494B-9195-205908CED2CB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4~6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id="{144B0156-2CF4-4731-8D03-6A81932604E1}"/>
              </a:ext>
            </a:extLst>
          </p:cNvPr>
          <p:cNvSpPr/>
          <p:nvPr/>
        </p:nvSpPr>
        <p:spPr>
          <a:xfrm>
            <a:off x="6126264" y="122250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506C1E-5698-492C-9817-D00B7642C555}"/>
              </a:ext>
            </a:extLst>
          </p:cNvPr>
          <p:cNvSpPr txBox="1"/>
          <p:nvPr/>
        </p:nvSpPr>
        <p:spPr>
          <a:xfrm>
            <a:off x="6126263" y="1214345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id="{798E9B82-9803-4442-B6DF-05769CD3F897}"/>
              </a:ext>
            </a:extLst>
          </p:cNvPr>
          <p:cNvSpPr/>
          <p:nvPr/>
        </p:nvSpPr>
        <p:spPr>
          <a:xfrm>
            <a:off x="6402288" y="12251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A27E7C8-D69B-45F1-AC0D-A41237B00DAF}"/>
              </a:ext>
            </a:extLst>
          </p:cNvPr>
          <p:cNvSpPr txBox="1"/>
          <p:nvPr/>
        </p:nvSpPr>
        <p:spPr>
          <a:xfrm>
            <a:off x="6402286" y="121926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id="{2CF6F855-AA21-43A3-A410-D3880E3B49B6}"/>
              </a:ext>
            </a:extLst>
          </p:cNvPr>
          <p:cNvSpPr/>
          <p:nvPr/>
        </p:nvSpPr>
        <p:spPr>
          <a:xfrm>
            <a:off x="6671787" y="122250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272DDC-1D5F-41D3-84A7-A24B530F58BC}"/>
              </a:ext>
            </a:extLst>
          </p:cNvPr>
          <p:cNvSpPr txBox="1"/>
          <p:nvPr/>
        </p:nvSpPr>
        <p:spPr>
          <a:xfrm>
            <a:off x="6671786" y="1214345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799711-E930-4FB6-B88B-2D18326FBFE9}"/>
              </a:ext>
            </a:extLst>
          </p:cNvPr>
          <p:cNvSpPr txBox="1"/>
          <p:nvPr/>
        </p:nvSpPr>
        <p:spPr>
          <a:xfrm>
            <a:off x="534017" y="2163872"/>
            <a:ext cx="3647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 ×100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40 %</a:t>
            </a:r>
            <a:endParaRPr lang="ko-KR" altLang="en-US" sz="1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89E495-93C2-429B-9E96-5729BE3DF128}"/>
              </a:ext>
            </a:extLst>
          </p:cNvPr>
          <p:cNvSpPr txBox="1"/>
          <p:nvPr/>
        </p:nvSpPr>
        <p:spPr>
          <a:xfrm>
            <a:off x="534017" y="2794450"/>
            <a:ext cx="5508812" cy="474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 ×100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A78E4EC-C1AA-432B-B5B6-401D9878FD4B}"/>
              </a:ext>
            </a:extLst>
          </p:cNvPr>
          <p:cNvSpPr/>
          <p:nvPr/>
        </p:nvSpPr>
        <p:spPr bwMode="auto">
          <a:xfrm>
            <a:off x="3887924" y="2834164"/>
            <a:ext cx="507273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5ECCC2E-0C5B-4F4E-9B18-892FE63EFD42}"/>
              </a:ext>
            </a:extLst>
          </p:cNvPr>
          <p:cNvSpPr/>
          <p:nvPr/>
        </p:nvSpPr>
        <p:spPr>
          <a:xfrm>
            <a:off x="3916177" y="2862361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9E98C274-3FAD-4452-8EC2-A93EB97E8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683" y="2600816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id="{433FEB25-E916-46CC-BCC1-FF1AD411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489" y="2563144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6ACDE0C-256F-4852-9D16-51E6E1539E7C}"/>
              </a:ext>
            </a:extLst>
          </p:cNvPr>
          <p:cNvSpPr txBox="1"/>
          <p:nvPr/>
        </p:nvSpPr>
        <p:spPr>
          <a:xfrm>
            <a:off x="534017" y="3529563"/>
            <a:ext cx="484193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가을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 ×100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30 % </a:t>
            </a:r>
            <a:endParaRPr lang="ko-KR" altLang="en-US" sz="1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D5F131-460E-482C-8E4E-77211F110366}"/>
              </a:ext>
            </a:extLst>
          </p:cNvPr>
          <p:cNvSpPr txBox="1"/>
          <p:nvPr/>
        </p:nvSpPr>
        <p:spPr>
          <a:xfrm>
            <a:off x="534017" y="4239143"/>
            <a:ext cx="550881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겨울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     ×100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%</a:t>
            </a:r>
            <a:endParaRPr lang="ko-KR" altLang="en-US" sz="1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5593D86-0359-4B6E-BA74-8FCB9ACD6A72}"/>
              </a:ext>
            </a:extLst>
          </p:cNvPr>
          <p:cNvSpPr/>
          <p:nvPr/>
        </p:nvSpPr>
        <p:spPr bwMode="auto">
          <a:xfrm>
            <a:off x="3887924" y="4199951"/>
            <a:ext cx="507273" cy="4344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6A75E6F-C5E3-4DB7-A5BC-4FBAAB99A29D}"/>
              </a:ext>
            </a:extLst>
          </p:cNvPr>
          <p:cNvSpPr/>
          <p:nvPr/>
        </p:nvSpPr>
        <p:spPr>
          <a:xfrm>
            <a:off x="3916177" y="4228148"/>
            <a:ext cx="45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9A256703-4BD6-4B94-A171-C4F78EDAE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676" y="4574461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:a16="http://schemas.microsoft.com/office/drawing/2014/main" id="{CF3C4FAF-2897-430B-8D7B-01DDD2227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482" y="4536789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40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띠그래프를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64~65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756704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띠 그래프 그림 기존 </a:t>
                      </a:r>
                      <a:r>
                        <a:rPr kumimoji="0" lang="ko-KR" altLang="en-US" sz="1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개발물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그림 그대로 사용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디자인 수정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정답 가리기로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토글됨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띠그래프를 알아볼까요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5855222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677980" y="1546522"/>
            <a:ext cx="633476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EE993CA-8D54-4AF3-A085-D09D876507A9}"/>
              </a:ext>
            </a:extLst>
          </p:cNvPr>
          <p:cNvSpPr/>
          <p:nvPr/>
        </p:nvSpPr>
        <p:spPr>
          <a:xfrm>
            <a:off x="2551209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7E81CF1-6D1A-47AF-8D1F-9090C16506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7" y="1559971"/>
            <a:ext cx="348893" cy="32510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9EFCE09-9FCE-4908-9D7D-82A4A9DCF7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5"/>
          <a:stretch/>
        </p:blipFill>
        <p:spPr>
          <a:xfrm>
            <a:off x="647564" y="1605493"/>
            <a:ext cx="312165" cy="325105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6985C814-B2C7-4C18-97A9-492383D99DD0}"/>
              </a:ext>
            </a:extLst>
          </p:cNvPr>
          <p:cNvGrpSpPr/>
          <p:nvPr/>
        </p:nvGrpSpPr>
        <p:grpSpPr>
          <a:xfrm>
            <a:off x="4669215" y="1221682"/>
            <a:ext cx="450131" cy="261610"/>
            <a:chOff x="826742" y="4309763"/>
            <a:chExt cx="450131" cy="261610"/>
          </a:xfrm>
        </p:grpSpPr>
        <p:sp>
          <p:nvSpPr>
            <p:cNvPr id="73" name="순서도: 대체 처리 72">
              <a:extLst>
                <a:ext uri="{FF2B5EF4-FFF2-40B4-BE49-F238E27FC236}">
                  <a16:creationId xmlns:a16="http://schemas.microsoft.com/office/drawing/2014/main" id="{C0686841-75C9-46A1-A9FF-102F036450CE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E0C853-0C4F-4ED1-B06E-1FC73AF124DB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2~3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id="{36DE922E-BC61-47CB-A7D0-1F02F73FF242}"/>
              </a:ext>
            </a:extLst>
          </p:cNvPr>
          <p:cNvSpPr/>
          <p:nvPr/>
        </p:nvSpPr>
        <p:spPr>
          <a:xfrm>
            <a:off x="4399919" y="1223927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D63BA5-ADCD-4E80-AB71-C53128C6C581}"/>
              </a:ext>
            </a:extLst>
          </p:cNvPr>
          <p:cNvSpPr txBox="1"/>
          <p:nvPr/>
        </p:nvSpPr>
        <p:spPr>
          <a:xfrm>
            <a:off x="4397740" y="121577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05F55655-BB21-48C0-9BCB-3D48377DBF47}"/>
              </a:ext>
            </a:extLst>
          </p:cNvPr>
          <p:cNvSpPr/>
          <p:nvPr/>
        </p:nvSpPr>
        <p:spPr>
          <a:xfrm>
            <a:off x="5134690" y="122726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id="{C0904D82-829B-4EDB-9353-0412D4B7C012}"/>
              </a:ext>
            </a:extLst>
          </p:cNvPr>
          <p:cNvSpPr/>
          <p:nvPr/>
        </p:nvSpPr>
        <p:spPr>
          <a:xfrm>
            <a:off x="5410714" y="1227263"/>
            <a:ext cx="241257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560A99-D3C1-43BE-82D0-940E42F83A12}"/>
              </a:ext>
            </a:extLst>
          </p:cNvPr>
          <p:cNvSpPr txBox="1"/>
          <p:nvPr/>
        </p:nvSpPr>
        <p:spPr>
          <a:xfrm>
            <a:off x="5134690" y="121910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3BCCC8C-12A0-4ED3-95DD-D5A2AC2D4895}"/>
              </a:ext>
            </a:extLst>
          </p:cNvPr>
          <p:cNvSpPr txBox="1"/>
          <p:nvPr/>
        </p:nvSpPr>
        <p:spPr>
          <a:xfrm>
            <a:off x="5408535" y="121910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A3EA0D6-4CA5-4DB6-9D38-2F2C5F6A46ED}"/>
              </a:ext>
            </a:extLst>
          </p:cNvPr>
          <p:cNvGrpSpPr/>
          <p:nvPr/>
        </p:nvGrpSpPr>
        <p:grpSpPr>
          <a:xfrm>
            <a:off x="5665057" y="1216919"/>
            <a:ext cx="450131" cy="261610"/>
            <a:chOff x="826742" y="4309763"/>
            <a:chExt cx="450131" cy="261610"/>
          </a:xfrm>
        </p:grpSpPr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id="{0807B733-2627-4E8C-A49E-83204E4F90E0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69ABACA-68C9-494B-9195-205908CED2CB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4~6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id="{144B0156-2CF4-4731-8D03-6A81932604E1}"/>
              </a:ext>
            </a:extLst>
          </p:cNvPr>
          <p:cNvSpPr/>
          <p:nvPr/>
        </p:nvSpPr>
        <p:spPr>
          <a:xfrm>
            <a:off x="6126264" y="122250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506C1E-5698-492C-9817-D00B7642C555}"/>
              </a:ext>
            </a:extLst>
          </p:cNvPr>
          <p:cNvSpPr txBox="1"/>
          <p:nvPr/>
        </p:nvSpPr>
        <p:spPr>
          <a:xfrm>
            <a:off x="6126263" y="1214345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id="{798E9B82-9803-4442-B6DF-05769CD3F897}"/>
              </a:ext>
            </a:extLst>
          </p:cNvPr>
          <p:cNvSpPr/>
          <p:nvPr/>
        </p:nvSpPr>
        <p:spPr>
          <a:xfrm>
            <a:off x="6402288" y="12251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A27E7C8-D69B-45F1-AC0D-A41237B00DAF}"/>
              </a:ext>
            </a:extLst>
          </p:cNvPr>
          <p:cNvSpPr txBox="1"/>
          <p:nvPr/>
        </p:nvSpPr>
        <p:spPr>
          <a:xfrm>
            <a:off x="6402286" y="121926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>
            <a:extLst>
              <a:ext uri="{FF2B5EF4-FFF2-40B4-BE49-F238E27FC236}">
                <a16:creationId xmlns:a16="http://schemas.microsoft.com/office/drawing/2014/main" id="{2CF6F855-AA21-43A3-A410-D3880E3B49B6}"/>
              </a:ext>
            </a:extLst>
          </p:cNvPr>
          <p:cNvSpPr/>
          <p:nvPr/>
        </p:nvSpPr>
        <p:spPr>
          <a:xfrm>
            <a:off x="6671787" y="122250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272DDC-1D5F-41D3-84A7-A24B530F58BC}"/>
              </a:ext>
            </a:extLst>
          </p:cNvPr>
          <p:cNvSpPr txBox="1"/>
          <p:nvPr/>
        </p:nvSpPr>
        <p:spPr>
          <a:xfrm>
            <a:off x="6671786" y="1214345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3F4BF3E-CD48-4BB7-A11E-4B59FB544854}"/>
              </a:ext>
            </a:extLst>
          </p:cNvPr>
          <p:cNvGrpSpPr/>
          <p:nvPr/>
        </p:nvGrpSpPr>
        <p:grpSpPr>
          <a:xfrm flipV="1">
            <a:off x="2847747" y="5360351"/>
            <a:ext cx="1117171" cy="183634"/>
            <a:chOff x="290979" y="2009759"/>
            <a:chExt cx="2665167" cy="433388"/>
          </a:xfrm>
        </p:grpSpPr>
        <p:pic>
          <p:nvPicPr>
            <p:cNvPr id="47" name="Picture 15">
              <a:extLst>
                <a:ext uri="{FF2B5EF4-FFF2-40B4-BE49-F238E27FC236}">
                  <a16:creationId xmlns:a16="http://schemas.microsoft.com/office/drawing/2014/main" id="{D6106A60-9582-448A-84EB-55D431E51B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>
              <a:extLst>
                <a:ext uri="{FF2B5EF4-FFF2-40B4-BE49-F238E27FC236}">
                  <a16:creationId xmlns:a16="http://schemas.microsoft.com/office/drawing/2014/main" id="{1066BF84-E3DD-4030-8FCC-83AA63B9A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>
              <a:extLst>
                <a:ext uri="{FF2B5EF4-FFF2-40B4-BE49-F238E27FC236}">
                  <a16:creationId xmlns:a16="http://schemas.microsoft.com/office/drawing/2014/main" id="{A93E9B02-6EC0-4879-B930-5EDF1A2E0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6">
              <a:extLst>
                <a:ext uri="{FF2B5EF4-FFF2-40B4-BE49-F238E27FC236}">
                  <a16:creationId xmlns:a16="http://schemas.microsoft.com/office/drawing/2014/main" id="{E93900D4-CDB7-45AB-BED3-1D0ACE167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3608563-92E0-48DF-B1FF-1AB551DC93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094" y="3071165"/>
            <a:ext cx="6765408" cy="1776826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5DBE08B-69DA-45A5-9ED0-6059AECB0CCD}"/>
              </a:ext>
            </a:extLst>
          </p:cNvPr>
          <p:cNvSpPr/>
          <p:nvPr/>
        </p:nvSpPr>
        <p:spPr>
          <a:xfrm>
            <a:off x="2163299" y="2278237"/>
            <a:ext cx="2765447" cy="5062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태어난 계절별 학생 수</a:t>
            </a:r>
          </a:p>
        </p:txBody>
      </p:sp>
    </p:spTree>
    <p:extLst>
      <p:ext uri="{BB962C8B-B14F-4D97-AF65-F5344CB8AC3E}">
        <p14:creationId xmlns:p14="http://schemas.microsoft.com/office/powerpoint/2010/main" val="424398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띠그래프를 알아볼까요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64~65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04519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사용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가지 그래프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suhi_0601_05_0003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03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띠그래프를 알아볼까요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86C86-CB0F-4CC5-B24C-BA9501F84521}"/>
              </a:ext>
            </a:extLst>
          </p:cNvPr>
          <p:cNvSpPr/>
          <p:nvPr/>
        </p:nvSpPr>
        <p:spPr>
          <a:xfrm>
            <a:off x="287524" y="1539217"/>
            <a:ext cx="66249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~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연수가 한 달에 쓴 용돈의 쓰임새를 나타낸 표와 </a:t>
            </a:r>
            <a:br>
              <a:rPr lang="en-US" altLang="ko-KR" sz="19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그래프입니다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2E01558-3695-4518-859F-B8C780B261D8}"/>
              </a:ext>
            </a:extLst>
          </p:cNvPr>
          <p:cNvGrpSpPr/>
          <p:nvPr/>
        </p:nvGrpSpPr>
        <p:grpSpPr>
          <a:xfrm flipV="1">
            <a:off x="2847747" y="5360351"/>
            <a:ext cx="1117171" cy="179599"/>
            <a:chOff x="319554" y="1245924"/>
            <a:chExt cx="2636592" cy="423864"/>
          </a:xfrm>
        </p:grpSpPr>
        <p:pic>
          <p:nvPicPr>
            <p:cNvPr id="117" name="Picture 11">
              <a:extLst>
                <a:ext uri="{FF2B5EF4-FFF2-40B4-BE49-F238E27FC236}">
                  <a16:creationId xmlns:a16="http://schemas.microsoft.com/office/drawing/2014/main" id="{A293576A-78D8-45EF-BBDE-C3633EB0D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12">
              <a:extLst>
                <a:ext uri="{FF2B5EF4-FFF2-40B4-BE49-F238E27FC236}">
                  <a16:creationId xmlns:a16="http://schemas.microsoft.com/office/drawing/2014/main" id="{2CA195E3-285F-4816-9B7D-F325CFFC4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13">
              <a:extLst>
                <a:ext uri="{FF2B5EF4-FFF2-40B4-BE49-F238E27FC236}">
                  <a16:creationId xmlns:a16="http://schemas.microsoft.com/office/drawing/2014/main" id="{CE5AF3FE-670B-4B14-8EF5-862A412AA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14">
              <a:extLst>
                <a:ext uri="{FF2B5EF4-FFF2-40B4-BE49-F238E27FC236}">
                  <a16:creationId xmlns:a16="http://schemas.microsoft.com/office/drawing/2014/main" id="{D7D26F89-10AC-49EA-B699-1885FBBE19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1" name="타원 120">
            <a:extLst>
              <a:ext uri="{FF2B5EF4-FFF2-40B4-BE49-F238E27FC236}">
                <a16:creationId xmlns:a16="http://schemas.microsoft.com/office/drawing/2014/main" id="{EEE993CA-8D54-4AF3-A085-D09D876507A9}"/>
              </a:ext>
            </a:extLst>
          </p:cNvPr>
          <p:cNvSpPr/>
          <p:nvPr/>
        </p:nvSpPr>
        <p:spPr>
          <a:xfrm>
            <a:off x="2551209" y="50990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CD7FF64A-CC14-4C42-BB8A-62F7AAA8AF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7" y="1582145"/>
            <a:ext cx="348893" cy="33266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257C24C-6978-4767-A5DA-F4A6A0514A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1584354"/>
            <a:ext cx="348893" cy="348893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7E926F8-AD5E-4EE0-A69D-2AC1233A1989}"/>
              </a:ext>
            </a:extLst>
          </p:cNvPr>
          <p:cNvSpPr/>
          <p:nvPr/>
        </p:nvSpPr>
        <p:spPr>
          <a:xfrm>
            <a:off x="2163299" y="2278237"/>
            <a:ext cx="2765447" cy="5062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용돈의 쓰임새별 금액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C07481D8-6677-4ECA-9A6E-39B051BC3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234786"/>
              </p:ext>
            </p:extLst>
          </p:nvPr>
        </p:nvGraphicFramePr>
        <p:xfrm>
          <a:off x="357629" y="3054488"/>
          <a:ext cx="6329919" cy="158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24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1373214320"/>
                    </a:ext>
                  </a:extLst>
                </a:gridCol>
              </a:tblGrid>
              <a:tr h="67486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용돈의 </a:t>
                      </a:r>
                      <a:endParaRPr kumimoji="0" lang="en-US" altLang="ko-KR" sz="18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쓰임새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군것질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학용품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불우이웃돕기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저금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510983"/>
                  </a:ext>
                </a:extLst>
              </a:tr>
              <a:tr h="45616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금액</a:t>
                      </a:r>
                      <a:r>
                        <a:rPr kumimoji="0" lang="en-US" altLang="ko-KR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</a:t>
                      </a:r>
                      <a:r>
                        <a:rPr kumimoji="0" lang="en-US" altLang="ko-KR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8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12000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6000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5400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4200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456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백분율</a:t>
                      </a:r>
                      <a:r>
                        <a:rPr kumimoji="0" lang="en-US" altLang="ko-KR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(%)</a:t>
                      </a:r>
                      <a:endParaRPr kumimoji="0" lang="ko-KR" altLang="en-US" sz="18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69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2F6F0E04-6068-4850-A0E5-7381A4BDCC11}"/>
              </a:ext>
            </a:extLst>
          </p:cNvPr>
          <p:cNvGrpSpPr/>
          <p:nvPr/>
        </p:nvGrpSpPr>
        <p:grpSpPr>
          <a:xfrm>
            <a:off x="4669215" y="1221682"/>
            <a:ext cx="450131" cy="261610"/>
            <a:chOff x="826742" y="4309763"/>
            <a:chExt cx="450131" cy="261610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A6E16EF1-450D-46B1-9C96-1950353278B6}"/>
                </a:ext>
              </a:extLst>
            </p:cNvPr>
            <p:cNvSpPr/>
            <p:nvPr/>
          </p:nvSpPr>
          <p:spPr>
            <a:xfrm>
              <a:off x="846296" y="4316307"/>
              <a:ext cx="413336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23D97E3-9C17-47FF-BE46-1C3BC12B55F8}"/>
                </a:ext>
              </a:extLst>
            </p:cNvPr>
            <p:cNvSpPr txBox="1"/>
            <p:nvPr/>
          </p:nvSpPr>
          <p:spPr>
            <a:xfrm>
              <a:off x="826742" y="4309763"/>
              <a:ext cx="4501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2~3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B27D90C8-6476-42A6-B22E-C29B8900119A}"/>
              </a:ext>
            </a:extLst>
          </p:cNvPr>
          <p:cNvSpPr/>
          <p:nvPr/>
        </p:nvSpPr>
        <p:spPr>
          <a:xfrm>
            <a:off x="4399919" y="1223927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E6222B-D35D-4B25-B350-3C1052D56AE7}"/>
              </a:ext>
            </a:extLst>
          </p:cNvPr>
          <p:cNvSpPr txBox="1"/>
          <p:nvPr/>
        </p:nvSpPr>
        <p:spPr>
          <a:xfrm>
            <a:off x="4397740" y="1215772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id="{A02F458C-64EA-44B8-8CC4-B50584B51359}"/>
              </a:ext>
            </a:extLst>
          </p:cNvPr>
          <p:cNvSpPr/>
          <p:nvPr/>
        </p:nvSpPr>
        <p:spPr>
          <a:xfrm>
            <a:off x="5134690" y="1227263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D9E2903E-DF7C-46CD-AC6E-3F1003679235}"/>
              </a:ext>
            </a:extLst>
          </p:cNvPr>
          <p:cNvSpPr/>
          <p:nvPr/>
        </p:nvSpPr>
        <p:spPr>
          <a:xfrm>
            <a:off x="5410714" y="1227263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2F78ED-B696-4A23-BEF4-93C626005493}"/>
              </a:ext>
            </a:extLst>
          </p:cNvPr>
          <p:cNvSpPr txBox="1"/>
          <p:nvPr/>
        </p:nvSpPr>
        <p:spPr>
          <a:xfrm>
            <a:off x="5134690" y="121910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6528FB-87CE-46D9-8A21-D13900EFE907}"/>
              </a:ext>
            </a:extLst>
          </p:cNvPr>
          <p:cNvSpPr txBox="1"/>
          <p:nvPr/>
        </p:nvSpPr>
        <p:spPr>
          <a:xfrm>
            <a:off x="5408535" y="121910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id="{E3EEFB7C-E9E4-480F-B232-F9736ECF2F02}"/>
              </a:ext>
            </a:extLst>
          </p:cNvPr>
          <p:cNvSpPr/>
          <p:nvPr/>
        </p:nvSpPr>
        <p:spPr>
          <a:xfrm>
            <a:off x="5684611" y="1223463"/>
            <a:ext cx="413336" cy="252028"/>
          </a:xfrm>
          <a:prstGeom prst="flowChartAlternateProcess">
            <a:avLst/>
          </a:prstGeom>
          <a:solidFill>
            <a:srgbClr val="77933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A7CA20-7214-4830-848E-822E17868D60}"/>
              </a:ext>
            </a:extLst>
          </p:cNvPr>
          <p:cNvSpPr txBox="1"/>
          <p:nvPr/>
        </p:nvSpPr>
        <p:spPr>
          <a:xfrm>
            <a:off x="5665057" y="1216919"/>
            <a:ext cx="450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4~6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id="{B746339C-443F-445B-8F5A-BC6983374FAE}"/>
              </a:ext>
            </a:extLst>
          </p:cNvPr>
          <p:cNvSpPr/>
          <p:nvPr/>
        </p:nvSpPr>
        <p:spPr>
          <a:xfrm>
            <a:off x="6126264" y="122250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2061F9-A019-46D9-AD33-BAF00B5DA01D}"/>
              </a:ext>
            </a:extLst>
          </p:cNvPr>
          <p:cNvSpPr txBox="1"/>
          <p:nvPr/>
        </p:nvSpPr>
        <p:spPr>
          <a:xfrm>
            <a:off x="6126263" y="1214345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순서도: 대체 처리 90">
            <a:extLst>
              <a:ext uri="{FF2B5EF4-FFF2-40B4-BE49-F238E27FC236}">
                <a16:creationId xmlns:a16="http://schemas.microsoft.com/office/drawing/2014/main" id="{B9AC182B-E8F2-47A3-9876-5B2823811E6B}"/>
              </a:ext>
            </a:extLst>
          </p:cNvPr>
          <p:cNvSpPr/>
          <p:nvPr/>
        </p:nvSpPr>
        <p:spPr>
          <a:xfrm>
            <a:off x="6402288" y="122510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453A0B9-C785-42A9-8612-0E82F730393B}"/>
              </a:ext>
            </a:extLst>
          </p:cNvPr>
          <p:cNvSpPr txBox="1"/>
          <p:nvPr/>
        </p:nvSpPr>
        <p:spPr>
          <a:xfrm>
            <a:off x="6402286" y="1219268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>
            <a:extLst>
              <a:ext uri="{FF2B5EF4-FFF2-40B4-BE49-F238E27FC236}">
                <a16:creationId xmlns:a16="http://schemas.microsoft.com/office/drawing/2014/main" id="{41F21F7F-2E1D-4BB8-8BA6-F3900C128E9D}"/>
              </a:ext>
            </a:extLst>
          </p:cNvPr>
          <p:cNvSpPr/>
          <p:nvPr/>
        </p:nvSpPr>
        <p:spPr>
          <a:xfrm>
            <a:off x="6671787" y="122250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3785D31-C622-442C-9D21-4DB8A9EFA30F}"/>
              </a:ext>
            </a:extLst>
          </p:cNvPr>
          <p:cNvSpPr txBox="1"/>
          <p:nvPr/>
        </p:nvSpPr>
        <p:spPr>
          <a:xfrm>
            <a:off x="6671786" y="1214345"/>
            <a:ext cx="241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1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5AD0F9-C68D-49BB-9890-FE78466C57C9}"/>
              </a:ext>
            </a:extLst>
          </p:cNvPr>
          <p:cNvSpPr/>
          <p:nvPr/>
        </p:nvSpPr>
        <p:spPr>
          <a:xfrm>
            <a:off x="35496" y="153211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1EE038-B48A-4EC3-BE20-36D5EA16074D}"/>
              </a:ext>
            </a:extLst>
          </p:cNvPr>
          <p:cNvSpPr/>
          <p:nvPr/>
        </p:nvSpPr>
        <p:spPr>
          <a:xfrm>
            <a:off x="974246" y="153211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33045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27119</TotalTime>
  <Words>820</Words>
  <Application>Microsoft Office PowerPoint</Application>
  <PresentationFormat>화면 슬라이드 쇼(4:3)</PresentationFormat>
  <Paragraphs>326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나눔고딕</vt:lpstr>
      <vt:lpstr>돋움</vt:lpstr>
      <vt:lpstr>맑은 고딕</vt:lpstr>
      <vt:lpstr>Arial</vt:lpstr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4745</cp:revision>
  <dcterms:created xsi:type="dcterms:W3CDTF">2008-07-15T12:19:11Z</dcterms:created>
  <dcterms:modified xsi:type="dcterms:W3CDTF">2022-03-01T09:04:09Z</dcterms:modified>
</cp:coreProperties>
</file>