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357" r:id="rId8"/>
    <p:sldId id="1097" r:id="rId9"/>
    <p:sldId id="1289" r:id="rId10"/>
    <p:sldId id="1358" r:id="rId11"/>
    <p:sldId id="1359" r:id="rId12"/>
    <p:sldId id="1360" r:id="rId13"/>
    <p:sldId id="1361" r:id="rId14"/>
    <p:sldId id="1362" r:id="rId15"/>
    <p:sldId id="1313" r:id="rId16"/>
    <p:sldId id="1363" r:id="rId17"/>
    <p:sldId id="1365" r:id="rId18"/>
    <p:sldId id="1366" r:id="rId19"/>
    <p:sldId id="1367" r:id="rId20"/>
    <p:sldId id="1368" r:id="rId21"/>
    <p:sldId id="1369" r:id="rId22"/>
    <p:sldId id="1370" r:id="rId23"/>
    <p:sldId id="1371" r:id="rId24"/>
    <p:sldId id="1372" r:id="rId25"/>
    <p:sldId id="1297" r:id="rId26"/>
    <p:sldId id="1373" r:id="rId27"/>
    <p:sldId id="1374" r:id="rId28"/>
    <p:sldId id="1315" r:id="rId29"/>
    <p:sldId id="1316" r:id="rId30"/>
    <p:sldId id="1322" r:id="rId31"/>
    <p:sldId id="1375" r:id="rId32"/>
    <p:sldId id="1346" r:id="rId33"/>
    <p:sldId id="1323" r:id="rId34"/>
    <p:sldId id="1376" r:id="rId35"/>
    <p:sldId id="1324" r:id="rId36"/>
    <p:sldId id="1317" r:id="rId37"/>
    <p:sldId id="1319" r:id="rId38"/>
    <p:sldId id="1318" r:id="rId39"/>
    <p:sldId id="1348" r:id="rId4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CCCC"/>
    <a:srgbClr val="FF9999"/>
    <a:srgbClr val="D0ECD8"/>
    <a:srgbClr val="D4EFFD"/>
    <a:srgbClr val="F27712"/>
    <a:srgbClr val="FF9900"/>
    <a:srgbClr val="FFD0E4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7.png"/><Relationship Id="rId5" Type="http://schemas.openxmlformats.org/officeDocument/2006/relationships/image" Target="../media/image6.png"/><Relationship Id="rId10" Type="http://schemas.openxmlformats.org/officeDocument/2006/relationships/image" Target="../media/image46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6.png"/><Relationship Id="rId10" Type="http://schemas.openxmlformats.org/officeDocument/2006/relationships/image" Target="../media/image48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58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.png"/><Relationship Id="rId7" Type="http://schemas.openxmlformats.org/officeDocument/2006/relationships/image" Target="../media/image5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58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55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55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.png"/><Relationship Id="rId7" Type="http://schemas.openxmlformats.org/officeDocument/2006/relationships/image" Target="../media/image6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401_1.html" TargetMode="External"/><Relationship Id="rId9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7.png"/><Relationship Id="rId7" Type="http://schemas.openxmlformats.org/officeDocument/2006/relationships/image" Target="../media/image6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401_1.html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401_1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67.png"/><Relationship Id="rId4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401_1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18.png"/><Relationship Id="rId4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4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2886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9366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295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곧은 선과 굽은 선을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그림을 이루는 선의 모양을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4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전자저작물의 그리기 툴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app\resource\contents\lesson02\ops\lesson02\mm_31_2_01_03_02.html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</a:t>
            </a:r>
            <a:r>
              <a:rPr kumimoji="0" lang="en-US" altLang="ko-KR" sz="1000" dirty="0" err="1" smtClean="0">
                <a:latin typeface="맑은 고딕" pitchFamily="50" charset="-127"/>
                <a:ea typeface="맑은 고딕" pitchFamily="50" charset="-127"/>
              </a:rPr>
              <a:t>answer.svg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나타남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그림에 투명 종이를 대고 얼굴을 표현한 선을 따라 빨간색 색연필로 그어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051175" y="2377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62" y="2039362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/>
          <p:nvPr/>
        </p:nvSpPr>
        <p:spPr>
          <a:xfrm>
            <a:off x="6201508" y="4987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6" name="Picture 4" descr="D:\★[초등] 교사용DVD 자료\수학(박) 3-1 지도서\app\resource\contents\lesson02\ops\lesson02\images\mm_31_2_01_03_01\bg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0" t="32317" r="34680" b="5579"/>
          <a:stretch/>
        </p:blipFill>
        <p:spPr bwMode="auto">
          <a:xfrm>
            <a:off x="2320381" y="2219528"/>
            <a:ext cx="2683667" cy="305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1328"/>
              </p:ext>
            </p:extLst>
          </p:nvPr>
        </p:nvGraphicFramePr>
        <p:xfrm>
          <a:off x="788138" y="5877272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26755"/>
              </p:ext>
            </p:extLst>
          </p:nvPr>
        </p:nvGraphicFramePr>
        <p:xfrm>
          <a:off x="791561" y="64008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\app\resource\contents\lesson02\ops\lesson02\images\mm_31_2_01_03_02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906152"/>
            <a:ext cx="1294246" cy="148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2" y="1027311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55976" y="1052736"/>
            <a:ext cx="83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7656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617118" y="2452348"/>
            <a:ext cx="40806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파란색 선은 똑바른 선입니다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그림을 이루는 선의 모양을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파란색 색연필로 그은 선과 빨간색 색연필로 그은 선의 모양이 어떻게 다른지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6252595" y="4939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924" y="249445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35" y="24944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1623611" y="2905766"/>
            <a:ext cx="40806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빨간색 선은 휜 선입니다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417" y="294786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528" y="29478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2" y="1027311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355976" y="1052736"/>
            <a:ext cx="83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485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선을 모양에 따라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13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선 모양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드래그 기능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그림을 표에 끌어다가 놓을 수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바는 곧은 선 표 안에 들어가고 다른 곳에 놓으면 다시 제자리로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마는 굽은 선 표 안에 들어가고 다른 곳에 놓으면 다시 제자리로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표에 넣은 그림은 음영 처리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결과 화면 다음 슬라이드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app\resource\contents\lesson02\ops\lesson02\mm_31_2_01_04_01.html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선을 분류해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528790" y="11964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D:\★[초등] 교사용DVD 자료\수학(박) 3-1 지도서\app\resource\contents\lesson02\ops\lesson02\images\mm_31_2_01_04_01\q1_drag_item_00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74451"/>
            <a:ext cx="1080445" cy="108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★[초등] 교사용DVD 자료\수학(박) 3-1 지도서\app\resource\contents\lesson02\ops\lesson02\images\mm_31_2_01_04_01\q1_drag_item_0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74450"/>
            <a:ext cx="1080445" cy="108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★[초등] 교사용DVD 자료\수학(박) 3-1 지도서\app\resource\contents\lesson02\ops\lesson02\images\mm_31_2_01_04_01\q1_drag_item_000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74449"/>
            <a:ext cx="1080445" cy="108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★[초등] 교사용DVD 자료\수학(박) 3-1 지도서\app\resource\contents\lesson02\ops\lesson02\images\mm_31_2_01_04_01\q1_drag_item_000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74448"/>
            <a:ext cx="1080445" cy="108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:\★[초등] 교사용DVD 자료\수학(박) 3-1 지도서\app\resource\contents\lesson02\ops\lesson02\images\mm_31_2_01_04_01\q1_drag_item_0005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68172"/>
            <a:ext cx="1080445" cy="108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D:\★[초등] 교사용DVD 자료\수학(박) 3-1 지도서\app\resource\contents\lesson02\ops\lesson02\images\mm_31_2_01_04_01\q1_drag_item_000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819" y="2384559"/>
            <a:ext cx="1080445" cy="108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38900"/>
              </p:ext>
            </p:extLst>
          </p:nvPr>
        </p:nvGraphicFramePr>
        <p:xfrm>
          <a:off x="389042" y="3645768"/>
          <a:ext cx="6175694" cy="136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847"/>
                <a:gridCol w="3087847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곧은 선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굽은 선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</a:tr>
              <a:tr h="98640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43"/>
          <p:cNvSpPr txBox="1"/>
          <p:nvPr/>
        </p:nvSpPr>
        <p:spPr>
          <a:xfrm>
            <a:off x="137903" y="2384559"/>
            <a:ext cx="357333" cy="384721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1259632" y="2384387"/>
            <a:ext cx="357333" cy="384721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2411760" y="2384215"/>
            <a:ext cx="357333" cy="384721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3563888" y="2384043"/>
            <a:ext cx="357333" cy="384721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4716016" y="2383871"/>
            <a:ext cx="357333" cy="384721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5868144" y="2383699"/>
            <a:ext cx="357333" cy="384721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96391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43822" y="1996391"/>
            <a:ext cx="2232086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 smtClean="0">
                <a:latin typeface="+mn-ea"/>
                <a:ea typeface="+mn-ea"/>
              </a:rPr>
              <a:t>선 모양</a:t>
            </a:r>
            <a:r>
              <a:rPr lang="ko-KR" altLang="en-US" sz="1000" dirty="0" smtClean="0">
                <a:latin typeface="+mn-ea"/>
                <a:ea typeface="+mn-ea"/>
              </a:rPr>
              <a:t>을</a:t>
            </a:r>
            <a:r>
              <a:rPr lang="ko-KR" altLang="en-US" sz="1000" b="1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아래로 </a:t>
            </a:r>
            <a:r>
              <a:rPr lang="ko-KR" altLang="en-US" sz="1000" b="1" dirty="0" smtClean="0">
                <a:latin typeface="+mn-ea"/>
                <a:ea typeface="+mn-ea"/>
              </a:rPr>
              <a:t>드래그</a:t>
            </a:r>
            <a:r>
              <a:rPr lang="ko-KR" altLang="en-US" sz="1000" dirty="0" smtClean="0">
                <a:latin typeface="+mn-ea"/>
                <a:ea typeface="+mn-ea"/>
              </a:rPr>
              <a:t>해 주세요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279715" y="1825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72434" y="2222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610422"/>
              </p:ext>
            </p:extLst>
          </p:nvPr>
        </p:nvGraphicFramePr>
        <p:xfrm>
          <a:off x="179512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img_01.svg, q1_drag_item_0001.png~q1_drag_item_0006.png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선을 모양에 따라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정답 화면 결과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 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선을 분류해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pic>
        <p:nvPicPr>
          <p:cNvPr id="5122" name="Picture 2" descr="D:\★[초등] 교사용DVD 자료\수학(박) 3-1 지도서\app\resource\contents\lesson02\ops\lesson02\images\mm_31_2_01_04_01\q1_drag_item_0001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68172"/>
            <a:ext cx="1080445" cy="108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★[초등] 교사용DVD 자료\수학(박) 3-1 지도서\app\resource\contents\lesson02\ops\lesson02\images\mm_31_2_01_04_01\q1_drag_item_0002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68172"/>
            <a:ext cx="1080445" cy="108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★[초등] 교사용DVD 자료\수학(박) 3-1 지도서\app\resource\contents\lesson02\ops\lesson02\images\mm_31_2_01_04_01\q1_drag_item_0003.png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68172"/>
            <a:ext cx="1080445" cy="108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★[초등] 교사용DVD 자료\수학(박) 3-1 지도서\app\resource\contents\lesson02\ops\lesson02\images\mm_31_2_01_04_01\q1_drag_item_0004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68172"/>
            <a:ext cx="1080445" cy="108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:\★[초등] 교사용DVD 자료\수학(박) 3-1 지도서\app\resource\contents\lesson02\ops\lesson02\images\mm_31_2_01_04_01\q1_drag_item_0005.png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68172"/>
            <a:ext cx="1080445" cy="108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D:\★[초등] 교사용DVD 자료\수학(박) 3-1 지도서\app\resource\contents\lesson02\ops\lesson02\images\mm_31_2_01_04_01\q1_drag_item_0006.png"/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819" y="2368172"/>
            <a:ext cx="1080445" cy="108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32455"/>
              </p:ext>
            </p:extLst>
          </p:nvPr>
        </p:nvGraphicFramePr>
        <p:xfrm>
          <a:off x="389042" y="3645768"/>
          <a:ext cx="6175694" cy="136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847"/>
                <a:gridCol w="3087847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곧은 선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굽은 선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</a:tr>
              <a:tr h="98640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43"/>
          <p:cNvSpPr txBox="1"/>
          <p:nvPr/>
        </p:nvSpPr>
        <p:spPr>
          <a:xfrm>
            <a:off x="137903" y="2384559"/>
            <a:ext cx="357333" cy="384721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1259632" y="2384387"/>
            <a:ext cx="357333" cy="384721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2411760" y="2384215"/>
            <a:ext cx="357333" cy="384721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3563888" y="2384043"/>
            <a:ext cx="357333" cy="384721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4716016" y="2383871"/>
            <a:ext cx="357333" cy="384721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5868144" y="2383699"/>
            <a:ext cx="357333" cy="384721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96391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43822" y="1996391"/>
            <a:ext cx="2232086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 smtClean="0">
                <a:latin typeface="+mn-ea"/>
                <a:ea typeface="+mn-ea"/>
              </a:rPr>
              <a:t>선 모양</a:t>
            </a:r>
            <a:r>
              <a:rPr lang="ko-KR" altLang="en-US" sz="1000" dirty="0" smtClean="0">
                <a:latin typeface="+mn-ea"/>
                <a:ea typeface="+mn-ea"/>
              </a:rPr>
              <a:t>을</a:t>
            </a:r>
            <a:r>
              <a:rPr lang="ko-KR" altLang="en-US" sz="1000" b="1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아래로 </a:t>
            </a:r>
            <a:r>
              <a:rPr lang="ko-KR" altLang="en-US" sz="1000" b="1" dirty="0" smtClean="0">
                <a:latin typeface="+mn-ea"/>
                <a:ea typeface="+mn-ea"/>
              </a:rPr>
              <a:t>드래그</a:t>
            </a:r>
            <a:r>
              <a:rPr lang="ko-KR" altLang="en-US" sz="1000" dirty="0" smtClean="0">
                <a:latin typeface="+mn-ea"/>
                <a:ea typeface="+mn-ea"/>
              </a:rPr>
              <a:t>해 주세요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pic>
        <p:nvPicPr>
          <p:cNvPr id="36" name="Picture 2" descr="D:\★[초등] 교사용DVD 자료\수학(박) 3-1 지도서\app\resource\contents\lesson02\ops\lesson02\images\mm_31_2_01_04_01\q1_drag_item_00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1" y="4139456"/>
            <a:ext cx="811755" cy="8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D:\★[초등] 교사용DVD 자료\수학(박) 3-1 지도서\app\resource\contents\lesson02\ops\lesson02\images\mm_31_2_01_04_01\q1_drag_item_0003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05" y="4139453"/>
            <a:ext cx="811755" cy="8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D:\★[초등] 교사용DVD 자료\수학(박) 3-1 지도서\app\resource\contents\lesson02\ops\lesson02\images\mm_31_2_01_04_01\q1_drag_item_0006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94" y="4139455"/>
            <a:ext cx="811755" cy="8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D:\★[초등] 교사용DVD 자료\수학(박) 3-1 지도서\app\resource\contents\lesson02\ops\lesson02\images\mm_31_2_01_04_01\q1_drag_item_0002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39" y="4133176"/>
            <a:ext cx="811755" cy="8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" descr="D:\★[초등] 교사용DVD 자료\수학(박) 3-1 지도서\app\resource\contents\lesson02\ops\lesson02\images\mm_31_2_01_04_01\q1_drag_item_0004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04" y="4133175"/>
            <a:ext cx="811755" cy="8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D:\★[초등] 교사용DVD 자료\수학(박) 3-1 지도서\app\resource\contents\lesson02\ops\lesson02\images\mm_31_2_01_04_01\q1_drag_item_0005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88" y="4133176"/>
            <a:ext cx="811755" cy="8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43"/>
          <p:cNvSpPr txBox="1"/>
          <p:nvPr/>
        </p:nvSpPr>
        <p:spPr>
          <a:xfrm>
            <a:off x="629581" y="4133176"/>
            <a:ext cx="295316" cy="2543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3607814" y="4127399"/>
            <a:ext cx="295316" cy="2543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1600005" y="4145332"/>
            <a:ext cx="295316" cy="2543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4496675" y="4139456"/>
            <a:ext cx="295316" cy="2543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402588" y="4139456"/>
            <a:ext cx="295316" cy="2543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2568694" y="4145332"/>
            <a:ext cx="295316" cy="2543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0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선을 모양에 따라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곧은 선과 굽은 선이 있는 물건을 각각 찾아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813284" y="4940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680" y="2240868"/>
            <a:ext cx="868921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1619672" y="2266058"/>
            <a:ext cx="975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곧은 선</a:t>
            </a:r>
            <a:endParaRPr lang="en-US" altLang="ko-KR" sz="19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45" y="2851386"/>
            <a:ext cx="868921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1622737" y="2876576"/>
            <a:ext cx="975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굽</a:t>
            </a:r>
            <a:r>
              <a:rPr lang="ko-KR" altLang="en-US" sz="19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은 선</a:t>
            </a:r>
            <a:endParaRPr lang="en-US" altLang="ko-KR" sz="19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97910" y="2280944"/>
            <a:ext cx="276924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칠판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텔레비전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6" y="232304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91" y="21941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2613065" y="2903691"/>
            <a:ext cx="276924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시계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안경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871" y="294579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46" y="28169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3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★[초등] 교사용DVD 자료\수학(박) 3-1 지도서\app\resource\contents\lesson02\ops\lesson02\images\mm_31_2_01_05_01\b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6" t="29444" r="14765" b="7500"/>
          <a:stretch/>
        </p:blipFill>
        <p:spPr bwMode="auto">
          <a:xfrm>
            <a:off x="192745" y="2132856"/>
            <a:ext cx="5681327" cy="286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그림에서 곧은 선은 파란색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굽은 선은 빨간색으로 그어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app\resource\contents\lesson02\ops\lesson02\mm_31_2_01_05_01.html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</a:t>
            </a:r>
            <a:r>
              <a:rPr kumimoji="0" lang="en-US" altLang="ko-KR" sz="1000" dirty="0" err="1" smtClean="0">
                <a:latin typeface="맑은 고딕" pitchFamily="50" charset="-127"/>
                <a:ea typeface="맑은 고딕" pitchFamily="50" charset="-127"/>
              </a:rPr>
              <a:t>answer.svg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나타남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62" y="1666070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5295020" y="1700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65507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196" y="3668667"/>
            <a:ext cx="1859551" cy="94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3657438" y="3427574"/>
            <a:ext cx="2674111" cy="1426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자를 이용하여 점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곧게 이어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4319972" y="3089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8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app\resource\contents\lesson02\ops\lesson02\mm_31_2_01_06_01.html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 선분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967896" y="9473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94875"/>
              </p:ext>
            </p:extLst>
          </p:nvPr>
        </p:nvGraphicFramePr>
        <p:xfrm>
          <a:off x="791580" y="5877272"/>
          <a:ext cx="6157227" cy="457200"/>
        </p:xfrm>
        <a:graphic>
          <a:graphicData uri="http://schemas.openxmlformats.org/drawingml/2006/table">
            <a:tbl>
              <a:tblPr/>
              <a:tblGrid>
                <a:gridCol w="789901"/>
                <a:gridCol w="5367326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\app\resource\contents\lesson02\ops\lesson02\images\mm_31_2_01_06_01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9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098" y="1033331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211812" y="1058756"/>
            <a:ext cx="83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549763"/>
            <a:ext cx="1852932" cy="8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타원 21"/>
          <p:cNvSpPr/>
          <p:nvPr/>
        </p:nvSpPr>
        <p:spPr>
          <a:xfrm>
            <a:off x="6430650" y="1549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 descr="D:\★[초등] 교사용DVD 자료\수학(박) 3-1 지도서\app\resource\contents\lesson02\ops\lesson02\images\mm_31_2_01_06_01\bg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t="34781" r="63334" b="26450"/>
          <a:stretch/>
        </p:blipFill>
        <p:spPr bwMode="auto">
          <a:xfrm>
            <a:off x="205445" y="2513436"/>
            <a:ext cx="2793047" cy="191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3131840" y="2394025"/>
            <a:ext cx="3728070" cy="21871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613826" y="3381260"/>
            <a:ext cx="87224" cy="872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287937" y="3382686"/>
            <a:ext cx="87224" cy="872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55877" y="3429000"/>
            <a:ext cx="3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33527" y="3422650"/>
            <a:ext cx="3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967896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24923"/>
              </p:ext>
            </p:extLst>
          </p:nvPr>
        </p:nvGraphicFramePr>
        <p:xfrm>
          <a:off x="791580" y="6400800"/>
          <a:ext cx="6157227" cy="282949"/>
        </p:xfrm>
        <a:graphic>
          <a:graphicData uri="http://schemas.openxmlformats.org/drawingml/2006/table">
            <a:tbl>
              <a:tblPr/>
              <a:tblGrid>
                <a:gridCol w="789901"/>
                <a:gridCol w="800932"/>
                <a:gridCol w="4566394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선분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0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42880" y="2111400"/>
            <a:ext cx="649737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두 점을 곧게 이은 선을               이라고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더 알아보기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2708076" y="1890752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372200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3465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6451D59B-84CF-46AB-A907-991A6949D659}"/>
              </a:ext>
            </a:extLst>
          </p:cNvPr>
          <p:cNvSpPr txBox="1"/>
          <p:nvPr/>
        </p:nvSpPr>
        <p:spPr>
          <a:xfrm>
            <a:off x="342880" y="2675528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ㄱ과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9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r>
              <a:rPr lang="ko-KR" altLang="en-US" sz="1900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이은 선분을                        또는        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6D856127-05A3-4AFB-8EA6-B6373154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91071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2937835" y="2202501"/>
            <a:ext cx="75592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42A6787-A034-4E8F-9B1E-1BB2532F0A04}"/>
              </a:ext>
            </a:extLst>
          </p:cNvPr>
          <p:cNvSpPr/>
          <p:nvPr/>
        </p:nvSpPr>
        <p:spPr bwMode="auto">
          <a:xfrm>
            <a:off x="3315795" y="2741805"/>
            <a:ext cx="129582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자를 이용하여 점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곧게 이어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D42A6787-A034-4E8F-9B1E-1BB2532F0A04}"/>
              </a:ext>
            </a:extLst>
          </p:cNvPr>
          <p:cNvSpPr/>
          <p:nvPr/>
        </p:nvSpPr>
        <p:spPr bwMode="auto">
          <a:xfrm>
            <a:off x="5319985" y="2750197"/>
            <a:ext cx="129582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26" y="3717032"/>
            <a:ext cx="4423878" cy="112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5246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\app\resource\contents\lesson02\ops\lesson02\images\mm_31_2_01_06_02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052749"/>
            <a:ext cx="1218341" cy="38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286493" y="4806807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65057" y="1972639"/>
            <a:ext cx="342472" cy="277521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5976" y="2536767"/>
            <a:ext cx="342472" cy="277521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06686" y="2567631"/>
            <a:ext cx="342472" cy="2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7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117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389043" y="138809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선분의 특징을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25037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1439456" y="2024844"/>
            <a:ext cx="41294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점을 곧게 이은 선입니다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048" y="206694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35" y="20669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1439456" y="2528900"/>
            <a:ext cx="41294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선분의 양쪽 끝에는 점이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57100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773" y="24558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967896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32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1254108" y="2540482"/>
            <a:ext cx="1826454" cy="142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선분을 양쪽으로 길게 늘인 곧은 선을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757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SC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 선분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직선 활용해서 그려주세요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가능하면 표 내의 텍스트를 모두 넣어주시고 만약 공간이 안 된다면 다른 점의 두 번째 답 텍스트는 삭제해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201558" y="2497368"/>
            <a:ext cx="87224" cy="872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036950" y="2497368"/>
            <a:ext cx="87224" cy="872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43609" y="2545108"/>
            <a:ext cx="3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82540" y="2537332"/>
            <a:ext cx="3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703974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      의 같은 점과 다른 점을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15619" y="1737048"/>
            <a:ext cx="323800" cy="323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가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23628" y="1737048"/>
            <a:ext cx="323800" cy="323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</a:rPr>
              <a:t>나</a:t>
            </a: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72065"/>
              </p:ext>
            </p:extLst>
          </p:nvPr>
        </p:nvGraphicFramePr>
        <p:xfrm>
          <a:off x="360207" y="6201308"/>
          <a:ext cx="6157227" cy="282949"/>
        </p:xfrm>
        <a:graphic>
          <a:graphicData uri="http://schemas.openxmlformats.org/drawingml/2006/table">
            <a:tbl>
              <a:tblPr/>
              <a:tblGrid>
                <a:gridCol w="789901"/>
                <a:gridCol w="800932"/>
                <a:gridCol w="4566394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선분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3779912" y="2134892"/>
            <a:ext cx="3079997" cy="866531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5619" y="2130341"/>
            <a:ext cx="3079997" cy="866531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33997" y="2218108"/>
            <a:ext cx="323800" cy="323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가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887924" y="2218108"/>
            <a:ext cx="323800" cy="323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</a:rPr>
              <a:t>나</a:t>
            </a: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4238259" y="2531345"/>
            <a:ext cx="2431010" cy="142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타원 48"/>
          <p:cNvSpPr/>
          <p:nvPr/>
        </p:nvSpPr>
        <p:spPr>
          <a:xfrm>
            <a:off x="4487987" y="2488231"/>
            <a:ext cx="87224" cy="872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323379" y="2488231"/>
            <a:ext cx="87224" cy="872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330038" y="2535971"/>
            <a:ext cx="3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68969" y="2528195"/>
            <a:ext cx="3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021328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0428"/>
              </p:ext>
            </p:extLst>
          </p:nvPr>
        </p:nvGraphicFramePr>
        <p:xfrm>
          <a:off x="389041" y="3147888"/>
          <a:ext cx="6470867" cy="208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275"/>
                <a:gridCol w="5294592"/>
              </a:tblGrid>
              <a:tr h="6837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 </a:t>
                      </a:r>
                      <a:r>
                        <a:rPr lang="ko-KR" altLang="en-US" sz="1900" b="1" dirty="0" err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ㄱ과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점 </a:t>
                      </a:r>
                      <a:r>
                        <a:rPr lang="ko-KR" altLang="en-US" sz="1900" b="1" dirty="0" err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ㄴ을</a:t>
                      </a:r>
                      <a:r>
                        <a:rPr lang="en-US" altLang="ko-KR" sz="1900" b="1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900" b="1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연결한 선입니다</a:t>
                      </a:r>
                      <a:r>
                        <a:rPr lang="en-US" altLang="ko-KR" sz="1900" b="1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8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는 양쪽 끝이 정해진 선이고 나는 양쪽 끝이 정해지지 않은 선입니다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8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는 선이 점 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ㄱ과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점 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ㄴ에서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끝나지만 나 는 선이 점 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ㄱ과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점 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ㄴ을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지납니다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10" y="32551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18" y="336797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52" y="390322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모서리가 둥근 직사각형 58"/>
          <p:cNvSpPr/>
          <p:nvPr/>
        </p:nvSpPr>
        <p:spPr>
          <a:xfrm>
            <a:off x="2123728" y="3869227"/>
            <a:ext cx="323800" cy="323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가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832140" y="3869227"/>
            <a:ext cx="323800" cy="323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</a:rPr>
              <a:t>나</a:t>
            </a: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517" y="42992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55" y="458065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모서리가 둥근 직사각형 62"/>
          <p:cNvSpPr/>
          <p:nvPr/>
        </p:nvSpPr>
        <p:spPr>
          <a:xfrm>
            <a:off x="2123728" y="4546651"/>
            <a:ext cx="323800" cy="323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가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23964" y="4894158"/>
            <a:ext cx="323800" cy="323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</a:rPr>
              <a:t>나</a:t>
            </a:r>
          </a:p>
        </p:txBody>
      </p:sp>
      <p:sp>
        <p:nvSpPr>
          <p:cNvPr id="65" name="타원 64"/>
          <p:cNvSpPr/>
          <p:nvPr/>
        </p:nvSpPr>
        <p:spPr>
          <a:xfrm>
            <a:off x="6452240" y="4859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0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24683"/>
              </p:ext>
            </p:extLst>
          </p:nvPr>
        </p:nvGraphicFramePr>
        <p:xfrm>
          <a:off x="179388" y="149396"/>
          <a:ext cx="8774172" cy="7132032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선으로만 그려진 그림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그림을 이루고 있는 선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곧은 선과 굽은 선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 분류하기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곧은 선과 굽은 선 구별하기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직선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직선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반직선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반직선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반직선 구별하기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42880" y="2111400"/>
            <a:ext cx="649737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선분을 양쪽으로 끝없이 늘인 곧은 선을             이라고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2708076" y="1890752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372200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3465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6451D59B-84CF-46AB-A907-991A6949D659}"/>
              </a:ext>
            </a:extLst>
          </p:cNvPr>
          <p:cNvSpPr txBox="1"/>
          <p:nvPr/>
        </p:nvSpPr>
        <p:spPr>
          <a:xfrm>
            <a:off x="342880" y="2675528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ㄱ과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9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r>
              <a:rPr lang="ko-KR" altLang="en-US" sz="1900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지나는 직선을                      또는        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6D856127-05A3-4AFB-8EA6-B6373154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91071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4428148" y="2218990"/>
            <a:ext cx="75592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42A6787-A034-4E8F-9B1E-1BB2532F0A04}"/>
              </a:ext>
            </a:extLst>
          </p:cNvPr>
          <p:cNvSpPr/>
          <p:nvPr/>
        </p:nvSpPr>
        <p:spPr bwMode="auto">
          <a:xfrm>
            <a:off x="3537359" y="2773816"/>
            <a:ext cx="129582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직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D42A6787-A034-4E8F-9B1E-1BB2532F0A04}"/>
              </a:ext>
            </a:extLst>
          </p:cNvPr>
          <p:cNvSpPr/>
          <p:nvPr/>
        </p:nvSpPr>
        <p:spPr bwMode="auto">
          <a:xfrm>
            <a:off x="5364410" y="2750197"/>
            <a:ext cx="129582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직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3887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\app\resource\contents\lesson02\ops\lesson02\images\mm_31_2_01_07_02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85862" y="1972639"/>
            <a:ext cx="342472" cy="27752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85676" y="2578355"/>
            <a:ext cx="342472" cy="27752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07100" y="2536767"/>
            <a:ext cx="342472" cy="2775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43" y="3692030"/>
            <a:ext cx="4412050" cy="113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선분을 양쪽으로 길게 늘인 곧은 선을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409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1043608" y="2542997"/>
            <a:ext cx="1134085" cy="142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선분을 한쪽으로 길게 늘인 곧은 선을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SC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 선분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반직선 활용해서 그려주세요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가능하면 표 내의 텍스트를 모두 넣어주시고 만약 공간이 안 된다면 다른 점의 두 번째 답 텍스트는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985533" y="2499883"/>
            <a:ext cx="87224" cy="872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170126" y="2499883"/>
            <a:ext cx="87224" cy="872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27584" y="2547623"/>
            <a:ext cx="3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5716" y="2539847"/>
            <a:ext cx="3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15620" y="5254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      의 같은 점과 다른 점을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15619" y="1737048"/>
            <a:ext cx="323800" cy="323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가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23628" y="1737048"/>
            <a:ext cx="323800" cy="323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</a:rPr>
              <a:t>나</a:t>
            </a: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06974"/>
              </p:ext>
            </p:extLst>
          </p:nvPr>
        </p:nvGraphicFramePr>
        <p:xfrm>
          <a:off x="360207" y="6201308"/>
          <a:ext cx="6157227" cy="282949"/>
        </p:xfrm>
        <a:graphic>
          <a:graphicData uri="http://schemas.openxmlformats.org/drawingml/2006/table">
            <a:tbl>
              <a:tblPr/>
              <a:tblGrid>
                <a:gridCol w="789901"/>
                <a:gridCol w="800932"/>
                <a:gridCol w="4566394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선분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반직선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2555776" y="2137407"/>
            <a:ext cx="4304133" cy="866531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3548" y="2132856"/>
            <a:ext cx="1912435" cy="866531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33997" y="2220623"/>
            <a:ext cx="323800" cy="323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가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27784" y="2220623"/>
            <a:ext cx="323800" cy="323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</a:rPr>
              <a:t>나</a:t>
            </a:r>
          </a:p>
        </p:txBody>
      </p:sp>
      <p:sp>
        <p:nvSpPr>
          <p:cNvPr id="42" name="타원 41"/>
          <p:cNvSpPr/>
          <p:nvPr/>
        </p:nvSpPr>
        <p:spPr>
          <a:xfrm>
            <a:off x="413415" y="24903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57163"/>
              </p:ext>
            </p:extLst>
          </p:nvPr>
        </p:nvGraphicFramePr>
        <p:xfrm>
          <a:off x="389042" y="3176972"/>
          <a:ext cx="6519790" cy="208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168"/>
                <a:gridCol w="5334622"/>
              </a:tblGrid>
              <a:tr h="6837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곧은 선입니다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8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는 양쪽 끝이 정해진 선이고 나는 한쪽 끝이 정해진 선입니다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8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가는 보이는 것이 전부인 선이고 나는 한쪽 끝으로 계속 이어지는 선입니다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29" y="32842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18" y="339706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52" y="393231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모서리가 둥근 직사각형 58"/>
          <p:cNvSpPr/>
          <p:nvPr/>
        </p:nvSpPr>
        <p:spPr>
          <a:xfrm>
            <a:off x="2087724" y="3898311"/>
            <a:ext cx="323800" cy="323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가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652356" y="3898311"/>
            <a:ext cx="323800" cy="323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</a:rPr>
              <a:t>나</a:t>
            </a: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517" y="4221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연결선 43"/>
          <p:cNvCxnSpPr/>
          <p:nvPr/>
        </p:nvCxnSpPr>
        <p:spPr bwMode="auto">
          <a:xfrm>
            <a:off x="3134541" y="2521969"/>
            <a:ext cx="1509467" cy="142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타원 52"/>
          <p:cNvSpPr/>
          <p:nvPr/>
        </p:nvSpPr>
        <p:spPr>
          <a:xfrm>
            <a:off x="3109769" y="2478855"/>
            <a:ext cx="87224" cy="872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294362" y="2478855"/>
            <a:ext cx="87224" cy="872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951820" y="2526595"/>
            <a:ext cx="3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9952" y="2518819"/>
            <a:ext cx="3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4968044" y="2521969"/>
            <a:ext cx="1509467" cy="142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타원 65"/>
          <p:cNvSpPr/>
          <p:nvPr/>
        </p:nvSpPr>
        <p:spPr>
          <a:xfrm>
            <a:off x="5229500" y="2478855"/>
            <a:ext cx="87224" cy="872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414093" y="2478855"/>
            <a:ext cx="87224" cy="872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071551" y="2526595"/>
            <a:ext cx="3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59683" y="2518819"/>
            <a:ext cx="3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03" y="459814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모서리가 둥근 직사각형 70"/>
          <p:cNvSpPr/>
          <p:nvPr/>
        </p:nvSpPr>
        <p:spPr>
          <a:xfrm>
            <a:off x="2087724" y="4581128"/>
            <a:ext cx="323800" cy="323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가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904384" y="4581128"/>
            <a:ext cx="323800" cy="323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</a:rPr>
              <a:t>나</a:t>
            </a: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093" y="4904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6682186" y="48877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3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42880" y="2111400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 점에서 시작하여 한쪽으로 끝없이 늘인 곧은 선을          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2708076" y="1890752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372200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3465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6451D59B-84CF-46AB-A907-991A6949D659}"/>
              </a:ext>
            </a:extLst>
          </p:cNvPr>
          <p:cNvSpPr txBox="1"/>
          <p:nvPr/>
        </p:nvSpPr>
        <p:spPr>
          <a:xfrm>
            <a:off x="342880" y="2963560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ㄱ에서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시작하여 점 </a:t>
            </a:r>
            <a:r>
              <a:rPr lang="ko-KR" altLang="en-US" sz="19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지나는 반직선을                         이라고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6D856127-05A3-4AFB-8EA6-B6373154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31987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5652120" y="2218990"/>
            <a:ext cx="100612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42A6787-A034-4E8F-9B1E-1BB2532F0A04}"/>
              </a:ext>
            </a:extLst>
          </p:cNvPr>
          <p:cNvSpPr/>
          <p:nvPr/>
        </p:nvSpPr>
        <p:spPr bwMode="auto">
          <a:xfrm>
            <a:off x="4968044" y="3078097"/>
            <a:ext cx="149593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반직선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8266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\app\resource\contents\lesson02\ops\lesson02\images\mm_31_2_01_08_02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09748" y="1972639"/>
            <a:ext cx="342472" cy="27752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35747" y="2816932"/>
            <a:ext cx="342472" cy="27752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선분을 한쪽으로 길게 늘인 곧은 선을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73" y="3919994"/>
            <a:ext cx="4643439" cy="94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2702310" y="5098911"/>
            <a:ext cx="1637116" cy="263186"/>
            <a:chOff x="319554" y="1245924"/>
            <a:chExt cx="2636592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4478051" y="5107783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56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2708076" y="1890752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372200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6451D59B-84CF-46AB-A907-991A6949D659}"/>
              </a:ext>
            </a:extLst>
          </p:cNvPr>
          <p:cNvSpPr txBox="1"/>
          <p:nvPr/>
        </p:nvSpPr>
        <p:spPr>
          <a:xfrm>
            <a:off x="342880" y="2164324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ㄴ에서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시작하여 점 </a:t>
            </a:r>
            <a:r>
              <a:rPr lang="ko-KR" altLang="en-US" sz="19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ㄱ을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지나는 반직선을                         이라고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6D856127-05A3-4AFB-8EA6-B6373154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37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42A6787-A034-4E8F-9B1E-1BB2532F0A04}"/>
              </a:ext>
            </a:extLst>
          </p:cNvPr>
          <p:cNvSpPr/>
          <p:nvPr/>
        </p:nvSpPr>
        <p:spPr bwMode="auto">
          <a:xfrm>
            <a:off x="4968044" y="2250005"/>
            <a:ext cx="149593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반직선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298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\app\resource\contents\lesson02\ops\lesson02\images\mm_31_2_01_08_02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35747" y="1988840"/>
            <a:ext cx="342472" cy="27752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선분을 한쪽으로 길게 늘인 곧은 선을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702310" y="5098911"/>
            <a:ext cx="1637116" cy="263186"/>
            <a:chOff x="319554" y="1245924"/>
            <a:chExt cx="2636592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36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4478051" y="5107783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48" y="3133819"/>
            <a:ext cx="4643439" cy="93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143269"/>
            <a:ext cx="484971" cy="1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100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4048" y="4041714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73" y="1889637"/>
            <a:ext cx="6535959" cy="173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반직선을 찾아 이름을 써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959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\app\resource\contents\lesson02\ops\lesson02\images\mm_31_2_01_09_01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40396" y="4041068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80" y="40140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784125" y="4041714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ㄷㄹ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ㄹㄷ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09" y="40213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5004048" y="4185084"/>
            <a:ext cx="18312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ㅁㅂ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32" y="40294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1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cdata2.tsherpa.co.kr/tsherpa/MultiMedia/Flash/2020/curri/index.html?flashxmlnum=yuni4856&amp;classa=A8-C1-31-MM-MM-04-03-02-0-0-0-0&amp;classno=MM_31_04/suh_0301_02_0002/suh_0301_02_0002_301_1.html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선분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6515" y="2096852"/>
            <a:ext cx="5996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이란 두 점을 곧게 이은 선입니다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593409" y="2564904"/>
            <a:ext cx="5996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선분은 직선의 일부분이며 두 점을            이은 선입니다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0" y="26931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19572" y="2093867"/>
            <a:ext cx="70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68695" y="2548576"/>
            <a:ext cx="70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곧게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67" y="19195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031" y="23640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616116" y="1092168"/>
            <a:ext cx="288032" cy="2846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76156" y="1088740"/>
            <a:ext cx="288032" cy="2846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336196" y="1085312"/>
            <a:ext cx="288032" cy="2846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3937" y="3008275"/>
            <a:ext cx="5996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선분은 두 점 사이의 가장            길이입니다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1364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254873" y="2991947"/>
            <a:ext cx="70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짧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09" y="28074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47" y="3825044"/>
            <a:ext cx="3585891" cy="52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cdata2.tsherpa.co.kr/tsherpa/MultiMedia/Flash/2020/curri/index.html?flashxmlnum=yuni4856&amp;classa=A8-C1-31-MM-MM-04-03-02-0-0-0-0&amp;classno=MM_31_04/suh_0301_02_0002/suh_0301_02_0002_301_1.html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직선이 탭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반직선을 탭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직선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6515" y="2096852"/>
            <a:ext cx="5996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양쪽으로 끝없이 늘인 곧은 선입니다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593409" y="2564904"/>
            <a:ext cx="5996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양쪽         이 정해지지 않은 선입니다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0" y="26931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19572" y="2093867"/>
            <a:ext cx="70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5344" y="2548576"/>
            <a:ext cx="3956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67" y="19195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61" y="23640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616116" y="1092168"/>
            <a:ext cx="288032" cy="2846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76156" y="1088740"/>
            <a:ext cx="288032" cy="2846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336196" y="1085312"/>
            <a:ext cx="288032" cy="2846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75" y="3122400"/>
            <a:ext cx="4123552" cy="61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타원 32"/>
          <p:cNvSpPr/>
          <p:nvPr/>
        </p:nvSpPr>
        <p:spPr>
          <a:xfrm>
            <a:off x="4463988" y="15681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1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cdata2.tsherpa.co.kr/tsherpa/MultiMedia/Flash/2020/curri/index.html?flashxmlnum=yuni4856&amp;classa=A8-C1-31-MM-MM-04-03-02-0-0-0-0&amp;classno=MM_31_04/suh_0301_02_0002/suh_0301_02_0002_301_1.html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직선이 탭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반직선을 탭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반직선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6515" y="2096852"/>
            <a:ext cx="59960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한 점에서 시작하여 한쪽으로 끝없이 늘인 곧은 선입니다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593409" y="2756247"/>
            <a:ext cx="5996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반직선은 한쪽 끝이 정해지지 않은 선입니다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0" y="28844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22844" y="2051556"/>
            <a:ext cx="9328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98922" y="3193744"/>
            <a:ext cx="3956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67" y="18772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39" y="30092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616116" y="1092168"/>
            <a:ext cx="288032" cy="2846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76156" y="1088740"/>
            <a:ext cx="288032" cy="2846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336196" y="1085312"/>
            <a:ext cx="288032" cy="2846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63988" y="15681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3937" y="3188295"/>
            <a:ext cx="5996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반직선은 한쪽만         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3164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05" y="4041068"/>
            <a:ext cx="3808065" cy="54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6073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2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229200"/>
            <a:ext cx="733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★[초등] 교사용DVD 자료\수학(박) 3-1 지도서\app\resource\contents\lesson02\ops\lesson02\video\mm_31_2_01_02_01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8" r="10511"/>
          <a:stretch/>
        </p:blipFill>
        <p:spPr bwMode="auto">
          <a:xfrm>
            <a:off x="36004" y="900033"/>
            <a:ext cx="6984268" cy="473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8934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선으로만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그려진 그림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65327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mm_31_2_01_02_01_ani.mp4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말을        에서 찾아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49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64193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815449" y="2213865"/>
            <a:ext cx="5398307" cy="891099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두 점을 이은 굽은 선</a:t>
            </a:r>
            <a:r>
              <a:rPr lang="en-US" altLang="ko-KR" sz="1900" dirty="0" smtClean="0">
                <a:solidFill>
                  <a:schemeClr val="tx1"/>
                </a:solidFill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</a:rPr>
              <a:t>두 점을 곧게 이은 선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76" y="2063051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843192" y="3573016"/>
            <a:ext cx="5398307" cy="891099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선분은                              입니다</a:t>
            </a:r>
            <a:r>
              <a:rPr lang="en-US" altLang="ko-KR" sz="1900" dirty="0">
                <a:solidFill>
                  <a:schemeClr val="tx1"/>
                </a:solidFill>
              </a:rPr>
              <a:t>.</a:t>
            </a:r>
            <a:r>
              <a:rPr lang="ko-KR" altLang="en-US" sz="1900" dirty="0" smtClean="0">
                <a:solidFill>
                  <a:schemeClr val="tx1"/>
                </a:solidFill>
              </a:rPr>
              <a:t> 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11760" y="3833899"/>
            <a:ext cx="23791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점을 곧게 이은 선</a:t>
            </a: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412" y="41532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도형의 이름을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686098" y="49763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660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\app\resource\contents\lesson02\ops\lesson02\images\mm_31_2_01_10_03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0" y="2189064"/>
            <a:ext cx="6333652" cy="137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4900954" y="4041714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37302" y="4041068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86" y="40140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2681031" y="4041714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ㄷㄹ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ㄹㄷ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15" y="40213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4900954" y="4185084"/>
            <a:ext cx="18312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38" y="40294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도형의 이름을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0" y="2189064"/>
            <a:ext cx="6333652" cy="137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4900954" y="4041714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37302" y="4041068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86" y="40140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2681031" y="4041714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ㄷㄹ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ㄹㄷ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15" y="40213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4900954" y="4185084"/>
            <a:ext cx="18312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38" y="40294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339997" y="4005064"/>
            <a:ext cx="657226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지나는 직선이므로 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또는 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ㄴㄱ입니다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ㄹ을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이은 선분이므로 선분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ㄷㄹ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ㄹㄷ입니다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ㅂ에서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시작하여 점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지나는 반직선이므로 반직선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ㅂㅁ입니다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각 삼각형 71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2" y="41490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40266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6" y="469069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808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직선 연결선 81"/>
          <p:cNvCxnSpPr/>
          <p:nvPr/>
        </p:nvCxnSpPr>
        <p:spPr bwMode="auto">
          <a:xfrm>
            <a:off x="5075396" y="2898466"/>
            <a:ext cx="1440820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2621378" y="2905892"/>
            <a:ext cx="1743392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822837" y="2898466"/>
            <a:ext cx="1082509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반직선을 그어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90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app\resource\contents\lesson02\ops\lesson02\mm_31_2_01_10_04.html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 선분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08" y="1549763"/>
            <a:ext cx="1852932" cy="8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6214083" y="1549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1276" y="2856674"/>
            <a:ext cx="396043" cy="417072"/>
            <a:chOff x="3455877" y="3381260"/>
            <a:chExt cx="396043" cy="417072"/>
          </a:xfrm>
        </p:grpSpPr>
        <p:sp>
          <p:nvSpPr>
            <p:cNvPr id="42" name="타원 41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743858" y="2856674"/>
            <a:ext cx="396043" cy="417072"/>
            <a:chOff x="3455877" y="3381260"/>
            <a:chExt cx="396043" cy="417072"/>
          </a:xfrm>
        </p:grpSpPr>
        <p:sp>
          <p:nvSpPr>
            <p:cNvPr id="45" name="타원 44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31752" y="2856674"/>
            <a:ext cx="396043" cy="417072"/>
            <a:chOff x="3455877" y="3381260"/>
            <a:chExt cx="396043" cy="417072"/>
          </a:xfrm>
        </p:grpSpPr>
        <p:sp>
          <p:nvSpPr>
            <p:cNvPr id="61" name="타원 60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854334" y="2856674"/>
            <a:ext cx="396043" cy="417072"/>
            <a:chOff x="3455877" y="3381260"/>
            <a:chExt cx="396043" cy="417072"/>
          </a:xfrm>
        </p:grpSpPr>
        <p:sp>
          <p:nvSpPr>
            <p:cNvPr id="64" name="타원 63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861093" y="2856674"/>
            <a:ext cx="396043" cy="417072"/>
            <a:chOff x="3455877" y="3381260"/>
            <a:chExt cx="396043" cy="417072"/>
          </a:xfrm>
        </p:grpSpPr>
        <p:sp>
          <p:nvSpPr>
            <p:cNvPr id="68" name="타원 67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983675" y="2856674"/>
            <a:ext cx="396043" cy="417072"/>
            <a:chOff x="3455877" y="3381260"/>
            <a:chExt cx="396043" cy="417072"/>
          </a:xfrm>
        </p:grpSpPr>
        <p:sp>
          <p:nvSpPr>
            <p:cNvPr id="71" name="타원 70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700387" y="3789040"/>
            <a:ext cx="1411094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선분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ㄱㄴ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872874" y="3789040"/>
            <a:ext cx="1411094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직</a:t>
            </a:r>
            <a:r>
              <a:rPr lang="ko-KR" altLang="en-US" sz="1900" dirty="0">
                <a:solidFill>
                  <a:schemeClr val="tx1"/>
                </a:solidFill>
              </a:rPr>
              <a:t>선</a:t>
            </a:r>
            <a:r>
              <a:rPr lang="ko-KR" altLang="en-US" sz="1900" dirty="0" smtClean="0">
                <a:solidFill>
                  <a:schemeClr val="tx1"/>
                </a:solidFill>
              </a:rPr>
              <a:t>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ㄱㄴ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036021" y="3789040"/>
            <a:ext cx="1552203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반직선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ㄱㄴ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직선 연결선 81"/>
          <p:cNvCxnSpPr/>
          <p:nvPr/>
        </p:nvCxnSpPr>
        <p:spPr bwMode="auto">
          <a:xfrm>
            <a:off x="5075396" y="2898466"/>
            <a:ext cx="1440820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2621378" y="2905892"/>
            <a:ext cx="1743392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822837" y="2898466"/>
            <a:ext cx="1082509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반직선을 그어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08" y="1549763"/>
            <a:ext cx="1852932" cy="8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21276" y="2856674"/>
            <a:ext cx="396043" cy="417072"/>
            <a:chOff x="3455877" y="3381260"/>
            <a:chExt cx="396043" cy="417072"/>
          </a:xfrm>
        </p:grpSpPr>
        <p:sp>
          <p:nvSpPr>
            <p:cNvPr id="42" name="타원 41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743858" y="2856674"/>
            <a:ext cx="396043" cy="417072"/>
            <a:chOff x="3455877" y="3381260"/>
            <a:chExt cx="396043" cy="417072"/>
          </a:xfrm>
        </p:grpSpPr>
        <p:sp>
          <p:nvSpPr>
            <p:cNvPr id="45" name="타원 44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31752" y="2856674"/>
            <a:ext cx="396043" cy="417072"/>
            <a:chOff x="3455877" y="3381260"/>
            <a:chExt cx="396043" cy="417072"/>
          </a:xfrm>
        </p:grpSpPr>
        <p:sp>
          <p:nvSpPr>
            <p:cNvPr id="61" name="타원 60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854334" y="2856674"/>
            <a:ext cx="396043" cy="417072"/>
            <a:chOff x="3455877" y="3381260"/>
            <a:chExt cx="396043" cy="417072"/>
          </a:xfrm>
        </p:grpSpPr>
        <p:sp>
          <p:nvSpPr>
            <p:cNvPr id="64" name="타원 63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861093" y="2856674"/>
            <a:ext cx="396043" cy="417072"/>
            <a:chOff x="3455877" y="3381260"/>
            <a:chExt cx="396043" cy="417072"/>
          </a:xfrm>
        </p:grpSpPr>
        <p:sp>
          <p:nvSpPr>
            <p:cNvPr id="68" name="타원 67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983675" y="2856674"/>
            <a:ext cx="396043" cy="417072"/>
            <a:chOff x="3455877" y="3381260"/>
            <a:chExt cx="396043" cy="417072"/>
          </a:xfrm>
        </p:grpSpPr>
        <p:sp>
          <p:nvSpPr>
            <p:cNvPr id="71" name="타원 70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700387" y="3789040"/>
            <a:ext cx="1411094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선분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ㄱㄴ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872874" y="3789040"/>
            <a:ext cx="1411094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직</a:t>
            </a:r>
            <a:r>
              <a:rPr lang="ko-KR" altLang="en-US" sz="1900" dirty="0">
                <a:solidFill>
                  <a:schemeClr val="tx1"/>
                </a:solidFill>
              </a:rPr>
              <a:t>선</a:t>
            </a:r>
            <a:r>
              <a:rPr lang="ko-KR" altLang="en-US" sz="1900" dirty="0" smtClean="0">
                <a:solidFill>
                  <a:schemeClr val="tx1"/>
                </a:solidFill>
              </a:rPr>
              <a:t>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ㄱㄴ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036021" y="3789040"/>
            <a:ext cx="1552203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반직선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ㄱㄴ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92745" y="3780954"/>
            <a:ext cx="6827527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8" y="41490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0266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2" y="469069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43"/>
          <p:cNvSpPr txBox="1"/>
          <p:nvPr/>
        </p:nvSpPr>
        <p:spPr>
          <a:xfrm>
            <a:off x="303993" y="4005064"/>
            <a:ext cx="671627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이은 곧은 선을 긋습니다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선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ㄱㄴ은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ㄱ과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지나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곧은 선을 긋습니다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ㄱㄴ은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ㄱ에서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시작하여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지나는 곧은 선을 긋습니다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각 삼각형 98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73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찾아 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cdata2.tsherpa.co.kr/tsherpa/MultiMedia/Flash/2020/curri/index.html?flashxmlnum=yuni4856&amp;classa=A8-C1-31-MM-MM-04-03-02-0-0-0-0&amp;classno=MM_31_04/suh_0301_02_0002/suh_0301_02_0002_401_1.html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54" y="2290791"/>
            <a:ext cx="5843180" cy="178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16" y="1811412"/>
            <a:ext cx="1472655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05" y="2768683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63" y="2853849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44" y="2852731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16" y="2253020"/>
            <a:ext cx="5883170" cy="186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직선을 찾아 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cdata2.tsherpa.co.kr/tsherpa/MultiMedia/Flash/2020/curri/index.html?flashxmlnum=yuni4856&amp;classa=A8-C1-31-MM-MM-04-03-02-0-0-0-0&amp;classno=MM_31_04/suh_0301_02_0002/suh_0301_02_0002_401_1.html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16" y="1811412"/>
            <a:ext cx="1472655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135" y="2767563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63" y="2853849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55427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https://cdata2.tsherpa.co.kr/tsherpa/MultiMedia/Flash/2020/curri/index.html?flashxmlnum=yuni4856&amp;classa=A8-C1-31-MM-MM-04-03-02-0-0-0-0&amp;classno=MM_31_04/suh_0301_02_0002/suh_0301_02_0002_401_1.html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그림 활용해서 선 길이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도형의 이름을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7302" y="4041068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86" y="40140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4716016" y="4041714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700" y="40213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596698" y="4041714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96698" y="4185084"/>
            <a:ext cx="18312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ㄹㄷ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82" y="40294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496230" y="21464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21276" y="2564904"/>
            <a:ext cx="396043" cy="417072"/>
            <a:chOff x="3455877" y="3381260"/>
            <a:chExt cx="396043" cy="417072"/>
          </a:xfrm>
        </p:grpSpPr>
        <p:sp>
          <p:nvSpPr>
            <p:cNvPr id="45" name="타원 44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743858" y="3227952"/>
            <a:ext cx="396043" cy="417072"/>
            <a:chOff x="3455877" y="3381260"/>
            <a:chExt cx="396043" cy="417072"/>
          </a:xfrm>
        </p:grpSpPr>
        <p:sp>
          <p:nvSpPr>
            <p:cNvPr id="48" name="타원 47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744679" y="2840548"/>
            <a:ext cx="396043" cy="417072"/>
            <a:chOff x="3455877" y="3381260"/>
            <a:chExt cx="396043" cy="417072"/>
          </a:xfrm>
        </p:grpSpPr>
        <p:sp>
          <p:nvSpPr>
            <p:cNvPr id="54" name="타원 53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867261" y="2840548"/>
            <a:ext cx="396043" cy="417072"/>
            <a:chOff x="3455877" y="3381260"/>
            <a:chExt cx="396043" cy="417072"/>
          </a:xfrm>
        </p:grpSpPr>
        <p:sp>
          <p:nvSpPr>
            <p:cNvPr id="57" name="타원 56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68082" y="2824422"/>
            <a:ext cx="396043" cy="417072"/>
            <a:chOff x="3455877" y="3381260"/>
            <a:chExt cx="396043" cy="417072"/>
          </a:xfrm>
        </p:grpSpPr>
        <p:sp>
          <p:nvSpPr>
            <p:cNvPr id="62" name="타원 61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990664" y="2824422"/>
            <a:ext cx="396043" cy="417072"/>
            <a:chOff x="3455877" y="3381260"/>
            <a:chExt cx="396043" cy="417072"/>
          </a:xfrm>
        </p:grpSpPr>
        <p:sp>
          <p:nvSpPr>
            <p:cNvPr id="65" name="타원 64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 bwMode="auto">
          <a:xfrm>
            <a:off x="821126" y="2600908"/>
            <a:ext cx="1122582" cy="66304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2627784" y="2868034"/>
            <a:ext cx="1430548" cy="412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4824028" y="2872162"/>
            <a:ext cx="1573603" cy="412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점을 이용하여 선분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ㄷㄹ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ㅁㅂ을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497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https://cdata2.tsherpa.co.kr/tsherpa/MultiMedia/Flash/2020/curri/index.html?flashxmlnum=yuni4856&amp;classa=A8-C1-31-MM-MM-04-03-02-0-0-0-0&amp;classno=MM_31_04/suh_0301_02_0002/suh_0301_02_0002_401_1.html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\app\resource\contents\lesson02\ops\lesson02\mm_31_2_01_10_04.html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8" y="2834384"/>
            <a:ext cx="5883170" cy="171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036" y="2001737"/>
            <a:ext cx="1852932" cy="8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6271811" y="20017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여러 가지 선으로 이었습니다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https://cdata2.tsherpa.co.kr/tsherpa/MultiMedia/Flash/2020/curri/index.html?flashxmlnum=yuni4856&amp;classa=A8-C1-31-MM-MM-04-03-02-0-0-0-0&amp;classno=MM_31_04/suh_0301_02_0002/suh_0301_02_0002_401_1.html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1840" y="456439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13" y="4883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31" y="2204864"/>
            <a:ext cx="3874716" cy="200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2" r="4671"/>
          <a:stretch/>
        </p:blipFill>
        <p:spPr bwMode="auto">
          <a:xfrm>
            <a:off x="184684" y="1627130"/>
            <a:ext cx="3275336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학생은 무엇을 하고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94212" y="2096852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속 동작을 따라 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407" y="2434444"/>
            <a:ext cx="360000" cy="355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968044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228792" y="9885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9041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124744"/>
            <a:ext cx="6871290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넣고 그림과 남자아이를 중앙으로 옮겨주세요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90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2" r="4671"/>
          <a:stretch/>
        </p:blipFill>
        <p:spPr bwMode="auto">
          <a:xfrm>
            <a:off x="184684" y="1627130"/>
            <a:ext cx="3275336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무엇을 표현한 것 같나요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94212" y="2268356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춤을 추고 있는 모습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407" y="2605948"/>
            <a:ext cx="360000" cy="355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968044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228792" y="9885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2" r="4671"/>
          <a:stretch/>
        </p:blipFill>
        <p:spPr bwMode="auto">
          <a:xfrm>
            <a:off x="184684" y="1627130"/>
            <a:ext cx="3275336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이루는 선은 어떤 모양인가요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94212" y="2268356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휜 모양의 선입니다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407" y="2303886"/>
            <a:ext cx="360000" cy="355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968044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228792" y="9885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10558" y="2708920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반듯한 선입니다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753" y="274445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3068960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반직선을 알고 구별할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1802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그림을 이루는 선의 모양을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전자저작물의 그리기 툴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app\resource\contents\lesson02\ops\lesson02\mm_31_2_01_03_01.html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</a:t>
            </a:r>
            <a:r>
              <a:rPr kumimoji="0" lang="en-US" altLang="ko-KR" sz="1000" dirty="0" err="1" smtClean="0">
                <a:latin typeface="맑은 고딕" pitchFamily="50" charset="-127"/>
                <a:ea typeface="맑은 고딕" pitchFamily="50" charset="-127"/>
              </a:rPr>
              <a:t>answer.svg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나타남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그림에 투명 종이를 대고 팔을 표현한 선을 따라 파란색 색연필로 그어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467847" y="11964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62" y="2039362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/>
          <p:nvPr/>
        </p:nvSpPr>
        <p:spPr>
          <a:xfrm>
            <a:off x="5295020" y="20734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6" name="Picture 4" descr="D:\★[초등] 교사용DVD 자료\수학(박) 3-1 지도서\app\resource\contents\lesson02\ops\lesson02\images\mm_31_2_01_03_01\bg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0" t="32317" r="34680" b="5579"/>
          <a:stretch/>
        </p:blipFill>
        <p:spPr bwMode="auto">
          <a:xfrm>
            <a:off x="2320381" y="2219528"/>
            <a:ext cx="2683667" cy="305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4670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541" y="4230235"/>
            <a:ext cx="1165186" cy="135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2" y="1027311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355976" y="1052736"/>
            <a:ext cx="83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타원 37"/>
          <p:cNvSpPr/>
          <p:nvPr/>
        </p:nvSpPr>
        <p:spPr>
          <a:xfrm>
            <a:off x="5043195" y="9145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42081</TotalTime>
  <Words>3602</Words>
  <Application>Microsoft Office PowerPoint</Application>
  <PresentationFormat>화면 슬라이드 쇼(4:3)</PresentationFormat>
  <Paragraphs>1156</Paragraphs>
  <Slides>39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7148</cp:revision>
  <dcterms:created xsi:type="dcterms:W3CDTF">2008-07-15T12:19:11Z</dcterms:created>
  <dcterms:modified xsi:type="dcterms:W3CDTF">2022-01-20T00:45:42Z</dcterms:modified>
</cp:coreProperties>
</file>