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2"/>
  </p:notesMasterIdLst>
  <p:handoutMasterIdLst>
    <p:handoutMasterId r:id="rId43"/>
  </p:handoutMasterIdLst>
  <p:sldIdLst>
    <p:sldId id="782" r:id="rId2"/>
    <p:sldId id="783" r:id="rId3"/>
    <p:sldId id="1097" r:id="rId4"/>
    <p:sldId id="1289" r:id="rId5"/>
    <p:sldId id="1351" r:id="rId6"/>
    <p:sldId id="1401" r:id="rId7"/>
    <p:sldId id="1412" r:id="rId8"/>
    <p:sldId id="1353" r:id="rId9"/>
    <p:sldId id="1355" r:id="rId10"/>
    <p:sldId id="1402" r:id="rId11"/>
    <p:sldId id="1413" r:id="rId12"/>
    <p:sldId id="1357" r:id="rId13"/>
    <p:sldId id="1359" r:id="rId14"/>
    <p:sldId id="1360" r:id="rId15"/>
    <p:sldId id="1414" r:id="rId16"/>
    <p:sldId id="1361" r:id="rId17"/>
    <p:sldId id="1417" r:id="rId18"/>
    <p:sldId id="1416" r:id="rId19"/>
    <p:sldId id="1403" r:id="rId20"/>
    <p:sldId id="1405" r:id="rId21"/>
    <p:sldId id="1418" r:id="rId22"/>
    <p:sldId id="1406" r:id="rId23"/>
    <p:sldId id="1420" r:id="rId24"/>
    <p:sldId id="1379" r:id="rId25"/>
    <p:sldId id="1384" r:id="rId26"/>
    <p:sldId id="1421" r:id="rId27"/>
    <p:sldId id="1407" r:id="rId28"/>
    <p:sldId id="1423" r:id="rId29"/>
    <p:sldId id="1408" r:id="rId30"/>
    <p:sldId id="1411" r:id="rId31"/>
    <p:sldId id="1424" r:id="rId32"/>
    <p:sldId id="1422" r:id="rId33"/>
    <p:sldId id="1393" r:id="rId34"/>
    <p:sldId id="1297" r:id="rId35"/>
    <p:sldId id="1396" r:id="rId36"/>
    <p:sldId id="1397" r:id="rId37"/>
    <p:sldId id="1394" r:id="rId38"/>
    <p:sldId id="1398" r:id="rId39"/>
    <p:sldId id="1395" r:id="rId40"/>
    <p:sldId id="1315" r:id="rId4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FD0E4"/>
    <a:srgbClr val="569ECC"/>
    <a:srgbClr val="EEEEEE"/>
    <a:srgbClr val="FFCCCC"/>
    <a:srgbClr val="FF9F9F"/>
    <a:srgbClr val="D0ECD8"/>
    <a:srgbClr val="FF0000"/>
    <a:srgbClr val="FF99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439" autoAdjust="0"/>
  </p:normalViewPr>
  <p:slideViewPr>
    <p:cSldViewPr>
      <p:cViewPr>
        <p:scale>
          <a:sx n="100" d="100"/>
          <a:sy n="100" d="100"/>
        </p:scale>
        <p:origin x="-2142" y="-34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6116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27.png"/><Relationship Id="rId9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7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7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2.png"/><Relationship Id="rId7" Type="http://schemas.openxmlformats.org/officeDocument/2006/relationships/image" Target="../media/image8.png"/><Relationship Id="rId12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9.png"/><Relationship Id="rId5" Type="http://schemas.openxmlformats.org/officeDocument/2006/relationships/image" Target="../media/image35.png"/><Relationship Id="rId10" Type="http://schemas.openxmlformats.org/officeDocument/2006/relationships/image" Target="../media/image6.png"/><Relationship Id="rId4" Type="http://schemas.openxmlformats.org/officeDocument/2006/relationships/image" Target="../media/image33.png"/><Relationship Id="rId9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6.png"/><Relationship Id="rId3" Type="http://schemas.openxmlformats.org/officeDocument/2006/relationships/image" Target="../media/image32.png"/><Relationship Id="rId7" Type="http://schemas.openxmlformats.org/officeDocument/2006/relationships/image" Target="../media/image8.png"/><Relationship Id="rId12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9.png"/><Relationship Id="rId5" Type="http://schemas.openxmlformats.org/officeDocument/2006/relationships/image" Target="../media/image35.png"/><Relationship Id="rId10" Type="http://schemas.openxmlformats.org/officeDocument/2006/relationships/image" Target="../media/image6.png"/><Relationship Id="rId4" Type="http://schemas.openxmlformats.org/officeDocument/2006/relationships/image" Target="../media/image33.png"/><Relationship Id="rId9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4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4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22.html" TargetMode="External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3.png"/><Relationship Id="rId7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5.png"/><Relationship Id="rId7" Type="http://schemas.openxmlformats.org/officeDocument/2006/relationships/image" Target="../media/image3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7.png"/><Relationship Id="rId7" Type="http://schemas.openxmlformats.org/officeDocument/2006/relationships/image" Target="../media/image3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9.png"/><Relationship Id="rId7" Type="http://schemas.openxmlformats.org/officeDocument/2006/relationships/image" Target="../media/image3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60.png"/><Relationship Id="rId7" Type="http://schemas.openxmlformats.org/officeDocument/2006/relationships/image" Target="../media/image5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61.png"/><Relationship Id="rId7" Type="http://schemas.openxmlformats.org/officeDocument/2006/relationships/image" Target="../media/image5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12390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28630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13774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풀어 보고 확인하고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suh_p_0301_02_0008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008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예 약물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약물은 처음에는 안 보이다가 답 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함께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나타나게 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 화면에서는 파란색 선은 안 보이다가 답 칸을 클릭을 하면 각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ㄱㄷ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ㄹ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또는 각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ㄹㄷㄱ을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만드는 파란색 선분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34823" y="141277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각을 그리고 각의 이름을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335905" y="4585964"/>
            <a:ext cx="299192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ㄱㄷㄹ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각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ㄹㄷㄱ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278900" y="1978260"/>
            <a:ext cx="390676" cy="32565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4316" y="1788383"/>
            <a:ext cx="4143953" cy="2705478"/>
          </a:xfrm>
          <a:prstGeom prst="rect">
            <a:avLst/>
          </a:prstGeom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915576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1430662" y="17700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222228" y="1906139"/>
            <a:ext cx="397388" cy="35447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3509169" y="27397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327769"/>
              </p:ext>
            </p:extLst>
          </p:nvPr>
        </p:nvGraphicFramePr>
        <p:xfrm>
          <a:off x="115384" y="6129300"/>
          <a:ext cx="6860719" cy="457200"/>
        </p:xfrm>
        <a:graphic>
          <a:graphicData uri="http://schemas.openxmlformats.org/drawingml/2006/table">
            <a:tbl>
              <a:tblPr/>
              <a:tblGrid>
                <a:gridCol w="8801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05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twins_02_base_01.svg, twins_02_answer_01.svg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파란 선 색을 답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칸 </a:t>
                      </a:r>
                      <a:r>
                        <a:rPr kumimoji="0" lang="ko-KR" altLang="en-US" sz="1000" baseline="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텍스트색과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똑같이 맞춰주세요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#00a0ff)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\app\resource\contents\lesson02\ops\lesson02\images\mm_31_2_07_02_01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371" y="46404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915816" y="2024844"/>
            <a:ext cx="359358" cy="3052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ㄱ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3031902"/>
            <a:ext cx="359358" cy="3052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ㄴ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51920" y="3609020"/>
            <a:ext cx="296990" cy="3052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ㄷ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15070" y="2564904"/>
            <a:ext cx="296990" cy="3052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ㄹ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 bwMode="auto">
          <a:xfrm flipH="1" flipV="1">
            <a:off x="3095836" y="2384884"/>
            <a:ext cx="936104" cy="1656184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/>
          <p:cNvCxnSpPr/>
          <p:nvPr/>
        </p:nvCxnSpPr>
        <p:spPr bwMode="auto">
          <a:xfrm flipV="1">
            <a:off x="4031940" y="2885850"/>
            <a:ext cx="1003326" cy="1155218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3466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492050" y="4328792"/>
            <a:ext cx="29737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ㄱㄴㄷ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각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ㄷㄴㄱ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594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각을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 그리고 각의 이름을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03065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11" y="46384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29" y="524107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395" y="5241073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576" y="2131447"/>
            <a:ext cx="6732429" cy="2079737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 bwMode="auto">
          <a:xfrm flipV="1">
            <a:off x="1334338" y="2669288"/>
            <a:ext cx="1893289" cy="530931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모서리가 둥근 직사각형 3"/>
          <p:cNvSpPr/>
          <p:nvPr/>
        </p:nvSpPr>
        <p:spPr>
          <a:xfrm>
            <a:off x="6281980" y="2266001"/>
            <a:ext cx="468052" cy="35225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789803" y="4345738"/>
            <a:ext cx="290643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ㄹㅁㅂ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각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ㅂㅁㄹ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615" y="46342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7" name="직선 연결선 46"/>
          <p:cNvCxnSpPr/>
          <p:nvPr/>
        </p:nvCxnSpPr>
        <p:spPr bwMode="auto">
          <a:xfrm flipV="1">
            <a:off x="2195736" y="2687743"/>
            <a:ext cx="1031891" cy="1193274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직선 연결선 51"/>
          <p:cNvCxnSpPr/>
          <p:nvPr/>
        </p:nvCxnSpPr>
        <p:spPr bwMode="auto">
          <a:xfrm flipV="1">
            <a:off x="4175956" y="3445189"/>
            <a:ext cx="1518993" cy="435829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47" y="2274641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007566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4510690" y="1032991"/>
            <a:ext cx="830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spc="-150" dirty="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spc="-150" dirty="0"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400" b="1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18450" y="2715690"/>
            <a:ext cx="359358" cy="3052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ㄱ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47948" y="2300843"/>
            <a:ext cx="359358" cy="3052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ㄴ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50774" y="3291754"/>
            <a:ext cx="296990" cy="3052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ㄷ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99992" y="2480863"/>
            <a:ext cx="296990" cy="3052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ㄹ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59932" y="3488975"/>
            <a:ext cx="296990" cy="2774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ㅁ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38078" y="3171315"/>
            <a:ext cx="296990" cy="2774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ㅂ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 bwMode="auto">
          <a:xfrm flipV="1">
            <a:off x="4175956" y="2490478"/>
            <a:ext cx="756084" cy="1416364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직사각형 56"/>
          <p:cNvSpPr/>
          <p:nvPr/>
        </p:nvSpPr>
        <p:spPr>
          <a:xfrm>
            <a:off x="192745" y="3779261"/>
            <a:ext cx="6667165" cy="11979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338478" y="360902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43"/>
          <p:cNvSpPr txBox="1"/>
          <p:nvPr/>
        </p:nvSpPr>
        <p:spPr>
          <a:xfrm>
            <a:off x="339997" y="4005064"/>
            <a:ext cx="657226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각은 한 점에서 그은 두 반직선으로 이루어진 도형입니다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다양한 각을 그릴 수 있으며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그린 각을 바르게 읽고 썼는지 확인합니다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직각 삼각형 59"/>
          <p:cNvSpPr/>
          <p:nvPr/>
        </p:nvSpPr>
        <p:spPr>
          <a:xfrm flipH="1" flipV="1">
            <a:off x="5276741" y="49690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92" y="414908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440266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67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94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시계에서 직각을 찾아     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표시해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시계 안에 파란색 직각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모양으로답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938651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3848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타원 48"/>
          <p:cNvSpPr/>
          <p:nvPr/>
        </p:nvSpPr>
        <p:spPr>
          <a:xfrm>
            <a:off x="6618" y="5432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85786" y="54389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440" y="2154996"/>
            <a:ext cx="6792273" cy="2210108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2679420" y="1069296"/>
            <a:ext cx="242504" cy="226218"/>
            <a:chOff x="2679420" y="1069296"/>
            <a:chExt cx="242504" cy="226218"/>
          </a:xfrm>
        </p:grpSpPr>
        <p:grpSp>
          <p:nvGrpSpPr>
            <p:cNvPr id="16" name="그룹 15"/>
            <p:cNvGrpSpPr/>
            <p:nvPr/>
          </p:nvGrpSpPr>
          <p:grpSpPr>
            <a:xfrm>
              <a:off x="2685528" y="1196752"/>
              <a:ext cx="87555" cy="96381"/>
              <a:chOff x="2679420" y="1203430"/>
              <a:chExt cx="164388" cy="145151"/>
            </a:xfrm>
          </p:grpSpPr>
          <p:cxnSp>
            <p:nvCxnSpPr>
              <p:cNvPr id="11" name="직선 연결선 10"/>
              <p:cNvCxnSpPr/>
              <p:nvPr/>
            </p:nvCxnSpPr>
            <p:spPr bwMode="auto">
              <a:xfrm>
                <a:off x="2679420" y="1207497"/>
                <a:ext cx="164388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직선 연결선 13"/>
              <p:cNvCxnSpPr/>
              <p:nvPr/>
            </p:nvCxnSpPr>
            <p:spPr bwMode="auto">
              <a:xfrm>
                <a:off x="2843808" y="1203430"/>
                <a:ext cx="0" cy="145151"/>
              </a:xfrm>
              <a:prstGeom prst="line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9" name="그룹 18"/>
            <p:cNvGrpSpPr/>
            <p:nvPr/>
          </p:nvGrpSpPr>
          <p:grpSpPr>
            <a:xfrm>
              <a:off x="2679420" y="1069296"/>
              <a:ext cx="242504" cy="226218"/>
              <a:chOff x="2673312" y="1124744"/>
              <a:chExt cx="242504" cy="226218"/>
            </a:xfrm>
          </p:grpSpPr>
          <p:cxnSp>
            <p:nvCxnSpPr>
              <p:cNvPr id="7" name="직선 연결선 6"/>
              <p:cNvCxnSpPr/>
              <p:nvPr/>
            </p:nvCxnSpPr>
            <p:spPr bwMode="auto">
              <a:xfrm>
                <a:off x="2679420" y="1124744"/>
                <a:ext cx="0" cy="226218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" name="직선 연결선 8"/>
              <p:cNvCxnSpPr/>
              <p:nvPr/>
            </p:nvCxnSpPr>
            <p:spPr bwMode="auto">
              <a:xfrm>
                <a:off x="2673312" y="1348581"/>
                <a:ext cx="242504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aphicFrame>
        <p:nvGraphicFramePr>
          <p:cNvPr id="7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64025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bg.png, answer_01.png, answer_02.png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파란 선 색을 답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칸 </a:t>
                      </a:r>
                      <a:r>
                        <a:rPr kumimoji="0" lang="ko-KR" altLang="en-US" sz="1000" baseline="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텍스트색과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똑같이 맞춰주세요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#00a0ff)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\app\resource\contents\lesson02\ops\lesson02\images\mm_31_2_07_03_01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85" name="직선 연결선 84"/>
          <p:cNvCxnSpPr/>
          <p:nvPr/>
        </p:nvCxnSpPr>
        <p:spPr bwMode="auto">
          <a:xfrm>
            <a:off x="1239075" y="3102398"/>
            <a:ext cx="158369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/>
          <p:nvPr/>
        </p:nvCxnSpPr>
        <p:spPr bwMode="auto">
          <a:xfrm>
            <a:off x="1397444" y="3093018"/>
            <a:ext cx="0" cy="169475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9" name="그룹 88"/>
          <p:cNvGrpSpPr/>
          <p:nvPr/>
        </p:nvGrpSpPr>
        <p:grpSpPr>
          <a:xfrm flipH="1">
            <a:off x="5599105" y="3095676"/>
            <a:ext cx="139254" cy="167007"/>
            <a:chOff x="2679420" y="1197424"/>
            <a:chExt cx="164388" cy="145151"/>
          </a:xfrm>
        </p:grpSpPr>
        <p:cxnSp>
          <p:nvCxnSpPr>
            <p:cNvPr id="90" name="직선 연결선 89"/>
            <p:cNvCxnSpPr/>
            <p:nvPr/>
          </p:nvCxnSpPr>
          <p:spPr bwMode="auto">
            <a:xfrm>
              <a:off x="2679420" y="1205458"/>
              <a:ext cx="164388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직선 연결선 90"/>
            <p:cNvCxnSpPr/>
            <p:nvPr/>
          </p:nvCxnSpPr>
          <p:spPr bwMode="auto">
            <a:xfrm>
              <a:off x="2843808" y="1197424"/>
              <a:ext cx="0" cy="145151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타원 33"/>
          <p:cNvSpPr/>
          <p:nvPr/>
        </p:nvSpPr>
        <p:spPr>
          <a:xfrm>
            <a:off x="5266774" y="4964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84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72008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13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 색 직각모양으로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585963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0827" y="141277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직각을 모두 찾아       로 표시해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268538" y="1461608"/>
            <a:ext cx="242504" cy="226218"/>
            <a:chOff x="2679420" y="1069296"/>
            <a:chExt cx="242504" cy="226218"/>
          </a:xfrm>
        </p:grpSpPr>
        <p:grpSp>
          <p:nvGrpSpPr>
            <p:cNvPr id="49" name="그룹 48"/>
            <p:cNvGrpSpPr/>
            <p:nvPr/>
          </p:nvGrpSpPr>
          <p:grpSpPr>
            <a:xfrm>
              <a:off x="2685528" y="1196752"/>
              <a:ext cx="87555" cy="96381"/>
              <a:chOff x="2679420" y="1203430"/>
              <a:chExt cx="164388" cy="145151"/>
            </a:xfrm>
          </p:grpSpPr>
          <p:cxnSp>
            <p:nvCxnSpPr>
              <p:cNvPr id="66" name="직선 연결선 65"/>
              <p:cNvCxnSpPr/>
              <p:nvPr/>
            </p:nvCxnSpPr>
            <p:spPr bwMode="auto">
              <a:xfrm>
                <a:off x="2679420" y="1207497"/>
                <a:ext cx="164388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8" name="직선 연결선 67"/>
              <p:cNvCxnSpPr/>
              <p:nvPr/>
            </p:nvCxnSpPr>
            <p:spPr bwMode="auto">
              <a:xfrm>
                <a:off x="2843808" y="1203430"/>
                <a:ext cx="0" cy="145151"/>
              </a:xfrm>
              <a:prstGeom prst="line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0" name="그룹 49"/>
            <p:cNvGrpSpPr/>
            <p:nvPr/>
          </p:nvGrpSpPr>
          <p:grpSpPr>
            <a:xfrm>
              <a:off x="2679420" y="1069296"/>
              <a:ext cx="242504" cy="226218"/>
              <a:chOff x="2673312" y="1124744"/>
              <a:chExt cx="242504" cy="226218"/>
            </a:xfrm>
          </p:grpSpPr>
          <p:cxnSp>
            <p:nvCxnSpPr>
              <p:cNvPr id="54" name="직선 연결선 53"/>
              <p:cNvCxnSpPr/>
              <p:nvPr/>
            </p:nvCxnSpPr>
            <p:spPr bwMode="auto">
              <a:xfrm>
                <a:off x="2673312" y="1124744"/>
                <a:ext cx="6108" cy="226218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" name="직선 연결선 63"/>
              <p:cNvCxnSpPr/>
              <p:nvPr/>
            </p:nvCxnSpPr>
            <p:spPr bwMode="auto">
              <a:xfrm>
                <a:off x="2673312" y="1348581"/>
                <a:ext cx="242504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4820" y="1830940"/>
            <a:ext cx="3877216" cy="2095792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 flipV="1">
            <a:off x="1836311" y="2002392"/>
            <a:ext cx="143401" cy="145039"/>
            <a:chOff x="2679420" y="1197424"/>
            <a:chExt cx="164388" cy="145151"/>
          </a:xfrm>
        </p:grpSpPr>
        <p:cxnSp>
          <p:nvCxnSpPr>
            <p:cNvPr id="80" name="직선 연결선 79"/>
            <p:cNvCxnSpPr/>
            <p:nvPr/>
          </p:nvCxnSpPr>
          <p:spPr bwMode="auto">
            <a:xfrm>
              <a:off x="2679420" y="1207497"/>
              <a:ext cx="164388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직선 연결선 80"/>
            <p:cNvCxnSpPr/>
            <p:nvPr/>
          </p:nvCxnSpPr>
          <p:spPr bwMode="auto">
            <a:xfrm>
              <a:off x="2843808" y="1197424"/>
              <a:ext cx="0" cy="145151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5" name="그룹 94"/>
          <p:cNvGrpSpPr/>
          <p:nvPr/>
        </p:nvGrpSpPr>
        <p:grpSpPr>
          <a:xfrm>
            <a:off x="1835629" y="3609924"/>
            <a:ext cx="158369" cy="169475"/>
            <a:chOff x="2679420" y="1197424"/>
            <a:chExt cx="164388" cy="145151"/>
          </a:xfrm>
        </p:grpSpPr>
        <p:cxnSp>
          <p:nvCxnSpPr>
            <p:cNvPr id="96" name="직선 연결선 95"/>
            <p:cNvCxnSpPr/>
            <p:nvPr/>
          </p:nvCxnSpPr>
          <p:spPr bwMode="auto">
            <a:xfrm>
              <a:off x="2679420" y="1205458"/>
              <a:ext cx="164388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/>
          </p:nvCxnSpPr>
          <p:spPr bwMode="auto">
            <a:xfrm>
              <a:off x="2843808" y="1197424"/>
              <a:ext cx="0" cy="145151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8" name="그룹 97"/>
          <p:cNvGrpSpPr/>
          <p:nvPr/>
        </p:nvGrpSpPr>
        <p:grpSpPr>
          <a:xfrm flipH="1">
            <a:off x="3489499" y="3609924"/>
            <a:ext cx="139254" cy="167007"/>
            <a:chOff x="2679420" y="1197424"/>
            <a:chExt cx="164388" cy="145151"/>
          </a:xfrm>
        </p:grpSpPr>
        <p:cxnSp>
          <p:nvCxnSpPr>
            <p:cNvPr id="99" name="직선 연결선 98"/>
            <p:cNvCxnSpPr/>
            <p:nvPr/>
          </p:nvCxnSpPr>
          <p:spPr bwMode="auto">
            <a:xfrm>
              <a:off x="2679420" y="1205458"/>
              <a:ext cx="164388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직선 연결선 99"/>
            <p:cNvCxnSpPr/>
            <p:nvPr/>
          </p:nvCxnSpPr>
          <p:spPr bwMode="auto">
            <a:xfrm>
              <a:off x="2843808" y="1197424"/>
              <a:ext cx="0" cy="145151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1" name="그룹 100"/>
          <p:cNvGrpSpPr/>
          <p:nvPr/>
        </p:nvGrpSpPr>
        <p:grpSpPr>
          <a:xfrm>
            <a:off x="3648666" y="3609924"/>
            <a:ext cx="158369" cy="169475"/>
            <a:chOff x="2679420" y="1197424"/>
            <a:chExt cx="164388" cy="145151"/>
          </a:xfrm>
        </p:grpSpPr>
        <p:cxnSp>
          <p:nvCxnSpPr>
            <p:cNvPr id="102" name="직선 연결선 101"/>
            <p:cNvCxnSpPr/>
            <p:nvPr/>
          </p:nvCxnSpPr>
          <p:spPr bwMode="auto">
            <a:xfrm>
              <a:off x="2679420" y="1205458"/>
              <a:ext cx="164388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직선 연결선 102"/>
            <p:cNvCxnSpPr/>
            <p:nvPr/>
          </p:nvCxnSpPr>
          <p:spPr bwMode="auto">
            <a:xfrm>
              <a:off x="2843808" y="1197424"/>
              <a:ext cx="0" cy="145151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4" name="그룹 103"/>
          <p:cNvGrpSpPr/>
          <p:nvPr/>
        </p:nvGrpSpPr>
        <p:grpSpPr>
          <a:xfrm flipH="1" flipV="1">
            <a:off x="3497039" y="1998015"/>
            <a:ext cx="139254" cy="139177"/>
            <a:chOff x="2679420" y="1197424"/>
            <a:chExt cx="164388" cy="145151"/>
          </a:xfrm>
        </p:grpSpPr>
        <p:cxnSp>
          <p:nvCxnSpPr>
            <p:cNvPr id="105" name="직선 연결선 104"/>
            <p:cNvCxnSpPr/>
            <p:nvPr/>
          </p:nvCxnSpPr>
          <p:spPr bwMode="auto">
            <a:xfrm>
              <a:off x="2679420" y="1205458"/>
              <a:ext cx="164388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직선 연결선 105"/>
            <p:cNvCxnSpPr/>
            <p:nvPr/>
          </p:nvCxnSpPr>
          <p:spPr bwMode="auto">
            <a:xfrm>
              <a:off x="2843808" y="1197424"/>
              <a:ext cx="0" cy="145151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2543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twins_01_base_01.svg. twins_01_answer_01.svg~twins_01_answer_05.svg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파란 선 색을 답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칸 </a:t>
                      </a:r>
                      <a:r>
                        <a:rPr kumimoji="0" lang="ko-KR" altLang="en-US" sz="1000" baseline="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텍스트색과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똑같이 맞춰주세요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#00a0ff)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\app\resource\contents\lesson02\ops\lesson02\images\mm_31_2_07_03_01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01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72008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파란색 직각 모양으로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585963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0827" y="141277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직각을 모두 찾아       로 표시해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9" name="그룹 48"/>
          <p:cNvGrpSpPr/>
          <p:nvPr/>
        </p:nvGrpSpPr>
        <p:grpSpPr>
          <a:xfrm>
            <a:off x="2268538" y="1461608"/>
            <a:ext cx="242504" cy="226218"/>
            <a:chOff x="2679420" y="1069296"/>
            <a:chExt cx="242504" cy="226218"/>
          </a:xfrm>
        </p:grpSpPr>
        <p:grpSp>
          <p:nvGrpSpPr>
            <p:cNvPr id="50" name="그룹 49"/>
            <p:cNvGrpSpPr/>
            <p:nvPr/>
          </p:nvGrpSpPr>
          <p:grpSpPr>
            <a:xfrm>
              <a:off x="2685528" y="1196752"/>
              <a:ext cx="87555" cy="96381"/>
              <a:chOff x="2679420" y="1203430"/>
              <a:chExt cx="164388" cy="145151"/>
            </a:xfrm>
          </p:grpSpPr>
          <p:cxnSp>
            <p:nvCxnSpPr>
              <p:cNvPr id="66" name="직선 연결선 65"/>
              <p:cNvCxnSpPr/>
              <p:nvPr/>
            </p:nvCxnSpPr>
            <p:spPr bwMode="auto">
              <a:xfrm>
                <a:off x="2679420" y="1207497"/>
                <a:ext cx="164388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8" name="직선 연결선 67"/>
              <p:cNvCxnSpPr/>
              <p:nvPr/>
            </p:nvCxnSpPr>
            <p:spPr bwMode="auto">
              <a:xfrm>
                <a:off x="2843808" y="1203430"/>
                <a:ext cx="0" cy="145151"/>
              </a:xfrm>
              <a:prstGeom prst="line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4" name="그룹 53"/>
            <p:cNvGrpSpPr/>
            <p:nvPr/>
          </p:nvGrpSpPr>
          <p:grpSpPr>
            <a:xfrm>
              <a:off x="2679420" y="1069296"/>
              <a:ext cx="242504" cy="226218"/>
              <a:chOff x="2673312" y="1124744"/>
              <a:chExt cx="242504" cy="226218"/>
            </a:xfrm>
          </p:grpSpPr>
          <p:cxnSp>
            <p:nvCxnSpPr>
              <p:cNvPr id="63" name="직선 연결선 62"/>
              <p:cNvCxnSpPr/>
              <p:nvPr/>
            </p:nvCxnSpPr>
            <p:spPr bwMode="auto">
              <a:xfrm>
                <a:off x="2673312" y="1124744"/>
                <a:ext cx="6108" cy="226218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" name="직선 연결선 63"/>
              <p:cNvCxnSpPr/>
              <p:nvPr/>
            </p:nvCxnSpPr>
            <p:spPr bwMode="auto">
              <a:xfrm>
                <a:off x="2673312" y="1348581"/>
                <a:ext cx="242504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1212" y="1815602"/>
            <a:ext cx="2753109" cy="2238687"/>
          </a:xfrm>
          <a:prstGeom prst="rect">
            <a:avLst/>
          </a:prstGeom>
        </p:spPr>
      </p:pic>
      <p:grpSp>
        <p:nvGrpSpPr>
          <p:cNvPr id="77" name="그룹 76"/>
          <p:cNvGrpSpPr/>
          <p:nvPr/>
        </p:nvGrpSpPr>
        <p:grpSpPr>
          <a:xfrm flipH="1">
            <a:off x="4718768" y="2771404"/>
            <a:ext cx="139254" cy="167007"/>
            <a:chOff x="2679420" y="1197424"/>
            <a:chExt cx="164388" cy="145151"/>
          </a:xfrm>
        </p:grpSpPr>
        <p:cxnSp>
          <p:nvCxnSpPr>
            <p:cNvPr id="78" name="직선 연결선 77"/>
            <p:cNvCxnSpPr/>
            <p:nvPr/>
          </p:nvCxnSpPr>
          <p:spPr bwMode="auto">
            <a:xfrm>
              <a:off x="2679420" y="1205458"/>
              <a:ext cx="164388" cy="0"/>
            </a:xfrm>
            <a:prstGeom prst="line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직선 연결선 78"/>
            <p:cNvCxnSpPr/>
            <p:nvPr/>
          </p:nvCxnSpPr>
          <p:spPr bwMode="auto">
            <a:xfrm>
              <a:off x="2843808" y="1197424"/>
              <a:ext cx="0" cy="145151"/>
            </a:xfrm>
            <a:prstGeom prst="line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0" name="그룹 79"/>
          <p:cNvGrpSpPr/>
          <p:nvPr/>
        </p:nvGrpSpPr>
        <p:grpSpPr>
          <a:xfrm flipH="1">
            <a:off x="4723159" y="3835676"/>
            <a:ext cx="139254" cy="167007"/>
            <a:chOff x="2679420" y="1197424"/>
            <a:chExt cx="164388" cy="145151"/>
          </a:xfrm>
        </p:grpSpPr>
        <p:cxnSp>
          <p:nvCxnSpPr>
            <p:cNvPr id="81" name="직선 연결선 80"/>
            <p:cNvCxnSpPr/>
            <p:nvPr/>
          </p:nvCxnSpPr>
          <p:spPr bwMode="auto">
            <a:xfrm>
              <a:off x="2679420" y="1205458"/>
              <a:ext cx="164388" cy="0"/>
            </a:xfrm>
            <a:prstGeom prst="line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직선 연결선 81"/>
            <p:cNvCxnSpPr/>
            <p:nvPr/>
          </p:nvCxnSpPr>
          <p:spPr bwMode="auto">
            <a:xfrm>
              <a:off x="2843808" y="1197424"/>
              <a:ext cx="0" cy="145151"/>
            </a:xfrm>
            <a:prstGeom prst="line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3" name="그룹 82"/>
          <p:cNvGrpSpPr/>
          <p:nvPr/>
        </p:nvGrpSpPr>
        <p:grpSpPr>
          <a:xfrm flipH="1" flipV="1">
            <a:off x="4722489" y="2956976"/>
            <a:ext cx="139254" cy="157801"/>
            <a:chOff x="2679420" y="1197424"/>
            <a:chExt cx="164388" cy="145151"/>
          </a:xfrm>
        </p:grpSpPr>
        <p:cxnSp>
          <p:nvCxnSpPr>
            <p:cNvPr id="84" name="직선 연결선 83"/>
            <p:cNvCxnSpPr/>
            <p:nvPr/>
          </p:nvCxnSpPr>
          <p:spPr bwMode="auto">
            <a:xfrm>
              <a:off x="2679420" y="1205458"/>
              <a:ext cx="164388" cy="0"/>
            </a:xfrm>
            <a:prstGeom prst="line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직선 연결선 84"/>
            <p:cNvCxnSpPr/>
            <p:nvPr/>
          </p:nvCxnSpPr>
          <p:spPr bwMode="auto">
            <a:xfrm>
              <a:off x="2843808" y="1197424"/>
              <a:ext cx="0" cy="145151"/>
            </a:xfrm>
            <a:prstGeom prst="line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4" name="그룹 93"/>
          <p:cNvGrpSpPr/>
          <p:nvPr/>
        </p:nvGrpSpPr>
        <p:grpSpPr>
          <a:xfrm flipH="1" flipV="1">
            <a:off x="4718668" y="1894840"/>
            <a:ext cx="139254" cy="157801"/>
            <a:chOff x="2679420" y="1197424"/>
            <a:chExt cx="164388" cy="145151"/>
          </a:xfrm>
        </p:grpSpPr>
        <p:cxnSp>
          <p:nvCxnSpPr>
            <p:cNvPr id="95" name="직선 연결선 94"/>
            <p:cNvCxnSpPr/>
            <p:nvPr/>
          </p:nvCxnSpPr>
          <p:spPr bwMode="auto">
            <a:xfrm>
              <a:off x="2679420" y="1205458"/>
              <a:ext cx="164388" cy="0"/>
            </a:xfrm>
            <a:prstGeom prst="line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/>
            <p:nvPr/>
          </p:nvCxnSpPr>
          <p:spPr bwMode="auto">
            <a:xfrm>
              <a:off x="2843808" y="1197424"/>
              <a:ext cx="0" cy="145151"/>
            </a:xfrm>
            <a:prstGeom prst="line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500714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twins_02_base_01.png. twins_02_answer_01.svg~twins_02_answer_04.svg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파란 선 색을 답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칸 </a:t>
                      </a:r>
                      <a:r>
                        <a:rPr kumimoji="0" lang="ko-KR" altLang="en-US" sz="1000" baseline="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텍스트색과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똑같이 맞춰주세요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#00a0ff)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\app\resource\contents\lesson02\ops\lesson02\images\mm_31_2_07_03_01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84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94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시계에서 직각을 찾아     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표시해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3848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440" y="2154996"/>
            <a:ext cx="6792273" cy="2210108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2679420" y="1069296"/>
            <a:ext cx="242504" cy="226218"/>
            <a:chOff x="2679420" y="1069296"/>
            <a:chExt cx="242504" cy="226218"/>
          </a:xfrm>
        </p:grpSpPr>
        <p:grpSp>
          <p:nvGrpSpPr>
            <p:cNvPr id="16" name="그룹 15"/>
            <p:cNvGrpSpPr/>
            <p:nvPr/>
          </p:nvGrpSpPr>
          <p:grpSpPr>
            <a:xfrm>
              <a:off x="2685528" y="1196752"/>
              <a:ext cx="87555" cy="96381"/>
              <a:chOff x="2679420" y="1203430"/>
              <a:chExt cx="164388" cy="145151"/>
            </a:xfrm>
          </p:grpSpPr>
          <p:cxnSp>
            <p:nvCxnSpPr>
              <p:cNvPr id="11" name="직선 연결선 10"/>
              <p:cNvCxnSpPr/>
              <p:nvPr/>
            </p:nvCxnSpPr>
            <p:spPr bwMode="auto">
              <a:xfrm>
                <a:off x="2679420" y="1207497"/>
                <a:ext cx="164388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직선 연결선 13"/>
              <p:cNvCxnSpPr/>
              <p:nvPr/>
            </p:nvCxnSpPr>
            <p:spPr bwMode="auto">
              <a:xfrm>
                <a:off x="2843808" y="1203430"/>
                <a:ext cx="0" cy="145151"/>
              </a:xfrm>
              <a:prstGeom prst="line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9" name="그룹 18"/>
            <p:cNvGrpSpPr/>
            <p:nvPr/>
          </p:nvGrpSpPr>
          <p:grpSpPr>
            <a:xfrm>
              <a:off x="2679420" y="1069296"/>
              <a:ext cx="242504" cy="226218"/>
              <a:chOff x="2673312" y="1124744"/>
              <a:chExt cx="242504" cy="226218"/>
            </a:xfrm>
          </p:grpSpPr>
          <p:cxnSp>
            <p:nvCxnSpPr>
              <p:cNvPr id="7" name="직선 연결선 6"/>
              <p:cNvCxnSpPr/>
              <p:nvPr/>
            </p:nvCxnSpPr>
            <p:spPr bwMode="auto">
              <a:xfrm>
                <a:off x="2679420" y="1124744"/>
                <a:ext cx="0" cy="226218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" name="직선 연결선 8"/>
              <p:cNvCxnSpPr/>
              <p:nvPr/>
            </p:nvCxnSpPr>
            <p:spPr bwMode="auto">
              <a:xfrm>
                <a:off x="2673312" y="1348581"/>
                <a:ext cx="242504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cxnSp>
        <p:nvCxnSpPr>
          <p:cNvPr id="85" name="직선 연결선 84"/>
          <p:cNvCxnSpPr/>
          <p:nvPr/>
        </p:nvCxnSpPr>
        <p:spPr bwMode="auto">
          <a:xfrm>
            <a:off x="1239075" y="3102398"/>
            <a:ext cx="158369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/>
          <p:nvPr/>
        </p:nvCxnSpPr>
        <p:spPr bwMode="auto">
          <a:xfrm>
            <a:off x="1397444" y="3093018"/>
            <a:ext cx="0" cy="169475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9" name="그룹 88"/>
          <p:cNvGrpSpPr/>
          <p:nvPr/>
        </p:nvGrpSpPr>
        <p:grpSpPr>
          <a:xfrm flipH="1">
            <a:off x="5599105" y="3095676"/>
            <a:ext cx="139254" cy="167007"/>
            <a:chOff x="2679420" y="1197424"/>
            <a:chExt cx="164388" cy="145151"/>
          </a:xfrm>
        </p:grpSpPr>
        <p:cxnSp>
          <p:nvCxnSpPr>
            <p:cNvPr id="90" name="직선 연결선 89"/>
            <p:cNvCxnSpPr/>
            <p:nvPr/>
          </p:nvCxnSpPr>
          <p:spPr bwMode="auto">
            <a:xfrm>
              <a:off x="2679420" y="1205458"/>
              <a:ext cx="164388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직선 연결선 90"/>
            <p:cNvCxnSpPr/>
            <p:nvPr/>
          </p:nvCxnSpPr>
          <p:spPr bwMode="auto">
            <a:xfrm>
              <a:off x="2843808" y="1197424"/>
              <a:ext cx="0" cy="145151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192745" y="4041068"/>
            <a:ext cx="6667165" cy="93610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38478" y="386104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339997" y="4319808"/>
            <a:ext cx="65722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삼각자의 직각인 부분을 이용하여 찾습니다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직각 삼각형 39"/>
          <p:cNvSpPr/>
          <p:nvPr/>
        </p:nvSpPr>
        <p:spPr>
          <a:xfrm flipH="1" flipV="1">
            <a:off x="5276741" y="49690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902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482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도형을 보고 물음에 답하세요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104163" y="492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9762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659274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515668" y="155679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직각삼각형을 모두 찾아 기호를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949785" y="4401108"/>
            <a:ext cx="11101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71" y="44569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345" y="2194577"/>
            <a:ext cx="6688569" cy="1738479"/>
          </a:xfrm>
          <a:prstGeom prst="rect">
            <a:avLst/>
          </a:prstGeom>
        </p:spPr>
      </p:pic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04457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\app\resource\contents\lesson02\ops\lesson02\images\mm_31_2_07_04_01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892483" y="3142022"/>
            <a:ext cx="223133" cy="25181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27200" y="2937907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46670" y="3014006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07904" y="3117051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36899" y="2709974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12056" y="3083452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바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/>
          <p:cNvSpPr/>
          <p:nvPr/>
        </p:nvSpPr>
        <p:spPr>
          <a:xfrm>
            <a:off x="6086920" y="49370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669451" y="111991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0" name="직사각형 49"/>
          <p:cNvSpPr/>
          <p:nvPr/>
        </p:nvSpPr>
        <p:spPr>
          <a:xfrm>
            <a:off x="6319201" y="112118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60583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5" y="2194577"/>
            <a:ext cx="6688569" cy="173847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482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도형을 보고 물음에 답하세요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9762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2949785" y="4401108"/>
            <a:ext cx="11101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71" y="44569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5669451" y="111991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0" name="직사각형 49"/>
          <p:cNvSpPr/>
          <p:nvPr/>
        </p:nvSpPr>
        <p:spPr>
          <a:xfrm>
            <a:off x="6319201" y="1121181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34" name="직사각형 33"/>
          <p:cNvSpPr/>
          <p:nvPr/>
        </p:nvSpPr>
        <p:spPr>
          <a:xfrm>
            <a:off x="192745" y="4041068"/>
            <a:ext cx="6667165" cy="93610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38478" y="386104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339997" y="4319808"/>
            <a:ext cx="65722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한 각이 직각인 삼각형을 찾으면 가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마입니다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직각 삼각형 55"/>
          <p:cNvSpPr/>
          <p:nvPr/>
        </p:nvSpPr>
        <p:spPr>
          <a:xfrm flipH="1" flipV="1">
            <a:off x="5276741" y="49690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659274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892483" y="3142022"/>
            <a:ext cx="223133" cy="25181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27200" y="2937907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46670" y="3014006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707904" y="3117051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36899" y="2709974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12056" y="3083452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바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5668" y="155679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직각삼각형을 모두 찾아 기호를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153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482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도형을 보고 물음에 답하세요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104163" y="492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9762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659274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515668" y="155679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직사각형을 모두 찾아 기호를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949785" y="4401108"/>
            <a:ext cx="11101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71" y="44569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/>
          <p:cNvSpPr/>
          <p:nvPr/>
        </p:nvSpPr>
        <p:spPr>
          <a:xfrm>
            <a:off x="6086920" y="49370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669451" y="111991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0" name="직사각형 49"/>
          <p:cNvSpPr/>
          <p:nvPr/>
        </p:nvSpPr>
        <p:spPr>
          <a:xfrm>
            <a:off x="6319201" y="1121181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707740" y="49381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690497" y="4951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345" y="2194577"/>
            <a:ext cx="6688569" cy="173847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892483" y="3142022"/>
            <a:ext cx="223133" cy="25181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27200" y="2937907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46670" y="3014006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07904" y="3117051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36899" y="2709974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12056" y="3083452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바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60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72008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13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585963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0827" y="141277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도형을 보고 물음에 답하세요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타원 36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428" y="1798432"/>
            <a:ext cx="6616856" cy="1469411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450580" y="349509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직각삼각형을 모두 찾아 기호를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73087" y="3913660"/>
            <a:ext cx="11101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273" y="39694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27" y="358010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27" y="440851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470827" y="431574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직사각형을 모두 찾아 기호를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998985" y="4756502"/>
            <a:ext cx="11101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171" y="48123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720468" y="2600908"/>
            <a:ext cx="223133" cy="25181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59732" y="2420888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36293" y="2253234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61553" y="2253234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69047" y="2445859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38594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twins_01_img_01.png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\app\resource\contents\lesson02\ops\lesson02\images\mm_31_2_07_04_01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1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74418"/>
              </p:ext>
            </p:extLst>
          </p:nvPr>
        </p:nvGraphicFramePr>
        <p:xfrm>
          <a:off x="179388" y="654012"/>
          <a:ext cx="8774172" cy="43279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잔개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그물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72008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585963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0827" y="141277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도형을 보고 물음에 답하세요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타원 36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0580" y="349509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직각삼각형을 모두 찾아 기호를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15816" y="3882729"/>
            <a:ext cx="11101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002" y="39385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27" y="358010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27" y="440851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470827" y="431574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정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사각형을 찾아 기호를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915815" y="4724099"/>
            <a:ext cx="11101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001" y="47799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885" y="1900193"/>
            <a:ext cx="6609866" cy="1415756"/>
          </a:xfrm>
          <a:prstGeom prst="rect">
            <a:avLst/>
          </a:prstGeom>
        </p:spPr>
      </p:pic>
      <p:pic>
        <p:nvPicPr>
          <p:cNvPr id="2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35" y="864554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45192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twins_02_img_01.png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\app\resource\contents\lesson02\ops\lesson02\images\mm_31_2_07_04_01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160087" y="2482162"/>
            <a:ext cx="223133" cy="25181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47764" y="2461114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61306" y="2530233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72100" y="2599613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90952" y="2469571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428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482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도형을 보고 물음에 답하세요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9762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2949785" y="4401108"/>
            <a:ext cx="11101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71" y="44569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5669451" y="111991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0" name="직사각형 49"/>
          <p:cNvSpPr/>
          <p:nvPr/>
        </p:nvSpPr>
        <p:spPr>
          <a:xfrm>
            <a:off x="6319201" y="1121181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34" name="직사각형 33"/>
          <p:cNvSpPr/>
          <p:nvPr/>
        </p:nvSpPr>
        <p:spPr>
          <a:xfrm>
            <a:off x="192745" y="4041068"/>
            <a:ext cx="6667165" cy="93610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38478" y="386104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339997" y="4319808"/>
            <a:ext cx="65722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네 각이 모두 직각인 사각형을 찾으면 나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바입니다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각 삼각형 55"/>
          <p:cNvSpPr/>
          <p:nvPr/>
        </p:nvSpPr>
        <p:spPr>
          <a:xfrm flipH="1" flipV="1">
            <a:off x="5276741" y="49690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659274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515668" y="155679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직사각형을 모두 찾아 기호를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345" y="2194577"/>
            <a:ext cx="6688569" cy="1738479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892483" y="3142022"/>
            <a:ext cx="223133" cy="25181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727200" y="2937907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746670" y="3014006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707904" y="3117051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라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636899" y="2709974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마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12056" y="3083452"/>
            <a:ext cx="22313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바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887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★[초등] 교사용DVD 자료\수학(박) 3-1 지도서\app\resource\contents\lesson02\ops\lesson02\images\mm_31_2_07_05_01\b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" r="118" b="30268"/>
          <a:stretch/>
        </p:blipFill>
        <p:spPr bwMode="auto">
          <a:xfrm>
            <a:off x="115427" y="2384884"/>
            <a:ext cx="6818726" cy="276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6119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사각형을 보고 지호의 말을 완성해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번째 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19204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\app\resource\contents\lesson02\ops\lesson02\images\mm_31_2_07_05_01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7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4" y="102503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979712" y="2456892"/>
            <a:ext cx="216024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311942" y="1643857"/>
            <a:ext cx="2218637" cy="1074398"/>
          </a:xfrm>
          <a:prstGeom prst="wedgeRoundRectCallout">
            <a:avLst>
              <a:gd name="adj1" fmla="val -2237"/>
              <a:gd name="adj2" fmla="val 63052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이 도형은 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직사각형이면서 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정사각형이기도 해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5189335" y="1753687"/>
            <a:ext cx="1512168" cy="865223"/>
          </a:xfrm>
          <a:prstGeom prst="wedgeRoundRectCallout">
            <a:avLst>
              <a:gd name="adj1" fmla="val -31630"/>
              <a:gd name="adj2" fmla="val 78923"/>
              <a:gd name="adj3" fmla="val 16667"/>
            </a:avLst>
          </a:prstGeom>
          <a:solidFill>
            <a:schemeClr val="bg1"/>
          </a:solidFill>
          <a:ln w="28575">
            <a:solidFill>
              <a:srgbClr val="FFD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그런 도형이</a:t>
            </a:r>
            <a:r>
              <a:rPr lang="ko-KR" altLang="en-US" sz="1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어디 있어</a:t>
            </a:r>
            <a:r>
              <a:rPr lang="en-US" altLang="ko-KR" sz="1800" dirty="0" smtClean="0">
                <a:solidFill>
                  <a:schemeClr val="tx1"/>
                </a:solidFill>
                <a:latin typeface="+mn-ea"/>
              </a:rPr>
              <a:t>?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580112" y="4941168"/>
            <a:ext cx="864096" cy="4620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295152" y="4862522"/>
            <a:ext cx="864096" cy="4620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706232" y="5172214"/>
            <a:ext cx="1637116" cy="263186"/>
            <a:chOff x="319554" y="1245924"/>
            <a:chExt cx="2636592" cy="423864"/>
          </a:xfrm>
        </p:grpSpPr>
        <p:pic>
          <p:nvPicPr>
            <p:cNvPr id="39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9" name="타원 48"/>
          <p:cNvSpPr/>
          <p:nvPr/>
        </p:nvSpPr>
        <p:spPr>
          <a:xfrm>
            <a:off x="2382311" y="51529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63600" y="4149080"/>
            <a:ext cx="719596" cy="4320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지호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796136" y="4085869"/>
            <a:ext cx="719596" cy="4320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세</a:t>
            </a:r>
            <a:r>
              <a:rPr lang="ko-KR" altLang="en-US" sz="1800" dirty="0">
                <a:solidFill>
                  <a:schemeClr val="tx1"/>
                </a:solidFill>
              </a:rPr>
              <a:t>희</a:t>
            </a:r>
          </a:p>
        </p:txBody>
      </p:sp>
    </p:spTree>
    <p:extLst>
      <p:ext uri="{BB962C8B-B14F-4D97-AF65-F5344CB8AC3E}">
        <p14:creationId xmlns:p14="http://schemas.microsoft.com/office/powerpoint/2010/main" val="13213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★[초등] 교사용DVD 자료\수학(박) 3-1 지도서\app\resource\contents\lesson02\ops\lesson02\images\mm_31_2_07_05_01\b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" t="59892" r="118" b="1009"/>
          <a:stretch/>
        </p:blipFill>
        <p:spPr bwMode="auto">
          <a:xfrm>
            <a:off x="115427" y="3429000"/>
            <a:ext cx="6818726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6119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사각형을 보고 지호의 말을 완성해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83260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\app\resource\contents\lesson02\ops\lesson02\images\mm_31_2_07_05_01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7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4" y="102503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979712" y="2456892"/>
            <a:ext cx="216024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1727200" y="1687397"/>
            <a:ext cx="3816908" cy="1863025"/>
          </a:xfrm>
          <a:prstGeom prst="wedgeRoundRectCallout">
            <a:avLst>
              <a:gd name="adj1" fmla="val -35477"/>
              <a:gd name="adj2" fmla="val 63961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네 각이 모두  직각   이므로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직사각형이면서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네 변  의 길이도 모두 같으니까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정사각형이기도 한 거야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706232" y="5172214"/>
            <a:ext cx="1637116" cy="263186"/>
            <a:chOff x="319554" y="1245924"/>
            <a:chExt cx="2636592" cy="423864"/>
          </a:xfrm>
        </p:grpSpPr>
        <p:pic>
          <p:nvPicPr>
            <p:cNvPr id="39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061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9" name="타원 48"/>
          <p:cNvSpPr/>
          <p:nvPr/>
        </p:nvSpPr>
        <p:spPr>
          <a:xfrm>
            <a:off x="3509169" y="4874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 rot="20457347">
            <a:off x="172110" y="3379991"/>
            <a:ext cx="1310808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1171492">
            <a:off x="5643822" y="3338990"/>
            <a:ext cx="1310808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697000" y="1822231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</a:t>
            </a: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65" y="16288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943708" y="2655240"/>
            <a:ext cx="758214" cy="364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 변</a:t>
            </a: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088" y="24208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13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두 번째 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938651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39018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\app\resource\contents\lesson02\ops\lesson02\images\mm_31_2_07_05_01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타원 61"/>
          <p:cNvSpPr/>
          <p:nvPr/>
        </p:nvSpPr>
        <p:spPr>
          <a:xfrm>
            <a:off x="6618" y="5432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1485786" y="54389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5104163" y="4924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969" y="5216572"/>
            <a:ext cx="484971" cy="183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116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591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칸을 첫 번째 줄에 쓸 공간이 된다면 첫 번째 줄에 써주세요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470827" y="1412776"/>
            <a:ext cx="632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사각형을 보고        안에 알맞은 말을 써넣으세요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364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/>
          <p:cNvSpPr/>
          <p:nvPr/>
        </p:nvSpPr>
        <p:spPr>
          <a:xfrm>
            <a:off x="5823634" y="5221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876" y="1804501"/>
            <a:ext cx="5268060" cy="1733792"/>
          </a:xfrm>
          <a:prstGeom prst="rect">
            <a:avLst/>
          </a:prstGeom>
        </p:spPr>
      </p:pic>
      <p:sp>
        <p:nvSpPr>
          <p:cNvPr id="28" name="타원 27"/>
          <p:cNvSpPr/>
          <p:nvPr/>
        </p:nvSpPr>
        <p:spPr>
          <a:xfrm>
            <a:off x="191365" y="51759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65276" y="3945830"/>
            <a:ext cx="5757044" cy="92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가와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 두 사각형은 네 각이 모두            인 사각형이므로         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  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103" y="45394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3184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878384" y="2551054"/>
            <a:ext cx="245446" cy="277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가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93794" y="2551054"/>
            <a:ext cx="34230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나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72512" y="3717032"/>
            <a:ext cx="6430781" cy="1080120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130003" y="3945830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</a:t>
            </a: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268" y="37523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970971" y="4239891"/>
            <a:ext cx="1117708" cy="3052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직사각형</a:t>
            </a:r>
          </a:p>
        </p:txBody>
      </p:sp>
      <p:sp>
        <p:nvSpPr>
          <p:cNvPr id="44" name="타원 43"/>
          <p:cNvSpPr/>
          <p:nvPr/>
        </p:nvSpPr>
        <p:spPr>
          <a:xfrm>
            <a:off x="772637" y="44094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75564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twins_01_img_01.svg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\app\resource\contents\lesson02\ops\lesson02\images\mm_31_2_07_05_01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76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008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364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5823634" y="5221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470827" y="1412776"/>
            <a:ext cx="632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사각형을 보고 지혜의 말을 완성해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8392" y="1791592"/>
            <a:ext cx="3562847" cy="1781424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1076044" y="3699137"/>
            <a:ext cx="529185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이 도형은 네 변의 길이가 모두 같으니까 정사각형이야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6043" y="4186825"/>
            <a:ext cx="5848445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네 변의 길이는 모두 같지만 네 각이 모두             이 아니므로 이 도형은                     이 아니야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250867" y="4185084"/>
            <a:ext cx="689285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415182" y="4491748"/>
            <a:ext cx="1221111" cy="3474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정사각형</a:t>
            </a:r>
          </a:p>
        </p:txBody>
      </p:sp>
      <p:sp>
        <p:nvSpPr>
          <p:cNvPr id="46" name="타원 45"/>
          <p:cNvSpPr/>
          <p:nvPr/>
        </p:nvSpPr>
        <p:spPr>
          <a:xfrm>
            <a:off x="191365" y="51759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33328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twins_02_img_01.svg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\app\resource\contents\lesson02\ops\lesson02\images\mm_31_2_07_05_01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모서리가 둥근 직사각형 33"/>
          <p:cNvSpPr/>
          <p:nvPr/>
        </p:nvSpPr>
        <p:spPr>
          <a:xfrm>
            <a:off x="424103" y="3691313"/>
            <a:ext cx="719596" cy="35706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mtClean="0">
                <a:solidFill>
                  <a:schemeClr val="tx1"/>
                </a:solidFill>
              </a:rPr>
              <a:t>서</a:t>
            </a:r>
            <a:r>
              <a:rPr lang="ko-KR" altLang="en-US" sz="1800">
                <a:solidFill>
                  <a:schemeClr val="tx1"/>
                </a:solidFill>
              </a:rPr>
              <a:t>훈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33269" y="4187235"/>
            <a:ext cx="719596" cy="35706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지</a:t>
            </a:r>
            <a:r>
              <a:rPr lang="ko-KR" altLang="en-US" sz="1800" dirty="0">
                <a:solidFill>
                  <a:schemeClr val="tx1"/>
                </a:solidFill>
              </a:rPr>
              <a:t>혜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24280" y="3538272"/>
            <a:ext cx="6551976" cy="1437640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56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★[초등] 교사용DVD 자료\수학(박) 3-1 지도서\app\resource\contents\lesson02\ops\lesson02\images\mm_31_2_07_05_01\b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" t="59892" r="118" b="1009"/>
          <a:stretch/>
        </p:blipFill>
        <p:spPr bwMode="auto">
          <a:xfrm>
            <a:off x="115427" y="3429000"/>
            <a:ext cx="6818726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6119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사각형을 보고 지호의 말을 완성해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64652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\app\resource\contents\lesson02\ops\lesson02\images\mm_31_2_07_05_01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7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4" y="102503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979712" y="2456892"/>
            <a:ext cx="216024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1727200" y="1687397"/>
            <a:ext cx="3816908" cy="1863025"/>
          </a:xfrm>
          <a:prstGeom prst="wedgeRoundRectCallout">
            <a:avLst>
              <a:gd name="adj1" fmla="val -35477"/>
              <a:gd name="adj2" fmla="val 63961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네 각이 모두  직각   이므로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직사각형이면서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네 변  의 길이도 모두 같으니까</a:t>
            </a:r>
            <a:endParaRPr lang="en-US" altLang="ko-KR" sz="1800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 smtClean="0">
                <a:solidFill>
                  <a:schemeClr val="tx1"/>
                </a:solidFill>
                <a:latin typeface="+mn-ea"/>
              </a:rPr>
              <a:t>정사각형이기도 한 거야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706232" y="5172214"/>
            <a:ext cx="1637116" cy="263186"/>
            <a:chOff x="319554" y="1245924"/>
            <a:chExt cx="2636592" cy="423864"/>
          </a:xfrm>
        </p:grpSpPr>
        <p:pic>
          <p:nvPicPr>
            <p:cNvPr id="39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061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직사각형 3"/>
          <p:cNvSpPr/>
          <p:nvPr/>
        </p:nvSpPr>
        <p:spPr>
          <a:xfrm rot="20457347">
            <a:off x="172110" y="3379991"/>
            <a:ext cx="1310808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1171492">
            <a:off x="5643822" y="3338990"/>
            <a:ext cx="1310808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697000" y="1822231"/>
            <a:ext cx="6892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</a:t>
            </a: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65" y="16288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943708" y="2655240"/>
            <a:ext cx="758214" cy="364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 변</a:t>
            </a: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088" y="24208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04487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\app\resource\contents\lesson02\ops\lesson02\images\mm_31_2_07_05_01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969" y="5216572"/>
            <a:ext cx="484971" cy="183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192745" y="3779261"/>
            <a:ext cx="6667165" cy="11979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38478" y="360902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339997" y="4005064"/>
            <a:ext cx="657226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직사각형은 네 각이 모두 직각인 사각형입니다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정사각형은 네 각이 모두 직각이고 네 변의 길이가 모두 같은 사각형입니다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직각 삼각형 44"/>
          <p:cNvSpPr/>
          <p:nvPr/>
        </p:nvSpPr>
        <p:spPr>
          <a:xfrm flipH="1" flipV="1">
            <a:off x="5276741" y="49690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92" y="414908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440266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726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59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4" y="1009914"/>
            <a:ext cx="340410" cy="34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434823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보도블록에서 찾을 수 있는 크고 작은 직사각형은 모두 몇 개인지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938651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2012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\app\resource\contents\lesson02\ops\lesson02\images\mm_31_2_07_06_01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6618" y="5432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485786" y="54389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79712" y="2456892"/>
            <a:ext cx="216024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5949" y="1782534"/>
            <a:ext cx="2600688" cy="263879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312391" y="4571836"/>
            <a:ext cx="111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72583" y="4571836"/>
            <a:ext cx="47296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390" y="44731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4788368" y="5008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54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591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13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470827" y="1412776"/>
            <a:ext cx="6324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그림에서 찾을 수 있는 크고 작은 직사각형은 모두 몇 개인지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364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/>
          <p:cNvSpPr/>
          <p:nvPr/>
        </p:nvSpPr>
        <p:spPr>
          <a:xfrm>
            <a:off x="5236447" y="51173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61973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bg_twins_01.svg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\app\resource\contents\lesson02\ops\lesson02\images\mm_31_2_07_06_01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191365" y="51759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9264" y="2070140"/>
            <a:ext cx="2867425" cy="2372056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312391" y="4607840"/>
            <a:ext cx="111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72583" y="4607840"/>
            <a:ext cx="47296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390" y="45091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40940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/>
          <p:cNvSpPr/>
          <p:nvPr/>
        </p:nvSpPr>
        <p:spPr>
          <a:xfrm>
            <a:off x="6192180" y="51016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231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591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풀이 확인 버튼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470827" y="1412776"/>
            <a:ext cx="6324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그림에서 찾을 수 있는 크고 작은 직사각형은 모두 몇 개인지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364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07589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bg_twins_01.svg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이용해서 그려주세요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\app\resource\contents\lesson02\ops\lesson02\images\mm_31_2_07_06_01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9264" y="2070140"/>
            <a:ext cx="2867425" cy="2372056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312391" y="4607840"/>
            <a:ext cx="111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72583" y="4607840"/>
            <a:ext cx="47296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390" y="45091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40940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192745" y="2939912"/>
            <a:ext cx="6667165" cy="203726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38478" y="277789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995114" y="4177752"/>
            <a:ext cx="1540388" cy="324036"/>
          </a:xfrm>
          <a:prstGeom prst="roundRect">
            <a:avLst/>
          </a:prstGeom>
          <a:solidFill>
            <a:srgbClr val="EEEE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직사각형 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 smtClean="0">
                <a:solidFill>
                  <a:schemeClr val="tx1"/>
                </a:solidFill>
              </a:rPr>
              <a:t>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868407" y="4177752"/>
            <a:ext cx="1540388" cy="324036"/>
          </a:xfrm>
          <a:prstGeom prst="roundRect">
            <a:avLst/>
          </a:prstGeom>
          <a:solidFill>
            <a:srgbClr val="EEEE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직사각형 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775534" y="4177752"/>
            <a:ext cx="1540388" cy="324036"/>
          </a:xfrm>
          <a:prstGeom prst="roundRect">
            <a:avLst/>
          </a:prstGeom>
          <a:solidFill>
            <a:srgbClr val="EEEE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직사각형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71805" y="4571836"/>
            <a:ext cx="21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40565" y="3078727"/>
            <a:ext cx="1249486" cy="1033628"/>
            <a:chOff x="7344308" y="3574212"/>
            <a:chExt cx="1249486" cy="1033628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44308" y="3574212"/>
              <a:ext cx="1249486" cy="1033628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7405515" y="3645024"/>
              <a:ext cx="514857" cy="910901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009116" y="3661958"/>
              <a:ext cx="514857" cy="386311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8017583" y="4149080"/>
              <a:ext cx="514857" cy="386311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901584" y="3058295"/>
            <a:ext cx="1249486" cy="1033628"/>
            <a:chOff x="7344308" y="3574212"/>
            <a:chExt cx="1249486" cy="1033628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44308" y="3574212"/>
              <a:ext cx="1249486" cy="1033628"/>
            </a:xfrm>
            <a:prstGeom prst="rect">
              <a:avLst/>
            </a:prstGeom>
          </p:spPr>
        </p:pic>
        <p:sp>
          <p:nvSpPr>
            <p:cNvPr id="52" name="직사각형 51"/>
            <p:cNvSpPr/>
            <p:nvPr/>
          </p:nvSpPr>
          <p:spPr>
            <a:xfrm>
              <a:off x="8006612" y="3645024"/>
              <a:ext cx="514857" cy="910901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4775534" y="3067743"/>
            <a:ext cx="1249486" cy="1033628"/>
            <a:chOff x="7344308" y="3574212"/>
            <a:chExt cx="1249486" cy="1033628"/>
          </a:xfrm>
        </p:grpSpPr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44308" y="3574212"/>
              <a:ext cx="1249486" cy="1033628"/>
            </a:xfrm>
            <a:prstGeom prst="rect">
              <a:avLst/>
            </a:prstGeom>
          </p:spPr>
        </p:pic>
        <p:sp>
          <p:nvSpPr>
            <p:cNvPr id="63" name="직사각형 62"/>
            <p:cNvSpPr/>
            <p:nvPr/>
          </p:nvSpPr>
          <p:spPr>
            <a:xfrm>
              <a:off x="7405470" y="3645024"/>
              <a:ext cx="1127356" cy="910901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각 삼각형 53"/>
          <p:cNvSpPr/>
          <p:nvPr/>
        </p:nvSpPr>
        <p:spPr>
          <a:xfrm flipH="1" flipV="1">
            <a:off x="5276741" y="49690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7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5556" y="1910337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직선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선분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반직선을 알고 구별할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34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56" y="201834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1844" y="2312876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각과 직각을 알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2088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88132" y="2715415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직각삼각형을 알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32" y="282342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94420" y="3117954"/>
            <a:ext cx="61378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직사각형과 정사각형을 알고 그 성질을 이해할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20" y="32259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591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364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/>
          <p:cNvSpPr/>
          <p:nvPr/>
        </p:nvSpPr>
        <p:spPr>
          <a:xfrm>
            <a:off x="6192180" y="51173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191365" y="51759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12391" y="4319808"/>
            <a:ext cx="111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72583" y="4319808"/>
            <a:ext cx="47296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390" y="42210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3093" y="2065895"/>
            <a:ext cx="4048690" cy="1867161"/>
          </a:xfrm>
          <a:prstGeom prst="rect">
            <a:avLst/>
          </a:prstGeom>
        </p:spPr>
      </p:pic>
      <p:graphicFrame>
        <p:nvGraphicFramePr>
          <p:cNvPr id="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07975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bg_twins_02.svg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이용해서 그려주세요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\app\resource\contents\lesson02\ops\lesson02\images\mm_31_2_07_06_01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827" y="1412776"/>
            <a:ext cx="6324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그림에서 찾을 수 있는 크고 작은 직사각형은 모두 몇 개인지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타원 26"/>
          <p:cNvSpPr/>
          <p:nvPr/>
        </p:nvSpPr>
        <p:spPr>
          <a:xfrm>
            <a:off x="5236447" y="51173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40940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723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591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364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3312391" y="4319808"/>
            <a:ext cx="111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72583" y="4319808"/>
            <a:ext cx="47296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390" y="42210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3093" y="2065895"/>
            <a:ext cx="4048690" cy="1867161"/>
          </a:xfrm>
          <a:prstGeom prst="rect">
            <a:avLst/>
          </a:prstGeom>
        </p:spPr>
      </p:pic>
      <p:graphicFrame>
        <p:nvGraphicFramePr>
          <p:cNvPr id="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32959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bg_twins_02.svg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이용해서 그려주세요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\app\resource\contents\lesson02\ops\lesson02\images\mm_31_2_07_06_01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827" y="1412776"/>
            <a:ext cx="6324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그림에서 찾을 수 있는 크고 작은 직사각형은 모두 몇 개인지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40940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192745" y="1605362"/>
            <a:ext cx="6667165" cy="3371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83021" y="145936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498344" y="2759892"/>
            <a:ext cx="1540388" cy="324036"/>
          </a:xfrm>
          <a:prstGeom prst="roundRect">
            <a:avLst/>
          </a:prstGeom>
          <a:solidFill>
            <a:srgbClr val="EEEE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직사각형 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r>
              <a:rPr lang="ko-KR" altLang="en-US" sz="1600" dirty="0" smtClean="0">
                <a:solidFill>
                  <a:schemeClr val="tx1"/>
                </a:solidFill>
              </a:rPr>
              <a:t>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059141" y="2780928"/>
            <a:ext cx="1540388" cy="324036"/>
          </a:xfrm>
          <a:prstGeom prst="roundRect">
            <a:avLst/>
          </a:prstGeom>
          <a:solidFill>
            <a:srgbClr val="EEEE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직사각형 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</a:rPr>
              <a:t>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531458" y="4185084"/>
            <a:ext cx="1540388" cy="324036"/>
          </a:xfrm>
          <a:prstGeom prst="roundRect">
            <a:avLst/>
          </a:prstGeom>
          <a:solidFill>
            <a:srgbClr val="EEEE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직사각형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71805" y="4571836"/>
            <a:ext cx="21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94965" y="1788001"/>
            <a:ext cx="2077618" cy="958148"/>
            <a:chOff x="580206" y="3113527"/>
            <a:chExt cx="2077618" cy="958148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0206" y="3113527"/>
              <a:ext cx="2077618" cy="958148"/>
            </a:xfrm>
            <a:prstGeom prst="rect">
              <a:avLst/>
            </a:prstGeom>
          </p:spPr>
        </p:pic>
        <p:sp>
          <p:nvSpPr>
            <p:cNvPr id="49" name="직사각형 48"/>
            <p:cNvSpPr/>
            <p:nvPr/>
          </p:nvSpPr>
          <p:spPr>
            <a:xfrm>
              <a:off x="675101" y="3202373"/>
              <a:ext cx="753803" cy="35119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81432" y="3628471"/>
              <a:ext cx="753803" cy="35119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515450" y="3216196"/>
              <a:ext cx="218350" cy="752811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799692" y="3212976"/>
              <a:ext cx="753804" cy="752811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790526" y="1788001"/>
            <a:ext cx="2077618" cy="958148"/>
            <a:chOff x="580206" y="3113527"/>
            <a:chExt cx="2077618" cy="958148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0206" y="3113527"/>
              <a:ext cx="2077618" cy="958148"/>
            </a:xfrm>
            <a:prstGeom prst="rect">
              <a:avLst/>
            </a:prstGeom>
          </p:spPr>
        </p:pic>
        <p:sp>
          <p:nvSpPr>
            <p:cNvPr id="56" name="직사각형 55"/>
            <p:cNvSpPr/>
            <p:nvPr/>
          </p:nvSpPr>
          <p:spPr>
            <a:xfrm>
              <a:off x="675101" y="3209365"/>
              <a:ext cx="753803" cy="752811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557114" y="3212976"/>
              <a:ext cx="1003312" cy="752811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205092" y="3240795"/>
            <a:ext cx="2077618" cy="958148"/>
            <a:chOff x="580206" y="3113527"/>
            <a:chExt cx="2077618" cy="958148"/>
          </a:xfrm>
        </p:grpSpPr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0206" y="3113527"/>
              <a:ext cx="2077618" cy="958148"/>
            </a:xfrm>
            <a:prstGeom prst="rect">
              <a:avLst/>
            </a:prstGeom>
          </p:spPr>
        </p:pic>
        <p:sp>
          <p:nvSpPr>
            <p:cNvPr id="63" name="직사각형 62"/>
            <p:cNvSpPr/>
            <p:nvPr/>
          </p:nvSpPr>
          <p:spPr>
            <a:xfrm>
              <a:off x="680460" y="3210654"/>
              <a:ext cx="1003311" cy="752811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4113447" y="4189325"/>
            <a:ext cx="1540388" cy="324036"/>
          </a:xfrm>
          <a:prstGeom prst="roundRect">
            <a:avLst/>
          </a:prstGeom>
          <a:solidFill>
            <a:srgbClr val="EEEE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직사각형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3787081" y="3245036"/>
            <a:ext cx="2077618" cy="958148"/>
            <a:chOff x="580206" y="3113527"/>
            <a:chExt cx="2077618" cy="958148"/>
          </a:xfrm>
        </p:grpSpPr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0206" y="3113527"/>
              <a:ext cx="2077618" cy="958148"/>
            </a:xfrm>
            <a:prstGeom prst="rect">
              <a:avLst/>
            </a:prstGeom>
          </p:spPr>
        </p:pic>
        <p:sp>
          <p:nvSpPr>
            <p:cNvPr id="68" name="직사각형 67"/>
            <p:cNvSpPr/>
            <p:nvPr/>
          </p:nvSpPr>
          <p:spPr>
            <a:xfrm>
              <a:off x="680460" y="3210654"/>
              <a:ext cx="1883411" cy="752811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각 삼각형 57"/>
          <p:cNvSpPr/>
          <p:nvPr/>
        </p:nvSpPr>
        <p:spPr>
          <a:xfrm flipH="1" flipV="1">
            <a:off x="5276741" y="49690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93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59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4" y="1009914"/>
            <a:ext cx="340410" cy="34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434823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보도블록에서 찾을 수 있는 크고 작은 직사각형은 모두 몇 개인지 구해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5" y="5237367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11" y="523736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979712" y="2456892"/>
            <a:ext cx="216024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5949" y="1782534"/>
            <a:ext cx="2600688" cy="263879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312391" y="4571836"/>
            <a:ext cx="111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72583" y="4571836"/>
            <a:ext cx="47296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390" y="44731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192745" y="2939912"/>
            <a:ext cx="6667165" cy="203726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38478" y="277789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각 삼각형 39"/>
          <p:cNvSpPr/>
          <p:nvPr/>
        </p:nvSpPr>
        <p:spPr>
          <a:xfrm flipH="1" flipV="1">
            <a:off x="5276741" y="49690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1986" y="3032956"/>
            <a:ext cx="5506218" cy="1609950"/>
          </a:xfrm>
          <a:prstGeom prst="rect">
            <a:avLst/>
          </a:prstGeom>
        </p:spPr>
      </p:pic>
      <p:sp>
        <p:nvSpPr>
          <p:cNvPr id="45" name="모서리가 둥근 직사각형 44"/>
          <p:cNvSpPr/>
          <p:nvPr/>
        </p:nvSpPr>
        <p:spPr>
          <a:xfrm>
            <a:off x="995114" y="4177752"/>
            <a:ext cx="1540388" cy="324036"/>
          </a:xfrm>
          <a:prstGeom prst="roundRect">
            <a:avLst/>
          </a:prstGeom>
          <a:solidFill>
            <a:srgbClr val="EEEE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직사각형 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r>
              <a:rPr lang="ko-KR" altLang="en-US" sz="1600" dirty="0" smtClean="0">
                <a:solidFill>
                  <a:schemeClr val="tx1"/>
                </a:solidFill>
              </a:rPr>
              <a:t>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868407" y="4177752"/>
            <a:ext cx="1540388" cy="324036"/>
          </a:xfrm>
          <a:prstGeom prst="roundRect">
            <a:avLst/>
          </a:prstGeom>
          <a:solidFill>
            <a:srgbClr val="EEEE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직사각형 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</a:rPr>
              <a:t>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775534" y="4177752"/>
            <a:ext cx="1540388" cy="324036"/>
          </a:xfrm>
          <a:prstGeom prst="roundRect">
            <a:avLst/>
          </a:prstGeom>
          <a:solidFill>
            <a:srgbClr val="EEEE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직사각형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71805" y="4571836"/>
            <a:ext cx="21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97613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hint_img_01.png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\app\resource\contents\lesson02\ops\lesson02\images\mm_31_2_07_06_01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5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1623035"/>
            <a:ext cx="2174491" cy="90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48" y="1615432"/>
            <a:ext cx="2394219" cy="93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153" y="2960909"/>
            <a:ext cx="1916287" cy="111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698" y="4384084"/>
            <a:ext cx="2298450" cy="953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443829"/>
            <a:ext cx="2180709" cy="814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36" y="3068960"/>
            <a:ext cx="1939120" cy="81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핵심 정리 페이지 활용하여 텍스트 및 기능 수정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확대 버튼 클릭하면 화면 중앙에 내용이 확대되어 보여짐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아래 링크에서 삽화 탭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8"/>
              </a:rPr>
              <a:t>http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8"/>
              </a:rPr>
              <a:t>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8"/>
              </a:rPr>
              <a:t>cdata.tsherpa.co.kr/tsherpa/MultiMedia/Flash/2020/curri/index.html?flashxmlnum=soboro2&amp;classa=A8-C1-62-KK-KA-02-03-04-0-0-0-0&amp;classno=AA_SAMPLE/nproto_sample/DA/nproto_cmn_922.html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했을 때 보이는 내용은 좌측 상단부터 시계방향으로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~39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평면도형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147132" y="9844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 flipH="1">
            <a:off x="3923928" y="2735503"/>
            <a:ext cx="1080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4" idx="3"/>
            <a:endCxn id="30" idx="1"/>
          </p:cNvCxnSpPr>
          <p:nvPr/>
        </p:nvCxnSpPr>
        <p:spPr bwMode="auto">
          <a:xfrm>
            <a:off x="4452085" y="3480071"/>
            <a:ext cx="121555" cy="352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18002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2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3014393" y="25557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8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488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48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42008" y="1880828"/>
            <a:ext cx="6653559" cy="3088821"/>
          </a:xfrm>
          <a:prstGeom prst="round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TextBox 11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페이지 이동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이하 공통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2079217" y="4731163"/>
            <a:ext cx="2780815" cy="210005"/>
            <a:chOff x="2193983" y="4222411"/>
            <a:chExt cx="2528014" cy="190914"/>
          </a:xfrm>
        </p:grpSpPr>
        <p:pic>
          <p:nvPicPr>
            <p:cNvPr id="51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3983" y="4222411"/>
              <a:ext cx="181773" cy="177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9159" y="4256916"/>
              <a:ext cx="346637" cy="131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5956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996" y="4231552"/>
              <a:ext cx="186001" cy="181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744" y="4254801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0784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1301" y="4250595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5916" y="4250566"/>
              <a:ext cx="355092" cy="13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0" name="모서리가 둥근 직사각형 39"/>
          <p:cNvSpPr/>
          <p:nvPr/>
        </p:nvSpPr>
        <p:spPr>
          <a:xfrm>
            <a:off x="273246" y="1957946"/>
            <a:ext cx="3755538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곧은 선과 굽은 선을 알아볼까요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118" y="195716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타원 112"/>
          <p:cNvSpPr/>
          <p:nvPr/>
        </p:nvSpPr>
        <p:spPr>
          <a:xfrm>
            <a:off x="1713767" y="47538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42008" y="4053262"/>
            <a:ext cx="2126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선분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또는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선분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ㄴㄱ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08" y="3225935"/>
            <a:ext cx="6653559" cy="887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479676" y="4041068"/>
            <a:ext cx="2126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또는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직선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ㄴㄱ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788024" y="4149080"/>
            <a:ext cx="212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반직선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ㄱㄴ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모서리가 둥근 사각형 설명선 63"/>
          <p:cNvSpPr/>
          <p:nvPr/>
        </p:nvSpPr>
        <p:spPr>
          <a:xfrm>
            <a:off x="257452" y="2348880"/>
            <a:ext cx="1830272" cy="900100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 </a:t>
            </a:r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ㄱ부터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까지만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모서리가 둥근 사각형 설명선 64"/>
          <p:cNvSpPr/>
          <p:nvPr/>
        </p:nvSpPr>
        <p:spPr>
          <a:xfrm>
            <a:off x="2518011" y="2348880"/>
            <a:ext cx="1830272" cy="900100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 </a:t>
            </a:r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모두 지나요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모서리가 둥근 사각형 설명선 65"/>
          <p:cNvSpPr/>
          <p:nvPr/>
        </p:nvSpPr>
        <p:spPr>
          <a:xfrm>
            <a:off x="4808646" y="2312876"/>
            <a:ext cx="1959120" cy="900100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점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지나 </a:t>
            </a:r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쭈욱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72220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\app\resource\contents\lesson02\ops\lesson02\images\mm_31_2_07_07_01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평면도형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2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3505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8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 flipH="1">
            <a:off x="3923928" y="2735503"/>
            <a:ext cx="1080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4452085" y="3413771"/>
            <a:ext cx="121555" cy="387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18002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직선 연결선 92"/>
          <p:cNvCxnSpPr>
            <a:stCxn id="69" idx="2"/>
            <a:endCxn id="69" idx="2"/>
          </p:cNvCxnSpPr>
          <p:nvPr/>
        </p:nvCxnSpPr>
        <p:spPr bwMode="auto">
          <a:xfrm>
            <a:off x="4325067" y="3272696"/>
            <a:ext cx="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직선 연결선 94"/>
          <p:cNvCxnSpPr>
            <a:stCxn id="69" idx="2"/>
            <a:endCxn id="69" idx="2"/>
          </p:cNvCxnSpPr>
          <p:nvPr/>
        </p:nvCxnSpPr>
        <p:spPr bwMode="auto">
          <a:xfrm>
            <a:off x="4325067" y="3272696"/>
            <a:ext cx="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5" name="직선 연결선 1024"/>
          <p:cNvCxnSpPr>
            <a:stCxn id="69" idx="2"/>
            <a:endCxn id="69" idx="2"/>
          </p:cNvCxnSpPr>
          <p:nvPr/>
        </p:nvCxnSpPr>
        <p:spPr bwMode="auto">
          <a:xfrm>
            <a:off x="4325067" y="3272696"/>
            <a:ext cx="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타원 95"/>
          <p:cNvSpPr/>
          <p:nvPr/>
        </p:nvSpPr>
        <p:spPr>
          <a:xfrm>
            <a:off x="5107094" y="45145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81" y="1889577"/>
            <a:ext cx="6696092" cy="294070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569513" y="2424822"/>
            <a:ext cx="1928757" cy="68219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752109" y="3003789"/>
            <a:ext cx="1192986" cy="68219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347167" y="2811825"/>
            <a:ext cx="1192986" cy="68219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1447958" y="2634266"/>
            <a:ext cx="1192986" cy="68219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425276" y="4061149"/>
            <a:ext cx="1192986" cy="68219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1221397" y="3919586"/>
            <a:ext cx="1192986" cy="6101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255997" y="3930696"/>
            <a:ext cx="1192986" cy="6101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1322182" y="3947613"/>
            <a:ext cx="1192986" cy="6101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762748" y="3787653"/>
            <a:ext cx="420834" cy="6101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사각형 설명선 86"/>
          <p:cNvSpPr/>
          <p:nvPr/>
        </p:nvSpPr>
        <p:spPr>
          <a:xfrm>
            <a:off x="1396477" y="2308857"/>
            <a:ext cx="2260961" cy="602661"/>
          </a:xfrm>
          <a:prstGeom prst="wedgeRoundRectCallout">
            <a:avLst>
              <a:gd name="adj1" fmla="val -52858"/>
              <a:gd name="adj2" fmla="val 67225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난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‘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변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ㄴㄱ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'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이라고 해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07" name="모서리가 둥근 사각형 설명선 106"/>
          <p:cNvSpPr/>
          <p:nvPr/>
        </p:nvSpPr>
        <p:spPr>
          <a:xfrm>
            <a:off x="1582715" y="3176972"/>
            <a:ext cx="951176" cy="343456"/>
          </a:xfrm>
          <a:prstGeom prst="wedgeRoundRectCallout">
            <a:avLst>
              <a:gd name="adj1" fmla="val -27336"/>
              <a:gd name="adj2" fmla="val 102426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변 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ㄴㄷ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811061" y="4091913"/>
            <a:ext cx="2700901" cy="46583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각</a:t>
            </a:r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4685992" y="3027256"/>
            <a:ext cx="2038519" cy="46583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4718856" y="2812014"/>
            <a:ext cx="2038519" cy="46583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4807543" y="2600267"/>
            <a:ext cx="2038519" cy="46583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4846214" y="2363630"/>
            <a:ext cx="2038519" cy="46583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모서리가 둥근 사각형 설명선 117"/>
          <p:cNvSpPr/>
          <p:nvPr/>
        </p:nvSpPr>
        <p:spPr>
          <a:xfrm>
            <a:off x="4644008" y="2719569"/>
            <a:ext cx="2198740" cy="889451"/>
          </a:xfrm>
          <a:prstGeom prst="wedgeRoundRectCallout">
            <a:avLst>
              <a:gd name="adj1" fmla="val -60467"/>
              <a:gd name="adj2" fmla="val 37297"/>
              <a:gd name="adj3" fmla="val 16667"/>
            </a:avLst>
          </a:prstGeom>
          <a:solidFill>
            <a:schemeClr val="bg1"/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각의 이름을 쓸 때는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내가 </a:t>
            </a:r>
            <a:r>
              <a:rPr lang="ko-KR" altLang="en-US" sz="1600" dirty="0" smtClean="0">
                <a:solidFill>
                  <a:srgbClr val="FF0000"/>
                </a:solidFill>
              </a:rPr>
              <a:t>가운데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에 와야 해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15449" y="4067780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r>
              <a:rPr lang="ko-KR" altLang="en-US" sz="18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또는 각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ㄷ</a:t>
            </a:r>
            <a:r>
              <a:rPr lang="ko-KR" altLang="en-US" sz="18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234803" y="1880828"/>
            <a:ext cx="1952170" cy="36643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각을 알아볼까요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471" y="1868860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347167" y="4397785"/>
            <a:ext cx="1067216" cy="40891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109073" y="4544091"/>
            <a:ext cx="2786963" cy="200427"/>
            <a:chOff x="1984366" y="4848753"/>
            <a:chExt cx="2786963" cy="200427"/>
          </a:xfrm>
        </p:grpSpPr>
        <p:pic>
          <p:nvPicPr>
            <p:cNvPr id="52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1780" y="4877130"/>
              <a:ext cx="381301" cy="144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0684" y="4874804"/>
              <a:ext cx="390601" cy="14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6728" y="4849230"/>
              <a:ext cx="204601" cy="199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995" y="4870177"/>
              <a:ext cx="390601" cy="14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64" y="4870177"/>
              <a:ext cx="390601" cy="14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4640" y="4870145"/>
              <a:ext cx="390601" cy="14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4366" y="4848753"/>
              <a:ext cx="204400" cy="1999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6896" y="4876780"/>
              <a:ext cx="390601" cy="14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2" name="모서리가 둥근 사각형 설명선 111"/>
          <p:cNvSpPr/>
          <p:nvPr/>
        </p:nvSpPr>
        <p:spPr>
          <a:xfrm>
            <a:off x="374076" y="3947614"/>
            <a:ext cx="2266867" cy="566982"/>
          </a:xfrm>
          <a:prstGeom prst="wedgeRoundRectCallout">
            <a:avLst>
              <a:gd name="adj1" fmla="val -32980"/>
              <a:gd name="adj2" fmla="val -73655"/>
              <a:gd name="adj3" fmla="val 16667"/>
            </a:avLst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두 반직선의 시작점인 난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‘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꼭짓점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ㄴ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’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6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99195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\app\resource\contents\lesson02\ops\lesson02\images\mm_31_2_07_07_01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93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969329" y="1880828"/>
            <a:ext cx="4998917" cy="3088821"/>
          </a:xfrm>
          <a:prstGeom prst="round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평면도형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2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3505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8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 flipH="1">
            <a:off x="3923928" y="2735503"/>
            <a:ext cx="1080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4452085" y="3413771"/>
            <a:ext cx="121555" cy="387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18002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직선 연결선 92"/>
          <p:cNvCxnSpPr/>
          <p:nvPr/>
        </p:nvCxnSpPr>
        <p:spPr bwMode="auto">
          <a:xfrm>
            <a:off x="4325067" y="3196555"/>
            <a:ext cx="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직선 연결선 94"/>
          <p:cNvCxnSpPr/>
          <p:nvPr/>
        </p:nvCxnSpPr>
        <p:spPr bwMode="auto">
          <a:xfrm>
            <a:off x="4325067" y="3196555"/>
            <a:ext cx="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5" name="직선 연결선 1024"/>
          <p:cNvCxnSpPr/>
          <p:nvPr/>
        </p:nvCxnSpPr>
        <p:spPr bwMode="auto">
          <a:xfrm>
            <a:off x="4325067" y="3196555"/>
            <a:ext cx="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7018371" y="1092168"/>
            <a:ext cx="2125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176" y="1912775"/>
            <a:ext cx="4839375" cy="2848373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2020332" y="4704737"/>
            <a:ext cx="2786963" cy="200427"/>
            <a:chOff x="1984366" y="4848753"/>
            <a:chExt cx="2786963" cy="200427"/>
          </a:xfrm>
        </p:grpSpPr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0684" y="4874804"/>
              <a:ext cx="390601" cy="14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6728" y="4849230"/>
              <a:ext cx="204601" cy="199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4870177"/>
              <a:ext cx="390601" cy="14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64" y="4870177"/>
              <a:ext cx="390601" cy="14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4640" y="4870145"/>
              <a:ext cx="390601" cy="14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4366" y="4848753"/>
              <a:ext cx="204400" cy="1999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6896" y="4876780"/>
              <a:ext cx="390601" cy="14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6563" y="4877130"/>
              <a:ext cx="381301" cy="144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직사각형 8"/>
          <p:cNvSpPr/>
          <p:nvPr/>
        </p:nvSpPr>
        <p:spPr>
          <a:xfrm>
            <a:off x="3790349" y="2095285"/>
            <a:ext cx="2179914" cy="16397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3762773" y="2190360"/>
            <a:ext cx="928945" cy="16397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624565" y="2349200"/>
            <a:ext cx="602679" cy="157600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3564197" y="2383927"/>
            <a:ext cx="602679" cy="157600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3564197" y="2398202"/>
            <a:ext cx="602679" cy="157600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202899" y="1910479"/>
            <a:ext cx="2168591" cy="36643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직각을 알아볼까요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462268" y="2194189"/>
            <a:ext cx="2369872" cy="1270815"/>
          </a:xfrm>
          <a:prstGeom prst="wedgeRoundRectCallout">
            <a:avLst>
              <a:gd name="adj1" fmla="val -1358"/>
              <a:gd name="adj2" fmla="val 64165"/>
              <a:gd name="adj3" fmla="val 16667"/>
            </a:avLst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  <a:latin typeface="+mn-ea"/>
              </a:rPr>
              <a:t>삼각자를 대었을 때 </a:t>
            </a:r>
            <a:endParaRPr lang="en-US" altLang="ko-KR" sz="1600" dirty="0" smtClean="0">
              <a:solidFill>
                <a:sysClr val="windowText" lastClr="000000"/>
              </a:solidFill>
              <a:latin typeface="+mn-ea"/>
            </a:endParaRPr>
          </a:p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  <a:latin typeface="+mn-ea"/>
              </a:rPr>
              <a:t>삼각자의 모서리와 </a:t>
            </a:r>
            <a:endParaRPr lang="en-US" altLang="ko-KR" sz="1600" dirty="0" smtClean="0">
              <a:solidFill>
                <a:sysClr val="windowText" lastClr="000000"/>
              </a:solidFill>
              <a:latin typeface="+mn-ea"/>
            </a:endParaRPr>
          </a:p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  <a:latin typeface="+mn-ea"/>
              </a:rPr>
              <a:t>꼭 맞게 겹쳐지는 각을 </a:t>
            </a:r>
            <a:endParaRPr lang="en-US" altLang="ko-KR" sz="1600" dirty="0" smtClean="0">
              <a:solidFill>
                <a:sysClr val="windowText" lastClr="000000"/>
              </a:solidFill>
              <a:latin typeface="+mn-ea"/>
            </a:endParaRPr>
          </a:p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  <a:latin typeface="+mn-ea"/>
              </a:rPr>
              <a:t>직각이라고 해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+mn-ea"/>
              </a:rPr>
              <a:t>!</a:t>
            </a:r>
            <a:endParaRPr lang="ko-KR" altLang="en-US" sz="1600" dirty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77" y="1906621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24016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map_03.svg, map_03.png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\app\resource\contents\lesson02\ops\lesson02\images\mm_31_2_07_07_01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973" y="3441918"/>
            <a:ext cx="1064569" cy="106456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타원 100"/>
          <p:cNvSpPr/>
          <p:nvPr/>
        </p:nvSpPr>
        <p:spPr>
          <a:xfrm>
            <a:off x="5440029" y="42008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80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42008" y="1880828"/>
            <a:ext cx="6653559" cy="3088821"/>
          </a:xfrm>
          <a:prstGeom prst="round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덧셈과 뺄셈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2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3505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8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 flipH="1">
            <a:off x="3923928" y="2735503"/>
            <a:ext cx="1080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4" idx="3"/>
            <a:endCxn id="30" idx="1"/>
          </p:cNvCxnSpPr>
          <p:nvPr/>
        </p:nvCxnSpPr>
        <p:spPr bwMode="auto">
          <a:xfrm>
            <a:off x="4452085" y="3480071"/>
            <a:ext cx="121555" cy="352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18002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직선 연결선 92"/>
          <p:cNvCxnSpPr>
            <a:stCxn id="69" idx="2"/>
            <a:endCxn id="69" idx="2"/>
          </p:cNvCxnSpPr>
          <p:nvPr/>
        </p:nvCxnSpPr>
        <p:spPr bwMode="auto">
          <a:xfrm>
            <a:off x="4325067" y="3272696"/>
            <a:ext cx="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직선 연결선 94"/>
          <p:cNvCxnSpPr>
            <a:stCxn id="69" idx="2"/>
            <a:endCxn id="69" idx="2"/>
          </p:cNvCxnSpPr>
          <p:nvPr/>
        </p:nvCxnSpPr>
        <p:spPr bwMode="auto">
          <a:xfrm>
            <a:off x="4325067" y="3272696"/>
            <a:ext cx="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5" name="직선 연결선 1024"/>
          <p:cNvCxnSpPr>
            <a:stCxn id="69" idx="2"/>
            <a:endCxn id="69" idx="2"/>
          </p:cNvCxnSpPr>
          <p:nvPr/>
        </p:nvCxnSpPr>
        <p:spPr bwMode="auto">
          <a:xfrm>
            <a:off x="4325067" y="3272696"/>
            <a:ext cx="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78" y="1927802"/>
            <a:ext cx="6583623" cy="247885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010" y="192780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2180251" y="4617132"/>
            <a:ext cx="2786963" cy="200427"/>
            <a:chOff x="1984366" y="4848753"/>
            <a:chExt cx="2786963" cy="200427"/>
          </a:xfrm>
        </p:grpSpPr>
        <p:pic>
          <p:nvPicPr>
            <p:cNvPr id="52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5719" y="4876780"/>
              <a:ext cx="381301" cy="144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0684" y="4874804"/>
              <a:ext cx="390601" cy="14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6728" y="4849230"/>
              <a:ext cx="204601" cy="199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1951" y="4874804"/>
              <a:ext cx="390601" cy="14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995" y="4870177"/>
              <a:ext cx="390601" cy="14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4640" y="4870145"/>
              <a:ext cx="390601" cy="14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4366" y="4848753"/>
              <a:ext cx="204400" cy="1999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6896" y="4876780"/>
              <a:ext cx="390601" cy="14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2" name="모서리가 둥근 직사각형 91"/>
          <p:cNvSpPr/>
          <p:nvPr/>
        </p:nvSpPr>
        <p:spPr>
          <a:xfrm>
            <a:off x="268077" y="1916162"/>
            <a:ext cx="2874443" cy="36643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직각삼각형을 알아볼까요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74078" y="2428404"/>
            <a:ext cx="1957307" cy="1216620"/>
          </a:xfrm>
          <a:prstGeom prst="wedgeRoundRectCallout">
            <a:avLst>
              <a:gd name="adj1" fmla="val 38198"/>
              <a:gd name="adj2" fmla="val 60453"/>
              <a:gd name="adj3" fmla="val 16667"/>
            </a:avLst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안녕</a:t>
            </a:r>
            <a:r>
              <a:rPr lang="en-US" altLang="ko-KR" dirty="0"/>
              <a:t>~</a:t>
            </a:r>
          </a:p>
          <a:p>
            <a:pPr algn="ctr"/>
            <a:r>
              <a:rPr lang="ko-KR" altLang="en-US" dirty="0"/>
              <a:t>너는 한 각이 직각인</a:t>
            </a:r>
            <a:endParaRPr lang="en-US" altLang="ko-KR" dirty="0"/>
          </a:p>
          <a:p>
            <a:pPr algn="ctr"/>
            <a:r>
              <a:rPr lang="ko-KR" altLang="en-US" dirty="0"/>
              <a:t>삼각형이네</a:t>
            </a:r>
            <a:r>
              <a:rPr lang="en-US" altLang="ko-KR" dirty="0"/>
              <a:t>!</a:t>
            </a:r>
          </a:p>
          <a:p>
            <a:pPr algn="ctr"/>
            <a:r>
              <a:rPr lang="ko-KR" altLang="en-US" dirty="0"/>
              <a:t>이름이 뭐야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2496088"/>
            <a:ext cx="2042547" cy="1184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안녕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너는 한 각이 직각인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삼각형이네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이름이 뭐야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모서리가 둥근 사각형 설명선 93"/>
          <p:cNvSpPr/>
          <p:nvPr/>
        </p:nvSpPr>
        <p:spPr>
          <a:xfrm>
            <a:off x="4742526" y="2521901"/>
            <a:ext cx="1807225" cy="1123123"/>
          </a:xfrm>
          <a:prstGeom prst="wedgeRoundRectCallout">
            <a:avLst>
              <a:gd name="adj1" fmla="val -36293"/>
              <a:gd name="adj2" fmla="val 61773"/>
              <a:gd name="adj3" fmla="val 16667"/>
            </a:avLst>
          </a:prstGeom>
          <a:solidFill>
            <a:schemeClr val="bg1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안녕</a:t>
            </a:r>
            <a:r>
              <a:rPr lang="en-US" altLang="ko-KR" dirty="0"/>
              <a:t>~</a:t>
            </a:r>
          </a:p>
          <a:p>
            <a:pPr algn="ctr"/>
            <a:r>
              <a:rPr lang="ko-KR" altLang="en-US" dirty="0"/>
              <a:t>너는 한 각이 직각인</a:t>
            </a:r>
            <a:endParaRPr lang="en-US" altLang="ko-KR" dirty="0"/>
          </a:p>
          <a:p>
            <a:pPr algn="ctr"/>
            <a:r>
              <a:rPr lang="ko-KR" altLang="en-US" dirty="0"/>
              <a:t>삼각형이네</a:t>
            </a:r>
            <a:r>
              <a:rPr lang="en-US" altLang="ko-KR" dirty="0"/>
              <a:t>!</a:t>
            </a:r>
          </a:p>
          <a:p>
            <a:pPr algn="ctr"/>
            <a:r>
              <a:rPr lang="ko-KR" altLang="en-US" dirty="0"/>
              <a:t>이름이 뭐야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4831385" y="2780928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직각삼각형이야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76635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\app\resource\contents\lesson02\ops\lesson02\images\mm_31_2_07_07_01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78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42008" y="1880828"/>
            <a:ext cx="6653559" cy="3088821"/>
          </a:xfrm>
          <a:prstGeom prst="round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평면도형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2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3505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8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 flipH="1">
            <a:off x="3923928" y="2735503"/>
            <a:ext cx="1080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4452085" y="3413771"/>
            <a:ext cx="121555" cy="387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18002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직선 연결선 92"/>
          <p:cNvCxnSpPr/>
          <p:nvPr/>
        </p:nvCxnSpPr>
        <p:spPr bwMode="auto">
          <a:xfrm>
            <a:off x="4325067" y="3265875"/>
            <a:ext cx="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직선 연결선 94"/>
          <p:cNvCxnSpPr/>
          <p:nvPr/>
        </p:nvCxnSpPr>
        <p:spPr bwMode="auto">
          <a:xfrm>
            <a:off x="4325067" y="3265875"/>
            <a:ext cx="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5" name="직선 연결선 1024"/>
          <p:cNvCxnSpPr/>
          <p:nvPr/>
        </p:nvCxnSpPr>
        <p:spPr bwMode="auto">
          <a:xfrm>
            <a:off x="4325067" y="3265875"/>
            <a:ext cx="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97" y="1865554"/>
            <a:ext cx="6700856" cy="2447882"/>
          </a:xfrm>
          <a:prstGeom prst="rect">
            <a:avLst/>
          </a:prstGeom>
        </p:spPr>
      </p:pic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991" y="1870179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타원형 설명선 89"/>
          <p:cNvSpPr/>
          <p:nvPr/>
        </p:nvSpPr>
        <p:spPr>
          <a:xfrm>
            <a:off x="179512" y="2456892"/>
            <a:ext cx="2021013" cy="1117510"/>
          </a:xfrm>
          <a:prstGeom prst="wedgeRoundRectCallout">
            <a:avLst>
              <a:gd name="adj1" fmla="val 36560"/>
              <a:gd name="adj2" fmla="val 59469"/>
              <a:gd name="adj3" fmla="val 16667"/>
            </a:avLst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98" name="TextBox 97"/>
          <p:cNvSpPr txBox="1"/>
          <p:nvPr/>
        </p:nvSpPr>
        <p:spPr>
          <a:xfrm>
            <a:off x="71500" y="2420888"/>
            <a:ext cx="2229125" cy="1191816"/>
          </a:xfrm>
          <a:prstGeom prst="wedgeRoundRectCallou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안녕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너는 네 각이 모두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직각인 사각형이구나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이름이 뭐야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모서리가 둥근 사각형 설명선 98"/>
          <p:cNvSpPr/>
          <p:nvPr/>
        </p:nvSpPr>
        <p:spPr>
          <a:xfrm>
            <a:off x="5122331" y="2496830"/>
            <a:ext cx="1681917" cy="1123371"/>
          </a:xfrm>
          <a:prstGeom prst="wedgeRoundRectCallout">
            <a:avLst>
              <a:gd name="adj1" fmla="val -39459"/>
              <a:gd name="adj2" fmla="val 63254"/>
              <a:gd name="adj3" fmla="val 16667"/>
            </a:avLst>
          </a:pr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안녕</a:t>
            </a:r>
            <a:r>
              <a:rPr lang="en-US" altLang="ko-KR" dirty="0"/>
              <a:t>~</a:t>
            </a:r>
          </a:p>
          <a:p>
            <a:pPr algn="ctr"/>
            <a:r>
              <a:rPr lang="ko-KR" altLang="en-US" dirty="0"/>
              <a:t>너는 한 각이 직각인</a:t>
            </a:r>
            <a:endParaRPr lang="en-US" altLang="ko-KR" dirty="0"/>
          </a:p>
          <a:p>
            <a:pPr algn="ctr"/>
            <a:r>
              <a:rPr lang="ko-KR" altLang="en-US" dirty="0"/>
              <a:t>삼각형이네</a:t>
            </a:r>
            <a:r>
              <a:rPr lang="en-US" altLang="ko-KR" dirty="0"/>
              <a:t>!</a:t>
            </a:r>
          </a:p>
          <a:p>
            <a:pPr algn="ctr"/>
            <a:r>
              <a:rPr lang="ko-KR" altLang="en-US" dirty="0"/>
              <a:t>이름이 뭐야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080545" y="2816932"/>
            <a:ext cx="1793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직사각형이야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85389" y="1844824"/>
            <a:ext cx="2874443" cy="36643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직사각형을 알아볼까요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10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10724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map_05.png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\app\resource\contents\lesson02\ops\lesson02\images\mm_31_2_07_07_01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2121308" y="4545124"/>
            <a:ext cx="2786963" cy="200427"/>
            <a:chOff x="1984366" y="4848753"/>
            <a:chExt cx="2786963" cy="200427"/>
          </a:xfrm>
        </p:grpSpPr>
        <p:pic>
          <p:nvPicPr>
            <p:cNvPr id="53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0684" y="4874804"/>
              <a:ext cx="390601" cy="14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6728" y="4849230"/>
              <a:ext cx="204601" cy="199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4870177"/>
              <a:ext cx="390601" cy="14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64" y="4870177"/>
              <a:ext cx="390601" cy="14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1820" y="4870145"/>
              <a:ext cx="390601" cy="14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4366" y="4848753"/>
              <a:ext cx="204400" cy="1999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6896" y="4876780"/>
              <a:ext cx="390601" cy="14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4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266" y="4877130"/>
              <a:ext cx="381301" cy="144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535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1900" dirty="0" smtClean="0">
                <a:solidFill>
                  <a:schemeClr val="tx1"/>
                </a:solidFill>
                <a:latin typeface="+mn-ea"/>
              </a:rPr>
              <a:t>평면도형</a:t>
            </a:r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2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3505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8" y="2374442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 flipH="1">
            <a:off x="3923928" y="2735503"/>
            <a:ext cx="1080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4452085" y="3413771"/>
            <a:ext cx="121555" cy="387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18002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직선 연결선 92"/>
          <p:cNvCxnSpPr/>
          <p:nvPr/>
        </p:nvCxnSpPr>
        <p:spPr bwMode="auto">
          <a:xfrm>
            <a:off x="4325067" y="3208006"/>
            <a:ext cx="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직선 연결선 94"/>
          <p:cNvCxnSpPr/>
          <p:nvPr/>
        </p:nvCxnSpPr>
        <p:spPr bwMode="auto">
          <a:xfrm>
            <a:off x="4325067" y="3208006"/>
            <a:ext cx="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5" name="직선 연결선 1024"/>
          <p:cNvCxnSpPr/>
          <p:nvPr/>
        </p:nvCxnSpPr>
        <p:spPr bwMode="auto">
          <a:xfrm>
            <a:off x="4325067" y="3208006"/>
            <a:ext cx="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22" y="2024844"/>
            <a:ext cx="6468378" cy="281221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538" y="2041005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8" name="그룹 97"/>
          <p:cNvGrpSpPr/>
          <p:nvPr/>
        </p:nvGrpSpPr>
        <p:grpSpPr>
          <a:xfrm>
            <a:off x="319070" y="2727917"/>
            <a:ext cx="2139331" cy="1855592"/>
            <a:chOff x="119497" y="2288234"/>
            <a:chExt cx="1966122" cy="1712821"/>
          </a:xfrm>
        </p:grpSpPr>
        <p:sp>
          <p:nvSpPr>
            <p:cNvPr id="99" name="타원형 설명선 98"/>
            <p:cNvSpPr/>
            <p:nvPr/>
          </p:nvSpPr>
          <p:spPr>
            <a:xfrm>
              <a:off x="165960" y="2288234"/>
              <a:ext cx="1840810" cy="1712821"/>
            </a:xfrm>
            <a:prstGeom prst="wedgeRoundRectCallout">
              <a:avLst>
                <a:gd name="adj1" fmla="val 53985"/>
                <a:gd name="adj2" fmla="val 19058"/>
                <a:gd name="adj3" fmla="val 16667"/>
              </a:avLst>
            </a:prstGeom>
            <a:solidFill>
              <a:schemeClr val="bg1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안녕</a:t>
              </a:r>
              <a:r>
                <a:rPr lang="en-US" altLang="ko-KR" sz="1600" dirty="0"/>
                <a:t>~</a:t>
              </a:r>
            </a:p>
            <a:p>
              <a:pPr algn="ctr"/>
              <a:r>
                <a:rPr lang="ko-KR" altLang="en-US" sz="1600" dirty="0"/>
                <a:t>너는 한 각이 직각인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삼각형이네</a:t>
              </a:r>
              <a:r>
                <a:rPr lang="en-US" altLang="ko-KR" sz="1600" dirty="0"/>
                <a:t>!</a:t>
              </a:r>
            </a:p>
            <a:p>
              <a:pPr algn="ctr"/>
              <a:r>
                <a:rPr lang="ko-KR" altLang="en-US" sz="1600" dirty="0"/>
                <a:t>이름이 뭐야</a:t>
              </a:r>
              <a:r>
                <a:rPr lang="en-US" altLang="ko-KR" sz="1600" dirty="0"/>
                <a:t>?</a:t>
              </a:r>
              <a:endParaRPr lang="ko-KR" altLang="en-US" sz="16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19497" y="2656222"/>
              <a:ext cx="1966122" cy="908212"/>
            </a:xfrm>
            <a:prstGeom prst="wedgeRoundRectCallou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너는 네 각이 모두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직각이면서 네 변의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길이가 모두 같은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사각형이구나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5257931" y="2935478"/>
            <a:ext cx="1575864" cy="1352428"/>
            <a:chOff x="157959" y="2284197"/>
            <a:chExt cx="1877838" cy="1415554"/>
          </a:xfrm>
        </p:grpSpPr>
        <p:sp>
          <p:nvSpPr>
            <p:cNvPr id="110" name="타원형 설명선 109"/>
            <p:cNvSpPr/>
            <p:nvPr/>
          </p:nvSpPr>
          <p:spPr>
            <a:xfrm>
              <a:off x="165960" y="2284197"/>
              <a:ext cx="1840809" cy="1415554"/>
            </a:xfrm>
            <a:prstGeom prst="wedgeRoundRectCallout">
              <a:avLst>
                <a:gd name="adj1" fmla="val -53170"/>
                <a:gd name="adj2" fmla="val 23231"/>
                <a:gd name="adj3" fmla="val 16667"/>
              </a:avLst>
            </a:prstGeom>
            <a:solidFill>
              <a:schemeClr val="bg1"/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안녕</a:t>
              </a:r>
              <a:r>
                <a:rPr lang="en-US" altLang="ko-KR" sz="1600" dirty="0"/>
                <a:t>~</a:t>
              </a:r>
            </a:p>
            <a:p>
              <a:pPr algn="ctr"/>
              <a:r>
                <a:rPr lang="ko-KR" altLang="en-US" sz="1600" dirty="0"/>
                <a:t>너는 한 각이 직각인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삼각형이네</a:t>
              </a:r>
              <a:r>
                <a:rPr lang="en-US" altLang="ko-KR" sz="1600" dirty="0"/>
                <a:t>!</a:t>
              </a:r>
            </a:p>
            <a:p>
              <a:pPr algn="ctr"/>
              <a:r>
                <a:rPr lang="ko-KR" altLang="en-US" sz="1600" dirty="0"/>
                <a:t>이름이 뭐야</a:t>
              </a:r>
              <a:r>
                <a:rPr lang="en-US" altLang="ko-KR" sz="1600" dirty="0"/>
                <a:t>?</a:t>
              </a:r>
              <a:endParaRPr lang="ko-KR" altLang="en-US" sz="16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57959" y="2491967"/>
              <a:ext cx="1877838" cy="874832"/>
            </a:xfrm>
            <a:prstGeom prst="wedgeRoundRectCallou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맞아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</a:p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이름은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정사각형이야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1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11748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map_06.png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\app\resource\contents\lesson02\ops\lesson02\images\mm_31_2_07_07_01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317934" y="4797152"/>
            <a:ext cx="2794126" cy="200313"/>
            <a:chOff x="1984366" y="4848396"/>
            <a:chExt cx="2794126" cy="200313"/>
          </a:xfrm>
        </p:grpSpPr>
        <p:pic>
          <p:nvPicPr>
            <p:cNvPr id="52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5956" y="4876780"/>
              <a:ext cx="381301" cy="144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995" y="4870177"/>
              <a:ext cx="390601" cy="14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4640" y="4870145"/>
              <a:ext cx="390601" cy="14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4366" y="4848753"/>
              <a:ext cx="204400" cy="1999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6896" y="4876780"/>
              <a:ext cx="390601" cy="14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9311" y="4874804"/>
              <a:ext cx="390601" cy="14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8536" y="4848396"/>
              <a:ext cx="199956" cy="1999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1951" y="4874804"/>
              <a:ext cx="390601" cy="148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9" name="모서리가 둥근 직사각형 48"/>
          <p:cNvSpPr/>
          <p:nvPr/>
        </p:nvSpPr>
        <p:spPr>
          <a:xfrm>
            <a:off x="329405" y="2024844"/>
            <a:ext cx="2874443" cy="44338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정</a:t>
            </a:r>
            <a:r>
              <a:rPr lang="ko-KR" altLang="en-US" sz="1800" dirty="0" smtClean="0">
                <a:solidFill>
                  <a:schemeClr val="tx1"/>
                </a:solidFill>
              </a:rPr>
              <a:t>사각형을 알아볼까요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92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94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선분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반직선을 찾아 이름을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252432" y="49535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1673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86" y="5211766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752" y="5211764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타원 65"/>
          <p:cNvSpPr/>
          <p:nvPr/>
        </p:nvSpPr>
        <p:spPr>
          <a:xfrm>
            <a:off x="1164844" y="55092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/>
          <a:srcRect b="43948"/>
          <a:stretch/>
        </p:blipFill>
        <p:spPr>
          <a:xfrm>
            <a:off x="380888" y="2091772"/>
            <a:ext cx="6281659" cy="1396496"/>
          </a:xfrm>
          <a:prstGeom prst="rect">
            <a:avLst/>
          </a:prstGeom>
        </p:spPr>
      </p:pic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77737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\app\resource\contents\lesson02\ops\lesson02\images\mm_31_2_07_01_01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7" name="타원 66"/>
          <p:cNvSpPr/>
          <p:nvPr/>
        </p:nvSpPr>
        <p:spPr>
          <a:xfrm>
            <a:off x="2517801" y="55088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7342" y="3801027"/>
            <a:ext cx="1476164" cy="599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반직선 </a:t>
            </a:r>
            <a:r>
              <a:rPr lang="ko-KR" altLang="en-US" sz="16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ㄱㄴ</a:t>
            </a:r>
            <a:endParaRPr lang="ko-KR" altLang="en-US" sz="16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680545" y="3808524"/>
            <a:ext cx="1646141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선분 </a:t>
            </a:r>
            <a:r>
              <a:rPr lang="ko-KR" altLang="en-US" sz="16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ㄷㄹ</a:t>
            </a:r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선분 </a:t>
            </a:r>
            <a:r>
              <a:rPr lang="ko-KR" altLang="en-US" sz="16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ㄹㄷ</a:t>
            </a:r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73465" y="3819387"/>
            <a:ext cx="1646141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직선</a:t>
            </a:r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ㅁㅂ</a:t>
            </a:r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직선 </a:t>
            </a:r>
            <a:r>
              <a:rPr lang="ko-KR" altLang="en-US" sz="16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ㅂㅁ</a:t>
            </a:r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14" y="369865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261" y="369865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46" y="369052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908386" y="2167878"/>
            <a:ext cx="3593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ㄱ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8246" y="2672916"/>
            <a:ext cx="359358" cy="3052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ㄴ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36478" y="2231576"/>
            <a:ext cx="3593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ㄷ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22982" y="2799731"/>
            <a:ext cx="296990" cy="3052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ㄹ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96036" y="2528900"/>
            <a:ext cx="296990" cy="2774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ㅁ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12160" y="2503443"/>
            <a:ext cx="296990" cy="2774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ㅂ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6070347" y="49395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47906" y="3065255"/>
            <a:ext cx="55383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창의 놀이터 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도형의 이름이 같은 카드를 찾아요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!)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08" y="319035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종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008" y="661580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34823" y="143948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선분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반직선을 찾아 이름을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7"/>
          <a:srcRect b="62718"/>
          <a:stretch/>
        </p:blipFill>
        <p:spPr>
          <a:xfrm>
            <a:off x="187158" y="2384884"/>
            <a:ext cx="6697297" cy="690277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656718" y="3483016"/>
            <a:ext cx="1764758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직선 </a:t>
            </a:r>
            <a:r>
              <a:rPr lang="ko-KR" altLang="en-US" sz="16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ㄷㄹ</a:t>
            </a:r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16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직선 </a:t>
            </a:r>
            <a:r>
              <a:rPr lang="ko-KR" altLang="en-US" sz="16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ㄹㄷ</a:t>
            </a:r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916102" y="3483017"/>
            <a:ext cx="1860424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선분</a:t>
            </a:r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ㅁㅂ</a:t>
            </a:r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선분 </a:t>
            </a:r>
            <a:r>
              <a:rPr lang="ko-KR" altLang="en-US" sz="16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ㅂㅁ</a:t>
            </a:r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296" y="33634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094" y="337649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467544" y="3492000"/>
            <a:ext cx="1476164" cy="599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반직선 </a:t>
            </a:r>
            <a:r>
              <a:rPr lang="ko-KR" altLang="en-US" sz="16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ㄱㄴ</a:t>
            </a:r>
            <a:endParaRPr lang="ko-KR" altLang="en-US" sz="16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93" y="33634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56531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bg_twins_01.svg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\app\resource\contents\lesson02\ops\lesson02\images\mm_31_2_07_01_01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79512" y="2420888"/>
            <a:ext cx="359358" cy="3052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ㄱ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40334" y="2420888"/>
            <a:ext cx="359358" cy="3052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ㄴ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08486" y="2420888"/>
            <a:ext cx="359358" cy="3052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ㄷ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23928" y="2420888"/>
            <a:ext cx="296990" cy="3052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ㄹ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95090" y="2448636"/>
            <a:ext cx="296990" cy="2774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ㅁ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27238" y="2448636"/>
            <a:ext cx="296990" cy="2774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ㅂ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861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843" y="627628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34823" y="143948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선분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반직선을 찾아 이름을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타원 7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7"/>
          <a:srcRect b="46577"/>
          <a:stretch/>
        </p:blipFill>
        <p:spPr>
          <a:xfrm>
            <a:off x="213619" y="2042886"/>
            <a:ext cx="6701842" cy="1180698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17674" y="3528301"/>
            <a:ext cx="1634046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직선 </a:t>
            </a:r>
            <a:r>
              <a:rPr lang="ko-KR" altLang="en-US" sz="16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ㄱㄴ</a:t>
            </a:r>
            <a:endParaRPr lang="en-US" altLang="ko-KR" sz="16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직선 </a:t>
            </a:r>
            <a:r>
              <a:rPr lang="ko-KR" altLang="en-US" sz="16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ㄴㄱ</a:t>
            </a:r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56718" y="3505705"/>
            <a:ext cx="1764758" cy="599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반직선 </a:t>
            </a:r>
            <a:r>
              <a:rPr lang="ko-KR" altLang="en-US" sz="16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ㄹㄷ</a:t>
            </a:r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916102" y="3499727"/>
            <a:ext cx="1860424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선분</a:t>
            </a:r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ㅁㅂ</a:t>
            </a:r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선분 </a:t>
            </a:r>
            <a:r>
              <a:rPr lang="ko-KR" altLang="en-US" sz="16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ㅂㅁ</a:t>
            </a:r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61" y="34116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877" y="339943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186" y="34116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47406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bg_twins_02.svg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\app\resource\contents\lesson02\ops\lesson02\images\mm_31_2_07_01_01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03548" y="2214956"/>
            <a:ext cx="359358" cy="3052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ㄱ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84350" y="2538992"/>
            <a:ext cx="359358" cy="3052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ㄴ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99892" y="2286964"/>
            <a:ext cx="359358" cy="3052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ㄷ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21066" y="2683008"/>
            <a:ext cx="296990" cy="3052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ㄹ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12060" y="2026680"/>
            <a:ext cx="296990" cy="2774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ㅁ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26245" y="2808221"/>
            <a:ext cx="269991" cy="2522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ㅂ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861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94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선분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반직선을 찾아 이름을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1673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86" y="5211766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752" y="5211764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/>
          <a:srcRect b="43948"/>
          <a:stretch/>
        </p:blipFill>
        <p:spPr>
          <a:xfrm>
            <a:off x="380888" y="2091772"/>
            <a:ext cx="6281659" cy="1396496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97342" y="3801027"/>
            <a:ext cx="1476164" cy="599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반직선 </a:t>
            </a:r>
            <a:r>
              <a:rPr lang="ko-KR" altLang="en-US" sz="16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ㄱㄴ</a:t>
            </a:r>
            <a:endParaRPr lang="ko-KR" altLang="en-US" sz="16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680545" y="3808524"/>
            <a:ext cx="1646141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선분 </a:t>
            </a:r>
            <a:r>
              <a:rPr lang="ko-KR" altLang="en-US" sz="16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ㄷㄹ</a:t>
            </a:r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선분 </a:t>
            </a:r>
            <a:r>
              <a:rPr lang="ko-KR" altLang="en-US" sz="16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ㄹㄷ</a:t>
            </a:r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73465" y="3819387"/>
            <a:ext cx="1646141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직선</a:t>
            </a:r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ㅁㅂ</a:t>
            </a:r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직선 </a:t>
            </a:r>
            <a:r>
              <a:rPr lang="ko-KR" altLang="en-US" sz="16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ㅂㅁ</a:t>
            </a:r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14" y="369865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261" y="369865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46" y="369052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908386" y="2167878"/>
            <a:ext cx="3593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ㄱ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8246" y="2672916"/>
            <a:ext cx="359358" cy="3052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ㄴ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36478" y="2231576"/>
            <a:ext cx="3593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ㄷ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22982" y="2799731"/>
            <a:ext cx="296990" cy="3052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ㄹ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96036" y="2528900"/>
            <a:ext cx="296990" cy="2774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ㅁ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12160" y="2503443"/>
            <a:ext cx="296990" cy="2774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ㅂ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92745" y="3948248"/>
            <a:ext cx="6667165" cy="102083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38478" y="378904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3"/>
          <p:cNvSpPr txBox="1"/>
          <p:nvPr/>
        </p:nvSpPr>
        <p:spPr>
          <a:xfrm>
            <a:off x="339997" y="4222829"/>
            <a:ext cx="65722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선분과 직선은 두 점 중 어느 점을 먼저 읽어도 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반직선은 반드시 시작점을 먼저 읽어야 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직각 삼각형 48"/>
          <p:cNvSpPr/>
          <p:nvPr/>
        </p:nvSpPr>
        <p:spPr>
          <a:xfrm flipH="1" flipV="1">
            <a:off x="5276741" y="49690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92" y="4366845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4620427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666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492050" y="4328792"/>
            <a:ext cx="297371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ㄱㄴㄷ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각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ㄷㄴㄱ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594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각을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 그리고 각의 이름을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266774" y="4964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03065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11" y="46384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7018371" y="1016732"/>
            <a:ext cx="212562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처음에는 안 보이다가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처음 클릭하는 것과 함께 나타나게 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파란 선이 안 보이다가 각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ㄱㄴㄷ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각ㄷㄴㄱ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답칸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클릭 할 때 함께 나타나게 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파란 선이 안 보이다가 각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ㄹㅁ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ㅂ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또는 각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ㅂㅁㄹ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클릭할 때 함께 나타나게 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14319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answer.svg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파란 선 색을 답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칸 </a:t>
                      </a:r>
                      <a:r>
                        <a:rPr kumimoji="0" lang="ko-KR" altLang="en-US" sz="1000" baseline="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텍스트색과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똑같이 맞춰주세요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#00a0ff)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\app\resource\contents\lesson02\ops\lesson02\images\mm_31_2_07_02_01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29" y="5241075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395" y="5241073"/>
            <a:ext cx="1151509" cy="3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타원 65"/>
          <p:cNvSpPr/>
          <p:nvPr/>
        </p:nvSpPr>
        <p:spPr>
          <a:xfrm>
            <a:off x="2102" y="54365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481270" y="54426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576" y="2131447"/>
            <a:ext cx="6732429" cy="2079737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 bwMode="auto">
          <a:xfrm flipV="1">
            <a:off x="1334338" y="2669288"/>
            <a:ext cx="1893289" cy="530931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모서리가 둥근 직사각형 3"/>
          <p:cNvSpPr/>
          <p:nvPr/>
        </p:nvSpPr>
        <p:spPr>
          <a:xfrm>
            <a:off x="6281980" y="2266001"/>
            <a:ext cx="468052" cy="35225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789803" y="4345738"/>
            <a:ext cx="290643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ㄹㅁㅂ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각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ㅂㅁㄹ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615" y="46342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7" name="직선 연결선 46"/>
          <p:cNvCxnSpPr/>
          <p:nvPr/>
        </p:nvCxnSpPr>
        <p:spPr bwMode="auto">
          <a:xfrm flipV="1">
            <a:off x="2195736" y="2687743"/>
            <a:ext cx="1031891" cy="1193274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직선 연결선 51"/>
          <p:cNvCxnSpPr/>
          <p:nvPr/>
        </p:nvCxnSpPr>
        <p:spPr bwMode="auto">
          <a:xfrm flipV="1">
            <a:off x="4175956" y="3445189"/>
            <a:ext cx="1518993" cy="435829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47" y="2274641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583092" y="20695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2150774" y="2429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266774" y="9215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#8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3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007566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4510690" y="1032991"/>
            <a:ext cx="830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spc="-150" dirty="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spc="-150" dirty="0"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400" b="1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18450" y="2715690"/>
            <a:ext cx="359358" cy="3052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ㄱ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47948" y="2300843"/>
            <a:ext cx="359358" cy="3052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ㄴ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50774" y="3291754"/>
            <a:ext cx="296990" cy="3052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ㄷ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99992" y="2480863"/>
            <a:ext cx="296990" cy="3052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ㄹ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59932" y="3488975"/>
            <a:ext cx="296990" cy="2774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ㅁ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38078" y="3171315"/>
            <a:ext cx="296990" cy="2774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ㅂ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 bwMode="auto">
          <a:xfrm flipV="1">
            <a:off x="4175956" y="2490478"/>
            <a:ext cx="756084" cy="1416364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타원 55"/>
          <p:cNvSpPr/>
          <p:nvPr/>
        </p:nvSpPr>
        <p:spPr>
          <a:xfrm>
            <a:off x="5004048" y="2429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54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6133711" y="4964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701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suh_p_0301_02_0008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 화면에서는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파란색 선은 안 보이다가 답 칸을 클릭을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하면 각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ㄷㄴㄱ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또는 각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ㄴㄱㄷ를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만드는 파란색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34823" y="141277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ㄱ을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꼭짓점으로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하는 각을 그리고 각의 이름을 써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335905" y="4585964"/>
            <a:ext cx="299192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ㄷㄴㄱ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각ㄴㄱㄷ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타원 31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4519" y="1812390"/>
            <a:ext cx="4182059" cy="2734057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5278900" y="1978260"/>
            <a:ext cx="390676" cy="32565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/>
          <p:nvPr/>
        </p:nvCxnSpPr>
        <p:spPr bwMode="auto">
          <a:xfrm flipH="1" flipV="1">
            <a:off x="3223347" y="2502529"/>
            <a:ext cx="1819848" cy="1161812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타원 53"/>
          <p:cNvSpPr/>
          <p:nvPr/>
        </p:nvSpPr>
        <p:spPr>
          <a:xfrm>
            <a:off x="4283968" y="25025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984" y="46477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032539" y="2106656"/>
            <a:ext cx="359358" cy="3052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ㄱ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77665" y="3171577"/>
            <a:ext cx="359358" cy="3052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ㄴ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4429" y="3664341"/>
            <a:ext cx="296990" cy="3052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ㄷ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 bwMode="auto">
          <a:xfrm flipV="1">
            <a:off x="2555776" y="2454765"/>
            <a:ext cx="659406" cy="1738859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829944"/>
              </p:ext>
            </p:extLst>
          </p:nvPr>
        </p:nvGraphicFramePr>
        <p:xfrm>
          <a:off x="115384" y="6129300"/>
          <a:ext cx="6860719" cy="457200"/>
        </p:xfrm>
        <a:graphic>
          <a:graphicData uri="http://schemas.openxmlformats.org/drawingml/2006/table">
            <a:tbl>
              <a:tblPr/>
              <a:tblGrid>
                <a:gridCol w="8801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05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twins_01_base_01.svg, twins_01_answer_01.svg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파란 선 색을 답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칸 </a:t>
                      </a:r>
                      <a:r>
                        <a:rPr kumimoji="0" lang="ko-KR" altLang="en-US" sz="1000" baseline="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텍스트색과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똑같이 맞춰주세요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#00a0ff)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\app\resource\contents\lesson02\ops\lesson02\images\mm_31_2_07_02_01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29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43207</TotalTime>
  <Words>3458</Words>
  <Application>Microsoft Office PowerPoint</Application>
  <PresentationFormat>화면 슬라이드 쇼(4:3)</PresentationFormat>
  <Paragraphs>1123</Paragraphs>
  <Slides>40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7342</cp:revision>
  <dcterms:created xsi:type="dcterms:W3CDTF">2008-07-15T12:19:11Z</dcterms:created>
  <dcterms:modified xsi:type="dcterms:W3CDTF">2022-01-20T05:36:46Z</dcterms:modified>
</cp:coreProperties>
</file>