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289" r:id="rId9"/>
    <p:sldId id="1345" r:id="rId10"/>
    <p:sldId id="1312" r:id="rId11"/>
    <p:sldId id="1334" r:id="rId12"/>
    <p:sldId id="1337" r:id="rId13"/>
    <p:sldId id="1351" r:id="rId14"/>
    <p:sldId id="1352" r:id="rId15"/>
    <p:sldId id="1353" r:id="rId16"/>
    <p:sldId id="1314" r:id="rId17"/>
    <p:sldId id="1297" r:id="rId18"/>
    <p:sldId id="1315" r:id="rId19"/>
    <p:sldId id="1316" r:id="rId20"/>
    <p:sldId id="1322" r:id="rId21"/>
    <p:sldId id="1323" r:id="rId22"/>
    <p:sldId id="1324" r:id="rId23"/>
    <p:sldId id="1317" r:id="rId24"/>
    <p:sldId id="1319" r:id="rId25"/>
    <p:sldId id="1318" r:id="rId26"/>
    <p:sldId id="1320" r:id="rId27"/>
    <p:sldId id="1321" r:id="rId28"/>
    <p:sldId id="1354" r:id="rId2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2E2"/>
    <a:srgbClr val="FF0000"/>
    <a:srgbClr val="CBDCA8"/>
    <a:srgbClr val="FFFFFF"/>
    <a:srgbClr val="336600"/>
    <a:srgbClr val="339933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60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3-02-0-0-0-0&amp;classno=MM_41_04/suh_0401_02_0002/suh_0401_02_0002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hyperlink" Target="https://cdata2.tsherpa.co.kr/tsherpa/MultiMedia/Flash/2020/curri/index.html?flashxmlnum=yein820&amp;classa=A8-C1-41-MM-MM-04-03-02-0-0-0-0&amp;classno=MM_41_04/suh_0401_02_0002/suh_0401_02_0002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3-02-0-0-0-0&amp;classno=MM_41_04/suh_0401_02_0002/suh_0401_02_0002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3-02-0-0-0-0&amp;classno=MM_41_04/suh_0401_02_0002/suh_0401_02_0002_401_1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5.png"/><Relationship Id="rId4" Type="http://schemas.openxmlformats.org/officeDocument/2006/relationships/hyperlink" Target="https://cdata2.tsherpa.co.kr/tsherpa/MultiMedia/Flash/2020/curri/index.html?flashxmlnum=yein820&amp;classa=A8-C1-41-MM-MM-04-03-02-0-0-0-0&amp;classno=MM_41_04/suh_0401_02_0002/suh_0401_02_0002_401_1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ein820&amp;classa=A8-C1-41-MM-MM-04-03-02-0-0-0-0&amp;classno=MM_41_04/suh_0401_02_0002/suh_0401_02_0002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1502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4105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어느 각이 더 클까요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각의 크기를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2EE57069-BC54-4CA4-B0B2-4D42DDDB8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2" y="1657979"/>
            <a:ext cx="6814044" cy="179984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1637673" y="3537012"/>
            <a:ext cx="3960442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가의 각이 가장 큽니다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821" y="4178838"/>
            <a:ext cx="360000" cy="355000"/>
          </a:xfrm>
          <a:prstGeom prst="rect">
            <a:avLst/>
          </a:prstGeom>
        </p:spPr>
      </p:pic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DE099B08-9C29-4F82-8304-D133FDB6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79" y="4149080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8">
            <a:extLst>
              <a:ext uri="{FF2B5EF4-FFF2-40B4-BE49-F238E27FC236}">
                <a16:creationId xmlns="" xmlns:a16="http://schemas.microsoft.com/office/drawing/2014/main" id="{B451A0FE-D435-4909-AC47-065479C43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90" y="1035377"/>
            <a:ext cx="1088987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9A1ADBF-A211-4DF6-BEF1-F34CBC3B5AD6}"/>
              </a:ext>
            </a:extLst>
          </p:cNvPr>
          <p:cNvSpPr txBox="1"/>
          <p:nvPr/>
        </p:nvSpPr>
        <p:spPr>
          <a:xfrm>
            <a:off x="3576462" y="1038218"/>
            <a:ext cx="101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spc="-150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624" y="2888940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가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59554" y="2906625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90786" y="2911509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다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035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\app\resource\contents\lesson02\ops\lesson02\images\mm_41_2_01_04_01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1637673" y="4077625"/>
            <a:ext cx="3960442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나의 각이 가장 작습니다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203" y="4690026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DE099B08-9C29-4F82-8304-D133FDB6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25" y="4690026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알아보기 버튼 클릭하면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1637673" y="4617685"/>
            <a:ext cx="3960442" cy="4674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비슷해 보여서 잘 모르겠습니다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115" y="3587743"/>
            <a:ext cx="360000" cy="355000"/>
          </a:xfrm>
          <a:prstGeom prst="rect">
            <a:avLst/>
          </a:prstGeom>
        </p:spPr>
      </p:pic>
      <p:pic>
        <p:nvPicPr>
          <p:cNvPr id="59" name="Picture 4">
            <a:extLst>
              <a:ext uri="{FF2B5EF4-FFF2-40B4-BE49-F238E27FC236}">
                <a16:creationId xmlns="" xmlns:a16="http://schemas.microsoft.com/office/drawing/2014/main" id="{2915B1C9-4C8A-466B-A651-C6EF78AE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49827"/>
            <a:ext cx="1163399" cy="32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="" xmlns:a16="http://schemas.microsoft.com/office/drawing/2014/main" id="{DE099B08-9C29-4F82-8304-D133FDB6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07014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92504" y="5016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16084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563115" y="148478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투명 종이를 이용하여 세 각의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9" y="1050879"/>
            <a:ext cx="1623928" cy="3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42F970B-EB96-4928-A0F0-4FD6033F4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647" y="1916832"/>
            <a:ext cx="3149005" cy="1587607"/>
          </a:xfrm>
          <a:prstGeom prst="rect">
            <a:avLst/>
          </a:prstGeom>
        </p:spPr>
      </p:pic>
      <p:graphicFrame>
        <p:nvGraphicFramePr>
          <p:cNvPr id="2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772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\app\resource\contents\lesson02\ops\lesson02\images\mm_41_2_01_04_01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31121" y="2516559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solidFill>
                  <a:srgbClr val="FF0000"/>
                </a:solidFill>
                <a:latin typeface="+mn-ea"/>
                <a:ea typeface="+mn-ea"/>
              </a:rPr>
              <a:t>가</a:t>
            </a:r>
            <a:endParaRPr lang="ko-KR" altLang="en-US" sz="19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4370" y="2324199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00B0F0"/>
                </a:solidFill>
                <a:latin typeface="+mn-ea"/>
                <a:ea typeface="+mn-ea"/>
              </a:rPr>
              <a:t>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32312" y="2180183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다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15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668378" y="5242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D90FB0C-C701-4306-B128-FF160C0E14DA}"/>
              </a:ext>
            </a:extLst>
          </p:cNvPr>
          <p:cNvSpPr/>
          <p:nvPr/>
        </p:nvSpPr>
        <p:spPr bwMode="auto">
          <a:xfrm>
            <a:off x="679909" y="4038548"/>
            <a:ext cx="5912767" cy="10566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투명 종이에 가를 그대로 그려 나와 다에 차례로 겹쳐 보니 가의 각이 가장 크고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나를 다시 그려 다와 겹쳐 보니 다의 각이 더 큽니다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따라서 가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 순서대로 큽니다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C7B975D6-513C-4FCF-848D-1B8C171E8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5044" y="3861048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B72D7646-3552-4D71-842B-36DCE948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2" y="369531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F9AB8A13-662B-4EB3-8614-036C7EC5B69F}"/>
              </a:ext>
            </a:extLst>
          </p:cNvPr>
          <p:cNvSpPr txBox="1"/>
          <p:nvPr/>
        </p:nvSpPr>
        <p:spPr>
          <a:xfrm>
            <a:off x="563114" y="358679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크기를 비교한 결과를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03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7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일정한 각의 크기를 이용하여 컴퍼스의 두 각의 크기를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모양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왼쪽 컴퍼스를 통해 오른쪽 컴퍼스의 각도를 잴 수 있도록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app\resource\contents\lesson02\ops\lesson02\mm_41_2_01_05_01.html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애니메이션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app\resource\contents\lesson02\ops\lesson02\animation\mm_41_2_01_05_01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폴더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캐릭터는 이동하지 않고 말풍선이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나레이션과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A2FC47-2C0C-46E8-825C-4B24EDBC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2240868"/>
            <a:ext cx="1114708" cy="21640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7346408-D766-4056-96B0-37283FF8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80" y="2280411"/>
            <a:ext cx="3595293" cy="2111837"/>
          </a:xfrm>
          <a:prstGeom prst="rect">
            <a:avLst/>
          </a:prstGeom>
        </p:spPr>
      </p:pic>
      <p:pic>
        <p:nvPicPr>
          <p:cNvPr id="34" name="Picture 7">
            <a:extLst>
              <a:ext uri="{FF2B5EF4-FFF2-40B4-BE49-F238E27FC236}">
                <a16:creationId xmlns="" xmlns:a16="http://schemas.microsoft.com/office/drawing/2014/main" id="{FB424DD4-583B-4985-BCD9-77313D03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579" y="3335890"/>
            <a:ext cx="1397320" cy="139732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074F86-ACD5-4165-8FC2-EEBBC6F3F498}"/>
              </a:ext>
            </a:extLst>
          </p:cNvPr>
          <p:cNvSpPr/>
          <p:nvPr/>
        </p:nvSpPr>
        <p:spPr>
          <a:xfrm>
            <a:off x="2823513" y="3897052"/>
            <a:ext cx="396044" cy="495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484A313A-83EB-4FEE-B429-60A93C840600}"/>
              </a:ext>
            </a:extLst>
          </p:cNvPr>
          <p:cNvSpPr/>
          <p:nvPr/>
        </p:nvSpPr>
        <p:spPr>
          <a:xfrm>
            <a:off x="1975143" y="3968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8DE16D4-3D58-4BF5-8529-CA2C21FE0019}"/>
              </a:ext>
            </a:extLst>
          </p:cNvPr>
          <p:cNvSpPr/>
          <p:nvPr/>
        </p:nvSpPr>
        <p:spPr>
          <a:xfrm>
            <a:off x="4596347" y="3866027"/>
            <a:ext cx="396044" cy="495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17B95C4C-9528-4CD4-B37F-66CF79E13E0D}"/>
              </a:ext>
            </a:extLst>
          </p:cNvPr>
          <p:cNvSpPr/>
          <p:nvPr/>
        </p:nvSpPr>
        <p:spPr>
          <a:xfrm>
            <a:off x="6366991" y="3229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9">
            <a:extLst>
              <a:ext uri="{FF2B5EF4-FFF2-40B4-BE49-F238E27FC236}">
                <a16:creationId xmlns="" xmlns:a16="http://schemas.microsoft.com/office/drawing/2014/main" id="{5526EB71-459F-4BC0-88DD-368E4FE5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1924" y="3065725"/>
            <a:ext cx="401160" cy="35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369301" y="136618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31855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20588" y="13752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96136" y="130585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810411" y="13387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74862" y="137677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0758" y="131855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586" y="39524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82" y="39330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438458" y="3900489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가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02654" y="3908375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13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\app\resource\contents\lesson02\ops\lesson02\images\mm_41_2_01_05_01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7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일정한 각의 크기를 이용하여 컴퍼스의 두 각의 크기를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">
            <a:extLst>
              <a:ext uri="{FF2B5EF4-FFF2-40B4-BE49-F238E27FC236}">
                <a16:creationId xmlns="" xmlns:a16="http://schemas.microsoft.com/office/drawing/2014/main" id="{FB424DD4-583B-4985-BCD9-77313D03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579" y="3335890"/>
            <a:ext cx="1397320" cy="139732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17B95C4C-9528-4CD4-B37F-66CF79E13E0D}"/>
              </a:ext>
            </a:extLst>
          </p:cNvPr>
          <p:cNvSpPr/>
          <p:nvPr/>
        </p:nvSpPr>
        <p:spPr>
          <a:xfrm>
            <a:off x="6366991" y="3229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F67C2F-6061-4915-9214-4D3CAC9E5DA2}"/>
              </a:ext>
            </a:extLst>
          </p:cNvPr>
          <p:cNvSpPr txBox="1"/>
          <p:nvPr/>
        </p:nvSpPr>
        <p:spPr>
          <a:xfrm>
            <a:off x="7081336" y="2207500"/>
            <a:ext cx="1965596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en-US" altLang="ko-KR" sz="10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보니 캐릭터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각을 단위로 하여 여러 번 붙여 가면서 각의 크기를 비교할 수 있어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9">
            <a:extLst>
              <a:ext uri="{FF2B5EF4-FFF2-40B4-BE49-F238E27FC236}">
                <a16:creationId xmlns="" xmlns:a16="http://schemas.microsoft.com/office/drawing/2014/main" id="{5526EB71-459F-4BC0-88DD-368E4FE56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1924" y="3065725"/>
            <a:ext cx="401160" cy="35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369301" y="136618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31855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20588" y="13752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96136" y="130585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74862" y="137677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0758" y="131855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그림이 겹치지 않도록 위치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6" name="말풍선: 모서리가 둥근 사각형 6">
            <a:extLst>
              <a:ext uri="{FF2B5EF4-FFF2-40B4-BE49-F238E27FC236}">
                <a16:creationId xmlns="" xmlns:a16="http://schemas.microsoft.com/office/drawing/2014/main" id="{F846B437-5957-4005-808B-004245559853}"/>
              </a:ext>
            </a:extLst>
          </p:cNvPr>
          <p:cNvSpPr/>
          <p:nvPr/>
        </p:nvSpPr>
        <p:spPr>
          <a:xfrm>
            <a:off x="1305604" y="4617132"/>
            <a:ext cx="4552572" cy="708434"/>
          </a:xfrm>
          <a:prstGeom prst="wedgeRoundRectCallout">
            <a:avLst>
              <a:gd name="adj1" fmla="val 46090"/>
              <a:gd name="adj2" fmla="val -85058"/>
              <a:gd name="adj3" fmla="val 16667"/>
            </a:avLst>
          </a:prstGeom>
          <a:solidFill>
            <a:schemeClr val="bg1"/>
          </a:solidFill>
          <a:ln w="38100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각을 단위로 하여 여러 번 붙여 가면서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각의 크기를 비교할 수 있어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68A2FC47-2C0C-46E8-825C-4B24EDBCB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24" y="2240868"/>
            <a:ext cx="1114708" cy="216408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F7346408-D766-4056-96B0-37283FF84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80" y="2280411"/>
            <a:ext cx="3595293" cy="2111837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F074F86-ACD5-4165-8FC2-EEBBC6F3F498}"/>
              </a:ext>
            </a:extLst>
          </p:cNvPr>
          <p:cNvSpPr/>
          <p:nvPr/>
        </p:nvSpPr>
        <p:spPr>
          <a:xfrm>
            <a:off x="2823513" y="3897052"/>
            <a:ext cx="396044" cy="495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8DE16D4-3D58-4BF5-8529-CA2C21FE0019}"/>
              </a:ext>
            </a:extLst>
          </p:cNvPr>
          <p:cNvSpPr/>
          <p:nvPr/>
        </p:nvSpPr>
        <p:spPr>
          <a:xfrm>
            <a:off x="4596347" y="3866027"/>
            <a:ext cx="396044" cy="495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586" y="39524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82" y="39330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2438458" y="3900489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가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02654" y="3908375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201383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7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일정한 각의 크기를 이용하여 컴퍼스의 두 각의 크기를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369301" y="136618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31855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20588" y="137527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96136" y="130585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74862" y="13767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0758" y="131855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왼쪽 컴퍼스를 이용하여 나머지 두 컴퍼스가 벌어진 정도를 어떻게 비교할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693084" y="5212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6E5F06F-8FF0-43C3-8BEE-6609F85B99D7}"/>
              </a:ext>
            </a:extLst>
          </p:cNvPr>
          <p:cNvSpPr/>
          <p:nvPr/>
        </p:nvSpPr>
        <p:spPr bwMode="auto">
          <a:xfrm>
            <a:off x="467956" y="2456892"/>
            <a:ext cx="6332118" cy="7651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 컴퍼스가 이루는 각이 나머지 두 컴퍼스의 벌어진 정도에 몇 번이나 들어가는지 세어 봅니다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534" y="2839480"/>
            <a:ext cx="360000" cy="355000"/>
          </a:xfrm>
          <a:prstGeom prst="rect">
            <a:avLst/>
          </a:prstGeom>
        </p:spPr>
      </p:pic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C80D64D5-36C6-4375-AC87-BA34C6FA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31348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5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7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일정한 각의 크기를 이용하여 컴퍼스의 두 각의 크기를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369301" y="13661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31855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820588" y="13752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96136" y="130585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74862" y="13767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310758" y="131855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림</a:t>
            </a:r>
            <a:endParaRPr lang="en-US" altLang="ko-KR" sz="1100" b="1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컴퍼스가 벌어진 정도를 비교하여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7489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693084" y="5212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6E5F06F-8FF0-43C3-8BEE-6609F85B99D7}"/>
              </a:ext>
            </a:extLst>
          </p:cNvPr>
          <p:cNvSpPr/>
          <p:nvPr/>
        </p:nvSpPr>
        <p:spPr bwMode="auto">
          <a:xfrm>
            <a:off x="467956" y="2447800"/>
            <a:ext cx="6332118" cy="7651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 컴퍼스가 이루는 각이 가에는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나에는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 들어가므로 나 컴퍼스의 벌어진 정도가 더 큽니다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534" y="2830388"/>
            <a:ext cx="360000" cy="35500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C80D64D5-36C6-4375-AC87-BA34C6FA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22256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90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05571" y="4270346"/>
            <a:ext cx="18859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  ,     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56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각의 크기가 작은 것부터 차례대로 기호를 써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4022343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전체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368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5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\app\resource\contents\lesson02\ops\lesson02\images\mm_41_2_01_06_01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841" y="3967785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1F5610A-D456-4ECD-AC9D-C4D43A133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19" y="1885962"/>
            <a:ext cx="6322430" cy="1953094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5ECB50C-6083-4F09-A417-A318A06C68CF}"/>
              </a:ext>
            </a:extLst>
          </p:cNvPr>
          <p:cNvSpPr/>
          <p:nvPr/>
        </p:nvSpPr>
        <p:spPr bwMode="auto">
          <a:xfrm>
            <a:off x="3308618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9CDEE93F-5A9A-419D-B14F-97399A19A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116" y="3967785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0CB2732-49D6-4B6C-9B67-C21D19E286EA}"/>
              </a:ext>
            </a:extLst>
          </p:cNvPr>
          <p:cNvSpPr/>
          <p:nvPr/>
        </p:nvSpPr>
        <p:spPr bwMode="auto">
          <a:xfrm>
            <a:off x="2548016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962217F9-696B-40EB-ABA1-C60619230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514" y="3967785"/>
            <a:ext cx="360000" cy="355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39652" y="3356992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가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8032" y="3356991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6457" y="3356992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다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DC4A4F-6E6D-436F-95B4-5AC826045694}"/>
              </a:ext>
            </a:extLst>
          </p:cNvPr>
          <p:cNvSpPr txBox="1"/>
          <p:nvPr/>
        </p:nvSpPr>
        <p:spPr>
          <a:xfrm>
            <a:off x="444783" y="3592317"/>
            <a:ext cx="66088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간접 비교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      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각을 그대로 그려서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옮겨 비교할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https://cdata2.tsherpa.co.kr/tsherpa/MultiMedia/Flash/2020/curri/index.html?flashxmlnum=yein820&amp;classa=A8-C1-41-MM-MM-04-03-02-0-0-0-0&amp;classno=MM_41_04/suh_0401_02_0002/suh_0401_02_0002_301_1.html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각의 크기 비교하기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376516" y="3545871"/>
            <a:ext cx="14040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투명 종이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405" y="2399861"/>
            <a:ext cx="66088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직관적 비교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한눈에 각의 크기를 비교할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4783" y="2887297"/>
            <a:ext cx="66088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직접 비교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종이 막대 등으로 각을 그대로 만들어 직접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맞대어 비교할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502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45" y="3349052"/>
            <a:ext cx="360000" cy="3550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FA8956E9-C930-41CD-A3EB-5657030A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0358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F5A41262-5AF0-4361-923F-107DC41C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6510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19E067-A3A4-409B-9D8B-E875131FF5C6}"/>
              </a:ext>
            </a:extLst>
          </p:cNvPr>
          <p:cNvSpPr/>
          <p:nvPr/>
        </p:nvSpPr>
        <p:spPr bwMode="auto">
          <a:xfrm>
            <a:off x="1729478" y="3584626"/>
            <a:ext cx="14040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투명 종이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BE97CAAE-91D1-4855-A6E5-EB1AC03C7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907" y="3387807"/>
            <a:ext cx="360000" cy="355000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2184524" y="1276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78521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크기는 얼마일까요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17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36~39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22235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계단과 경사로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계단과 경사로의 각 비교해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크기를 직관적 비교해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크기를 간접 비교해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크기를 임의 단위로 비교해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 비교해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자료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귀여운 악어 장난감 만들기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 중에서 더 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각을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04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괄호 제외하고 각 그림만 </a:t>
                      </a: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크롭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\app\resource\contents\lesson02\ops\lesson02\images\mm_41_2_01_07_02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각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딩동음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오른쪽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5">
            <a:extLst>
              <a:ext uri="{FF2B5EF4-FFF2-40B4-BE49-F238E27FC236}">
                <a16:creationId xmlns="" xmlns:a16="http://schemas.microsoft.com/office/drawing/2014/main" id="{6C99ED43-58F9-4400-A8BD-947E92D52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05313"/>
            <a:ext cx="386044" cy="37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2A57557-B9F7-4F24-A62A-5A72FC3FF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1757"/>
          <a:stretch/>
        </p:blipFill>
        <p:spPr>
          <a:xfrm>
            <a:off x="733504" y="2412882"/>
            <a:ext cx="5750132" cy="1581238"/>
          </a:xfrm>
          <a:prstGeom prst="rect">
            <a:avLst/>
          </a:prstGeom>
        </p:spPr>
      </p:pic>
      <p:pic>
        <p:nvPicPr>
          <p:cNvPr id="39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26" y="2826620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21" y="2996952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6A5E8437-D8CE-4DEF-910C-B1CF69DB50F1}"/>
              </a:ext>
            </a:extLst>
          </p:cNvPr>
          <p:cNvSpPr/>
          <p:nvPr/>
        </p:nvSpPr>
        <p:spPr>
          <a:xfrm>
            <a:off x="1147131" y="2419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F537B7E-3536-472F-A16E-A613980771E5}"/>
              </a:ext>
            </a:extLst>
          </p:cNvPr>
          <p:cNvSpPr/>
          <p:nvPr/>
        </p:nvSpPr>
        <p:spPr>
          <a:xfrm>
            <a:off x="5711928" y="2452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334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괄호 제외하고 가위 그림만 </a:t>
                      </a:r>
                      <a:r>
                        <a:rPr kumimoji="0"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크롭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\app\resource\contents\lesson02\ops\lesson02\images\mm_41_2_01_07_03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가위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딩동음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오른쪽 가위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왼쪽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가위에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많이 벌어진 가위에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35">
            <a:extLst>
              <a:ext uri="{FF2B5EF4-FFF2-40B4-BE49-F238E27FC236}">
                <a16:creationId xmlns="" xmlns:a16="http://schemas.microsoft.com/office/drawing/2014/main" id="{705C87D4-07AC-47CB-8F2B-DD760118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828" y="1598280"/>
            <a:ext cx="386044" cy="37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230C019-F0B7-4128-ADAD-A3CABCF31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69" y="2112230"/>
            <a:ext cx="6110881" cy="2030159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F034C4F7-F8F3-410D-B0DE-287FE7F0B8FC}"/>
              </a:ext>
            </a:extLst>
          </p:cNvPr>
          <p:cNvSpPr/>
          <p:nvPr/>
        </p:nvSpPr>
        <p:spPr>
          <a:xfrm>
            <a:off x="1375771" y="423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77" y="271094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13" y="284112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F034C4F7-F8F3-410D-B0DE-287FE7F0B8FC}"/>
              </a:ext>
            </a:extLst>
          </p:cNvPr>
          <p:cNvSpPr/>
          <p:nvPr/>
        </p:nvSpPr>
        <p:spPr>
          <a:xfrm>
            <a:off x="5431843" y="4142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크기가 큰 순서대로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6574C-DC76-4DE3-B812-39DEECEAA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69" y="2211975"/>
            <a:ext cx="6110881" cy="190718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C1C7B40-8EF8-4B36-BA2E-8061ED2B761A}"/>
              </a:ext>
            </a:extLst>
          </p:cNvPr>
          <p:cNvSpPr txBox="1"/>
          <p:nvPr/>
        </p:nvSpPr>
        <p:spPr>
          <a:xfrm>
            <a:off x="2365630" y="4263442"/>
            <a:ext cx="2638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,        ,              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6F78C69-5589-4A1A-898B-D7E923E3CDA6}"/>
              </a:ext>
            </a:extLst>
          </p:cNvPr>
          <p:cNvSpPr/>
          <p:nvPr/>
        </p:nvSpPr>
        <p:spPr bwMode="auto">
          <a:xfrm>
            <a:off x="4022343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364B66A7-8E82-4935-B25D-4A56CD35C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841" y="3967785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6492AB9-CAA5-47B2-B973-A2AF7BBC1A46}"/>
              </a:ext>
            </a:extLst>
          </p:cNvPr>
          <p:cNvSpPr/>
          <p:nvPr/>
        </p:nvSpPr>
        <p:spPr bwMode="auto">
          <a:xfrm>
            <a:off x="3308618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5C0AF6DD-16D2-414C-9B16-75A0CE504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116" y="3967785"/>
            <a:ext cx="360000" cy="355000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8CA395F6-6556-458A-8926-A59D1EF96850}"/>
              </a:ext>
            </a:extLst>
          </p:cNvPr>
          <p:cNvSpPr/>
          <p:nvPr/>
        </p:nvSpPr>
        <p:spPr bwMode="auto">
          <a:xfrm>
            <a:off x="2548016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3997EA32-955B-4743-B58E-CAC86ECA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514" y="3967785"/>
            <a:ext cx="360000" cy="355000"/>
          </a:xfrm>
          <a:prstGeom prst="rect">
            <a:avLst/>
          </a:prstGeom>
        </p:spPr>
      </p:pic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508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삭제하고 따로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\app\resource\contents\lesson02\ops\lesson02\images\mm_41_2_01_07_03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990100" y="2348880"/>
            <a:ext cx="629572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가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44402" y="2348880"/>
            <a:ext cx="629572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498704" y="2348880"/>
            <a:ext cx="629572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다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cdata2.tsherpa.co.kr/tsherpa/MultiMedia/Flash/2020/curri/index.html?flashxmlnum=yein820&amp;classa=A8-C1-41-MM-MM-04-03-02-0-0-0-0&amp;classno=MM_41_04/suh_0401_02_0002/suh_0401_02_0002_401_1.html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많이 벌어진 가위에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D7B2793-F6D1-4DD3-8B28-0568AE7E6737}"/>
              </a:ext>
            </a:extLst>
          </p:cNvPr>
          <p:cNvSpPr txBox="1"/>
          <p:nvPr/>
        </p:nvSpPr>
        <p:spPr>
          <a:xfrm>
            <a:off x="7001523" y="2752021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왼쪽 가위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딩동음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왼쪽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가위에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846C2483-D4B1-4E0A-B681-052C5F154632}"/>
              </a:ext>
            </a:extLst>
          </p:cNvPr>
          <p:cNvSpPr/>
          <p:nvPr/>
        </p:nvSpPr>
        <p:spPr>
          <a:xfrm>
            <a:off x="5601863" y="4129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35">
            <a:extLst>
              <a:ext uri="{FF2B5EF4-FFF2-40B4-BE49-F238E27FC236}">
                <a16:creationId xmlns="" xmlns:a16="http://schemas.microsoft.com/office/drawing/2014/main" id="{0D8F1129-78F7-4C78-9A6D-87F45D99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61" y="1598280"/>
            <a:ext cx="386044" cy="37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85CB3B7-E2A3-47B4-B11B-30C2262D3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30" y="2167609"/>
            <a:ext cx="5750132" cy="1940464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A60C2D6E-38A5-4A06-9039-2A0FC226000D}"/>
              </a:ext>
            </a:extLst>
          </p:cNvPr>
          <p:cNvSpPr/>
          <p:nvPr/>
        </p:nvSpPr>
        <p:spPr>
          <a:xfrm>
            <a:off x="1375771" y="414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2C63F90A-68D2-40DE-9EB3-04B053B199A3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666854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54" y="275202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https://cdata2.tsherpa.co.kr/tsherpa/MultiMedia/Flash/2020/curri/index.html?flashxmlnum=yein820&amp;classa=A8-C1-41-MM-MM-04-03-02-0-0-0-0&amp;classno=MM_41_04/suh_0401_02_0002/suh_0401_02_0002_401_1.html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개발물의 괄호 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크기가 작은 순서대로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BA855589-364D-4BD4-83D8-7515B14BF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76" y="2084463"/>
            <a:ext cx="6154123" cy="182819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669D572-BB79-47CC-B1AD-BAD6E6B3E5A4}"/>
              </a:ext>
            </a:extLst>
          </p:cNvPr>
          <p:cNvSpPr txBox="1"/>
          <p:nvPr/>
        </p:nvSpPr>
        <p:spPr>
          <a:xfrm>
            <a:off x="2365630" y="4263442"/>
            <a:ext cx="2638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,        ,        </a:t>
            </a:r>
            <a:r>
              <a:rPr lang="en-US" altLang="ko-KR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2B6E6D9-9D06-40C2-9269-ED188AA64A74}"/>
              </a:ext>
            </a:extLst>
          </p:cNvPr>
          <p:cNvSpPr/>
          <p:nvPr/>
        </p:nvSpPr>
        <p:spPr bwMode="auto">
          <a:xfrm>
            <a:off x="4022343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6F66DCE1-A41B-435E-B95E-D297DACF1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841" y="3967785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6603AC7-2600-4703-AF87-555ECC69E6B8}"/>
              </a:ext>
            </a:extLst>
          </p:cNvPr>
          <p:cNvSpPr/>
          <p:nvPr/>
        </p:nvSpPr>
        <p:spPr bwMode="auto">
          <a:xfrm>
            <a:off x="3308618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44A9D782-09B7-4F9C-A220-D2FF16C8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116" y="3967785"/>
            <a:ext cx="360000" cy="355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F752E21D-518E-4BF6-9C36-C0E0075E4880}"/>
              </a:ext>
            </a:extLst>
          </p:cNvPr>
          <p:cNvSpPr/>
          <p:nvPr/>
        </p:nvSpPr>
        <p:spPr bwMode="auto">
          <a:xfrm>
            <a:off x="2548016" y="4160224"/>
            <a:ext cx="56759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F3E3F9C4-46B0-4752-A9DB-70D628A74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514" y="3967785"/>
            <a:ext cx="360000" cy="355000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A60C2D6E-38A5-4A06-9039-2A0FC226000D}"/>
              </a:ext>
            </a:extLst>
          </p:cNvPr>
          <p:cNvSpPr/>
          <p:nvPr/>
        </p:nvSpPr>
        <p:spPr>
          <a:xfrm>
            <a:off x="2189336" y="41173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https://cdata2.tsherpa.co.kr/tsherpa/MultiMedia/Flash/2020/curri/index.html?flashxmlnum=yein820&amp;classa=A8-C1-41-MM-MM-04-03-02-0-0-0-0&amp;classno=MM_41_04/suh_0401_02_0002/suh_0401_02_0002_401_1.html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각의 크기를 비교해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7310BA9C-0AD0-40B3-ACC0-6134A4E50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57" y="2367302"/>
            <a:ext cx="6376662" cy="189307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6F5DDB0-AD00-4EF5-8217-948FCEB4A60B}"/>
              </a:ext>
            </a:extLst>
          </p:cNvPr>
          <p:cNvSpPr/>
          <p:nvPr/>
        </p:nvSpPr>
        <p:spPr bwMode="auto">
          <a:xfrm>
            <a:off x="345850" y="4466188"/>
            <a:ext cx="634796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나와 </a:t>
            </a:r>
            <a:r>
              <a:rPr lang="ko-KR" altLang="en-US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다의 각의 크기가 같고</a:t>
            </a: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가의 각의 크기가 가장 큽니다</a:t>
            </a:r>
            <a:r>
              <a:rPr lang="en-US" altLang="ko-KR" sz="16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FF57C2DF-2CDC-41E3-BD46-0D5654709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123" y="4228926"/>
            <a:ext cx="360000" cy="355000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E003349D-A369-4169-BDFD-79618089A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6" y="4475828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시계의 두 바늘이 이루는 작은 각의 크기가 더 벌어진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https://cdata2.tsherpa.co.kr/tsherpa/MultiMedia/Flash/2020/curri/index.html?flashxmlnum=yein820&amp;classa=A8-C1-41-MM-MM-04-03-02-0-0-0-0&amp;classno=MM_41_04/suh_0401_02_0002/suh_0401_02_0002_401_1.html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왼쪽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딩동음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시계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왼쪽 시계 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나타나며 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발문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B2B99BF-8686-4593-8E6D-9AA8BF5D9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43" y="2351452"/>
            <a:ext cx="6272866" cy="2155095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9256F158-BF0C-4E5A-A479-6CADBF2BE207}"/>
              </a:ext>
            </a:extLst>
          </p:cNvPr>
          <p:cNvSpPr/>
          <p:nvPr/>
        </p:nvSpPr>
        <p:spPr>
          <a:xfrm>
            <a:off x="5601863" y="4544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E140FB5D-7078-4EC9-8589-6A3DEE12B8B5}"/>
              </a:ext>
            </a:extLst>
          </p:cNvPr>
          <p:cNvSpPr/>
          <p:nvPr/>
        </p:nvSpPr>
        <p:spPr>
          <a:xfrm>
            <a:off x="1375771" y="45604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12E64D11-9A6C-4210-A600-AD6758B76879}"/>
              </a:ext>
            </a:extLst>
          </p:cNvPr>
          <p:cNvSpPr/>
          <p:nvPr/>
        </p:nvSpPr>
        <p:spPr>
          <a:xfrm>
            <a:off x="560186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99231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46" y="307748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5">
            <a:extLst>
              <a:ext uri="{FF2B5EF4-FFF2-40B4-BE49-F238E27FC236}">
                <a16:creationId xmlns="" xmlns:a16="http://schemas.microsoft.com/office/drawing/2014/main" id="{0D8F1129-78F7-4C78-9A6D-87F45D99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02892"/>
            <a:ext cx="386044" cy="37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12E64D11-9A6C-4210-A600-AD6758B76879}"/>
              </a:ext>
            </a:extLst>
          </p:cNvPr>
          <p:cNvSpPr/>
          <p:nvPr/>
        </p:nvSpPr>
        <p:spPr>
          <a:xfrm>
            <a:off x="3114938" y="1902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각보다 작은 각을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3076674" y="4633398"/>
            <a:ext cx="814666" cy="4219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https://cdata2.tsherpa.co.kr/tsherpa/MultiMedia/Flash/2020/curri/index.html?flashxmlnum=yein820&amp;classa=A8-C1-41-MM-MM-04-03-02-0-0-0-0&amp;classno=MM_41_04/suh_0401_02_0002/suh_0401_02_0002_401_1.html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84" y="4517748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41794B1-1934-421A-8B7E-1B762AFD7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59" y="2182527"/>
            <a:ext cx="5880003" cy="2136138"/>
          </a:xfrm>
          <a:prstGeom prst="rect">
            <a:avLst/>
          </a:prstGeom>
        </p:spPr>
      </p:pic>
      <p:pic>
        <p:nvPicPr>
          <p:cNvPr id="31" name="Picture 10">
            <a:extLst>
              <a:ext uri="{FF2B5EF4-FFF2-40B4-BE49-F238E27FC236}">
                <a16:creationId xmlns="" xmlns:a16="http://schemas.microsoft.com/office/drawing/2014/main" id="{067438DB-7CAB-4DF0-B61F-8C4FFD25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347" y="4690183"/>
            <a:ext cx="352091" cy="36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★[초등] 교사용DVD 자료\수학(박) 4-1 지도서\app\resource\contents\lesson02\ops\lesson02\video\mm_41_2_01_07_04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5" r="6878"/>
          <a:stretch/>
        </p:blipFill>
        <p:spPr bwMode="auto">
          <a:xfrm>
            <a:off x="58723" y="886983"/>
            <a:ext cx="6925545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1504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mm_41_2_01_07_04_ani.mp4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496" y="886983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귀여운 악어 장난감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9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AE51536-F5EB-4EF6-A4F8-ED3D486F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94102"/>
            <a:ext cx="6896171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3853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2777" y="886983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계단과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경사로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8" t="10884" r="1"/>
          <a:stretch/>
        </p:blipFill>
        <p:spPr bwMode="auto">
          <a:xfrm>
            <a:off x="192746" y="1570730"/>
            <a:ext cx="3500840" cy="394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현관 앞에 있는 계단과 경사로는 어떻게 다를까요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94212" y="2277998"/>
            <a:ext cx="2974460" cy="9717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계단은 한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칸씩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올라가야 하고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경사로는 칸의 구분 없이 올라갑니다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13E1B31-1C32-412A-B0BC-67504302F535}"/>
              </a:ext>
            </a:extLst>
          </p:cNvPr>
          <p:cNvSpPr/>
          <p:nvPr/>
        </p:nvSpPr>
        <p:spPr bwMode="auto">
          <a:xfrm>
            <a:off x="3894212" y="3304898"/>
            <a:ext cx="2974460" cy="12402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계단은 직각으로 올라가고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경사로는 직각보다 작은 각으로 올라갑니다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119A4AD9-7BD2-498B-83A4-073A87AB6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3158035"/>
            <a:ext cx="360000" cy="355000"/>
          </a:xfrm>
          <a:prstGeom prst="rect">
            <a:avLst/>
          </a:prstGeom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25696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412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950" y="333553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상단의 흰 부분은 연두색 배경과 같은 색으로 맞춰주시거나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크롭해주세요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43864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SA41201.psd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\032057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4-1-2\Links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052736"/>
            <a:ext cx="6891247" cy="442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/>
          <p:cNvSpPr/>
          <p:nvPr/>
        </p:nvSpPr>
        <p:spPr>
          <a:xfrm>
            <a:off x="179512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8" t="10884" r="1"/>
          <a:stretch/>
        </p:blipFill>
        <p:spPr bwMode="auto">
          <a:xfrm>
            <a:off x="192746" y="1570730"/>
            <a:ext cx="3500840" cy="394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왜 계단과 경사로를 만들었을까요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="" xmlns:a16="http://schemas.microsoft.com/office/drawing/2014/main" id="{9982C6C7-0207-4508-BFE0-27439C344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A4923A25-7A85-49B8-893F-DE362E1D9EB3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FE0FD6A-4259-4D48-837D-B54474850C4D}"/>
              </a:ext>
            </a:extLst>
          </p:cNvPr>
          <p:cNvSpPr/>
          <p:nvPr/>
        </p:nvSpPr>
        <p:spPr bwMode="auto">
          <a:xfrm>
            <a:off x="3894212" y="2277998"/>
            <a:ext cx="2974460" cy="9349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원하는 곳으로 올라갈 수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있게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하기 위해서입니다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2E091F-9FFF-4AAB-B0D7-6C5887A20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521C6923-3FF8-4728-BDBD-C2802042E825}"/>
              </a:ext>
            </a:extLst>
          </p:cNvPr>
          <p:cNvSpPr/>
          <p:nvPr/>
        </p:nvSpPr>
        <p:spPr bwMode="auto">
          <a:xfrm>
            <a:off x="3894212" y="3321333"/>
            <a:ext cx="2974460" cy="11877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계단으로 다니기 힘든 사람들을 위해 경사로를 따로 만든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519E36D-0B36-431E-BEE5-13ADDE6F3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672" y="4179478"/>
            <a:ext cx="360000" cy="355000"/>
          </a:xfrm>
          <a:prstGeom prst="rect">
            <a:avLst/>
          </a:prstGeom>
        </p:spPr>
      </p:pic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00557B82-1B7F-45A7-B798-11D15C47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231287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205" y="335522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21297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3715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각의 크기를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369301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547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20588" y="130326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84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각이 더 큰지 어떻게 알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5677117" y="10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9252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\app\resource\contents\lesson02\ops\lesson02\images\mm_41_2_01_03_01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5CFE112-60B1-46E6-BA98-C29789F2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02" y="2098696"/>
            <a:ext cx="4866039" cy="1921995"/>
          </a:xfrm>
          <a:prstGeom prst="rect">
            <a:avLst/>
          </a:prstGeom>
        </p:spPr>
      </p:pic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F1C8D76D-8177-4F0A-80B1-7DE4A9B1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81AD1BF-B028-44F5-BD3A-F7600CD52AFD}"/>
              </a:ext>
            </a:extLst>
          </p:cNvPr>
          <p:cNvSpPr/>
          <p:nvPr/>
        </p:nvSpPr>
        <p:spPr bwMode="auto">
          <a:xfrm>
            <a:off x="1562526" y="4142690"/>
            <a:ext cx="45576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관찰해 보면 알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A5B61D03-ACDA-44D4-83E6-D99D7B082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ECB62119-0153-4832-8CD0-D07D50DD2A8E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0F17EDC6-ADAA-4236-8802-1329DE676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34" y="3981421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0257059-D9F9-4BCD-9AD9-6EF6D0CF69C0}"/>
              </a:ext>
            </a:extLst>
          </p:cNvPr>
          <p:cNvSpPr/>
          <p:nvPr/>
        </p:nvSpPr>
        <p:spPr bwMode="auto">
          <a:xfrm>
            <a:off x="1562526" y="4623312"/>
            <a:ext cx="455764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각을 직접 겹쳐 보면 알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064D1CD3-B476-4303-8C3C-15749CA76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34" y="4462043"/>
            <a:ext cx="360000" cy="355000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53CFCC3D-BBF6-4C66-801C-A1C53FC9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23" y="4181960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B95E6265-F024-4271-A5CF-01A28068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123" y="4662607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339752" y="3501008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가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92211" y="3496816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각의 크기를 비교해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802945" y="129417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직사각형 20"/>
          <p:cNvSpPr/>
          <p:nvPr/>
        </p:nvSpPr>
        <p:spPr>
          <a:xfrm>
            <a:off x="6387047" y="129417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796136" y="1233048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크기를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5CFE112-60B1-46E6-BA98-C29789F2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02" y="2098696"/>
            <a:ext cx="4866039" cy="1921995"/>
          </a:xfrm>
          <a:prstGeom prst="rect">
            <a:avLst/>
          </a:prstGeom>
        </p:spPr>
      </p:pic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F1C8D76D-8177-4F0A-80B1-7DE4A9B1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81AD1BF-B028-44F5-BD3A-F7600CD52AFD}"/>
              </a:ext>
            </a:extLst>
          </p:cNvPr>
          <p:cNvSpPr/>
          <p:nvPr/>
        </p:nvSpPr>
        <p:spPr bwMode="auto">
          <a:xfrm>
            <a:off x="1451411" y="4142690"/>
            <a:ext cx="4125598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가의 각이 나의 각보다 더 큽니다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A5B61D03-ACDA-44D4-83E6-D99D7B082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ECB62119-0153-4832-8CD0-D07D50DD2A8E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0F17EDC6-ADAA-4236-8802-1329DE676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032" y="4104988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0257059-D9F9-4BCD-9AD9-6EF6D0CF69C0}"/>
              </a:ext>
            </a:extLst>
          </p:cNvPr>
          <p:cNvSpPr/>
          <p:nvPr/>
        </p:nvSpPr>
        <p:spPr bwMode="auto">
          <a:xfrm>
            <a:off x="1451411" y="4623312"/>
            <a:ext cx="4125598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나의 각이 가의 각보다 더 작습니다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064D1CD3-B476-4303-8C3C-15749CA76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140" y="4608838"/>
            <a:ext cx="360000" cy="355000"/>
          </a:xfrm>
          <a:prstGeom prst="rect">
            <a:avLst/>
          </a:prstGeom>
        </p:spPr>
      </p:pic>
      <p:pic>
        <p:nvPicPr>
          <p:cNvPr id="45" name="Picture 2">
            <a:extLst>
              <a:ext uri="{FF2B5EF4-FFF2-40B4-BE49-F238E27FC236}">
                <a16:creationId xmlns="" xmlns:a16="http://schemas.microsoft.com/office/drawing/2014/main" id="{53CFCC3D-BBF6-4C66-801C-A1C53FC9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61" y="4181960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B95E6265-F024-4271-A5CF-01A28068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61" y="4658741"/>
            <a:ext cx="396605" cy="31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37324" y="1246215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9752" y="3501008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가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92211" y="3496816"/>
            <a:ext cx="3693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87290249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41947</TotalTime>
  <Words>2282</Words>
  <Application>Microsoft Office PowerPoint</Application>
  <PresentationFormat>화면 슬라이드 쇼(4:3)</PresentationFormat>
  <Paragraphs>729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7255</cp:revision>
  <cp:lastPrinted>2021-12-20T01:30:02Z</cp:lastPrinted>
  <dcterms:created xsi:type="dcterms:W3CDTF">2008-07-15T12:19:11Z</dcterms:created>
  <dcterms:modified xsi:type="dcterms:W3CDTF">2022-01-19T23:33:55Z</dcterms:modified>
</cp:coreProperties>
</file>