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782" r:id="rId3"/>
    <p:sldId id="783" r:id="rId4"/>
    <p:sldId id="1172" r:id="rId5"/>
    <p:sldId id="1173" r:id="rId6"/>
    <p:sldId id="1177" r:id="rId7"/>
    <p:sldId id="1211" r:id="rId8"/>
    <p:sldId id="1126" r:id="rId9"/>
    <p:sldId id="1233" r:id="rId10"/>
    <p:sldId id="1186" r:id="rId11"/>
    <p:sldId id="1234" r:id="rId12"/>
    <p:sldId id="1235" r:id="rId13"/>
    <p:sldId id="1240" r:id="rId14"/>
    <p:sldId id="1237" r:id="rId15"/>
    <p:sldId id="1238" r:id="rId16"/>
    <p:sldId id="1239" r:id="rId17"/>
    <p:sldId id="1236" r:id="rId18"/>
    <p:sldId id="1213" r:id="rId19"/>
    <p:sldId id="1146" r:id="rId20"/>
    <p:sldId id="1246" r:id="rId21"/>
    <p:sldId id="1242" r:id="rId22"/>
    <p:sldId id="1226" r:id="rId23"/>
    <p:sldId id="1150" r:id="rId24"/>
    <p:sldId id="1181" r:id="rId25"/>
    <p:sldId id="1241" r:id="rId26"/>
    <p:sldId id="1243" r:id="rId27"/>
    <p:sldId id="1244" r:id="rId28"/>
    <p:sldId id="1232" r:id="rId29"/>
    <p:sldId id="1245" r:id="rId3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E89300"/>
    <a:srgbClr val="B1A493"/>
    <a:srgbClr val="FF6600"/>
    <a:srgbClr val="00A0FF"/>
    <a:srgbClr val="FEF4E6"/>
    <a:srgbClr val="FF9999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48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83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6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36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808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cdata2.tsherpa.co.kr/tsherpa/MultiMedia/Flash/2019/curri/TSV56JR.html?flashxmlnum=yuni4856&amp;classa=A8-C1-61-MM-MM-03-03-03-0-0-0-0&amp;classno=MM_61_03/suhi_0601_02/suhi_0601_02_0004.html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2" Type="http://schemas.openxmlformats.org/officeDocument/2006/relationships/hyperlink" Target="https://cdata2.tsherpa.co.kr/tsherpa/MultiMedia/Flash/2019/curri/TSV56JR.html?flashxmlnum=yuni4856&amp;classa=A8-C1-61-MM-MM-03-03-03-0-0-0-0&amp;classno=MM_61_03/suhi_0601_02/suhi_0601_02_0004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21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hyperlink" Target="https://cdata2.tsherpa.co.kr/tsherpa/MultiMedia/Flash/2019/curri/TSV56JR.html?flashxmlnum=yuni4856&amp;classa=A8-C1-61-MM-MM-03-03-03-0-0-0-0&amp;classno=MM_61_03/suhi_0601_02/suhi_0601_02_0004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hyperlink" Target="https://cdata2.tsherpa.co.kr/tsherpa/MultiMedia/Flash/2019/curri/TSV56JR.html?flashxmlnum=yuni4856&amp;classa=A8-C1-61-MM-MM-03-03-03-0-0-0-0&amp;classno=MM_61_03/suhi_0601_02/suhi_0601_02_0004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102_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0362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174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5225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그림 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물음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와 물음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의 그림 같음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F6D07E81-3E69-44B4-A2FC-8579B0678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1EBD1A4A-AB78-4394-A5C6-2A4EAC307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7047FCC9-89A7-47B6-846D-A956AF53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E0BB7F9D-C4B6-4C9B-A84F-773F42D6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B242F39-82A7-4569-ABDC-897F06CE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5036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BBCCDC2-152D-417A-AAE5-B32D5A8F5CF6}"/>
              </a:ext>
            </a:extLst>
          </p:cNvPr>
          <p:cNvSpPr/>
          <p:nvPr/>
        </p:nvSpPr>
        <p:spPr>
          <a:xfrm>
            <a:off x="2920493" y="3196022"/>
            <a:ext cx="323099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11A2602-6090-47E4-AEB2-09268029970A}"/>
              </a:ext>
            </a:extLst>
          </p:cNvPr>
          <p:cNvSpPr/>
          <p:nvPr/>
        </p:nvSpPr>
        <p:spPr>
          <a:xfrm>
            <a:off x="2735796" y="32313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C99F6FD1-1B16-4075-A9AD-DDDF583A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42" y="3360993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1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26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086897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각기둥의 이름을 무엇이라고 하면 좋을지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각기둥의 이름을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434876" y="1756215"/>
            <a:ext cx="6189351" cy="448649"/>
            <a:chOff x="2076218" y="4147259"/>
            <a:chExt cx="2728984" cy="108000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728984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189648" y="4177690"/>
              <a:ext cx="2596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밑면의 모양에 따라 이름을 붙이면 좋겠습니다</a:t>
              </a:r>
              <a:r>
                <a:rPr lang="en-US" altLang="ko-KR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60" y="179495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40046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xmlns="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6" y="1846613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ED8FEBF-0AF3-4B26-B4CD-40D15B91ECAD}"/>
              </a:ext>
            </a:extLst>
          </p:cNvPr>
          <p:cNvSpPr/>
          <p:nvPr/>
        </p:nvSpPr>
        <p:spPr>
          <a:xfrm>
            <a:off x="5697922" y="96333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CF2511B-8F41-4FA3-93EC-53FBDB00FC6D}"/>
              </a:ext>
            </a:extLst>
          </p:cNvPr>
          <p:cNvSpPr/>
          <p:nvPr/>
        </p:nvSpPr>
        <p:spPr>
          <a:xfrm>
            <a:off x="5047362" y="96333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D193360-718B-49DF-A700-5C0DB5295D18}"/>
              </a:ext>
            </a:extLst>
          </p:cNvPr>
          <p:cNvSpPr/>
          <p:nvPr/>
        </p:nvSpPr>
        <p:spPr>
          <a:xfrm>
            <a:off x="6351060" y="9648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33273"/>
              </p:ext>
            </p:extLst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11">
            <a:extLst>
              <a:ext uri="{FF2B5EF4-FFF2-40B4-BE49-F238E27FC236}">
                <a16:creationId xmlns:a16="http://schemas.microsoft.com/office/drawing/2014/main" xmlns="" id="{EAC17049-311B-4758-BF62-3124A0C6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6" y="825254"/>
            <a:ext cx="836467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7">
            <a:extLst>
              <a:ext uri="{FF2B5EF4-FFF2-40B4-BE49-F238E27FC236}">
                <a16:creationId xmlns:a16="http://schemas.microsoft.com/office/drawing/2014/main" xmlns="" id="{549CCF4B-C4CA-4CDA-A518-8FD973CD7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8CC739D7-FCFC-4B66-8027-CA9ABC738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84AC04C7-0876-444C-852A-4DBFED75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9096F660-E44D-4D5C-8806-01AAA894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02331ECB-6D8F-4CDE-9A0E-3FB6694EBC31}"/>
              </a:ext>
            </a:extLst>
          </p:cNvPr>
          <p:cNvGrpSpPr/>
          <p:nvPr/>
        </p:nvGrpSpPr>
        <p:grpSpPr>
          <a:xfrm>
            <a:off x="467544" y="2348880"/>
            <a:ext cx="6189351" cy="792088"/>
            <a:chOff x="2076218" y="4147259"/>
            <a:chExt cx="2728984" cy="10800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728984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ED0FB14-5BAF-41D6-AFCE-5275D918F6B5}"/>
                </a:ext>
              </a:extLst>
            </p:cNvPr>
            <p:cNvSpPr txBox="1"/>
            <p:nvPr/>
          </p:nvSpPr>
          <p:spPr>
            <a:xfrm>
              <a:off x="2189648" y="4177690"/>
              <a:ext cx="25962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밑면의 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모양에 따라 가는 삼각기둥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나는 사각기둥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다는 </a:t>
              </a:r>
              <a:r>
                <a:rPr lang="ko-KR" altLang="en-US" sz="20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오각기둥이라고</a:t>
              </a: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하면 좋겠습니다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81" y="2780968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2" y="2440477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64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9415CF-DD37-4A21-9D2A-23CEBE91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741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1381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11202" y="150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C81583B-D842-4D40-B656-E9C6F171A345}"/>
              </a:ext>
            </a:extLst>
          </p:cNvPr>
          <p:cNvSpPr/>
          <p:nvPr/>
        </p:nvSpPr>
        <p:spPr>
          <a:xfrm>
            <a:off x="72868" y="1317892"/>
            <a:ext cx="6888963" cy="374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35BD3BE3-0EC6-4B6F-B305-9A5D914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D71F4594-6F14-454C-9021-A30665A32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2BD74ED0-883F-403D-AFA2-0D430496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2891168A-15A0-4B22-B635-81586F724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4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F8E900-A248-4D08-AD14-C9280DD7A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12" y="2310440"/>
            <a:ext cx="4535996" cy="920284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색칠된 그림 그대로 두기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면과 면이 만나는 선분은 각각 몇 개인가요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각기둥을 살펴보고 각기둥의 구성 요소를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DA0A25FA-D240-4FCA-B517-497311DD641F}"/>
              </a:ext>
            </a:extLst>
          </p:cNvPr>
          <p:cNvSpPr/>
          <p:nvPr/>
        </p:nvSpPr>
        <p:spPr>
          <a:xfrm>
            <a:off x="996258" y="2025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B405CC1-BF74-4305-8930-7D91E3511736}"/>
              </a:ext>
            </a:extLst>
          </p:cNvPr>
          <p:cNvGrpSpPr/>
          <p:nvPr/>
        </p:nvGrpSpPr>
        <p:grpSpPr>
          <a:xfrm>
            <a:off x="1803708" y="4068543"/>
            <a:ext cx="609583" cy="461665"/>
            <a:chOff x="1727200" y="4068543"/>
            <a:chExt cx="609583" cy="46166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7A54EF1-FB3E-456A-BEFC-2D08E70E427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9D2DB08-4274-4BF2-9C3C-6C4D059CAC54}"/>
                </a:ext>
              </a:extLst>
            </p:cNvPr>
            <p:cNvSpPr txBox="1"/>
            <p:nvPr/>
          </p:nvSpPr>
          <p:spPr>
            <a:xfrm>
              <a:off x="1727200" y="4068543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BD3F5-C92B-40DD-95F8-976E37F719EE}"/>
              </a:ext>
            </a:extLst>
          </p:cNvPr>
          <p:cNvSpPr txBox="1"/>
          <p:nvPr/>
        </p:nvSpPr>
        <p:spPr>
          <a:xfrm>
            <a:off x="2324500" y="411723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FB7F6AC1-1101-4532-BE31-DBD3A687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2" y="4416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2E8BE02-8140-4864-A57D-5AAF4BB00D63}"/>
              </a:ext>
            </a:extLst>
          </p:cNvPr>
          <p:cNvGrpSpPr/>
          <p:nvPr/>
        </p:nvGrpSpPr>
        <p:grpSpPr>
          <a:xfrm>
            <a:off x="3392319" y="4073305"/>
            <a:ext cx="609583" cy="461665"/>
            <a:chOff x="1706508" y="4073305"/>
            <a:chExt cx="609583" cy="4616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A420FAC-1900-4CF4-92C6-AE44B4DCFE9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E3C2C864-EB22-4B18-A7ED-798D52B5DAEB}"/>
                </a:ext>
              </a:extLst>
            </p:cNvPr>
            <p:cNvSpPr txBox="1"/>
            <p:nvPr/>
          </p:nvSpPr>
          <p:spPr>
            <a:xfrm>
              <a:off x="1706508" y="4073305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6DF53FA-16BD-430E-875B-9D2533C7BF29}"/>
              </a:ext>
            </a:extLst>
          </p:cNvPr>
          <p:cNvSpPr txBox="1"/>
          <p:nvPr/>
        </p:nvSpPr>
        <p:spPr>
          <a:xfrm>
            <a:off x="3933803" y="411723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8D5EDF3E-AA18-4258-BBB0-FCDBD913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32" y="445025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1276082F-D799-4104-A065-078951B448A0}"/>
              </a:ext>
            </a:extLst>
          </p:cNvPr>
          <p:cNvGrpSpPr/>
          <p:nvPr/>
        </p:nvGrpSpPr>
        <p:grpSpPr>
          <a:xfrm>
            <a:off x="5012781" y="4078067"/>
            <a:ext cx="609583" cy="461665"/>
            <a:chOff x="1715295" y="4078067"/>
            <a:chExt cx="609583" cy="4616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3012CFD-2839-40C7-AF07-E782A2A5D6D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CAD71BC-45D5-4AAD-968B-F2D198ECB179}"/>
                </a:ext>
              </a:extLst>
            </p:cNvPr>
            <p:cNvSpPr txBox="1"/>
            <p:nvPr/>
          </p:nvSpPr>
          <p:spPr>
            <a:xfrm>
              <a:off x="1715295" y="4078067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6196CE1-FFB8-4C9D-A11C-FD79835C8CD9}"/>
              </a:ext>
            </a:extLst>
          </p:cNvPr>
          <p:cNvSpPr txBox="1"/>
          <p:nvPr/>
        </p:nvSpPr>
        <p:spPr>
          <a:xfrm>
            <a:off x="5545478" y="4114897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E7FB8F60-71E8-4CD8-A8A2-2CC95091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79" y="445394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B398D25E-9E89-4386-BF2D-4A788562C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xmlns="" id="{B17EEB39-D825-489E-BEFD-9CECA1DC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99167F65-A9C1-4FDB-8D05-12745BBB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xmlns="" id="{644F88B7-91F3-4027-BB6F-A61B613D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21179314-83E6-4E42-8A19-23B7D82D23B6}"/>
              </a:ext>
            </a:extLst>
          </p:cNvPr>
          <p:cNvSpPr/>
          <p:nvPr/>
        </p:nvSpPr>
        <p:spPr>
          <a:xfrm>
            <a:off x="1057336" y="2116298"/>
            <a:ext cx="5170848" cy="1272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8465BF37-43DF-448F-A698-277EB9A42046}"/>
              </a:ext>
            </a:extLst>
          </p:cNvPr>
          <p:cNvSpPr/>
          <p:nvPr/>
        </p:nvSpPr>
        <p:spPr>
          <a:xfrm>
            <a:off x="1097658" y="228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308F044E-407D-413D-9904-A524D17C1DD3}"/>
              </a:ext>
            </a:extLst>
          </p:cNvPr>
          <p:cNvSpPr/>
          <p:nvPr/>
        </p:nvSpPr>
        <p:spPr>
          <a:xfrm>
            <a:off x="2728853" y="2268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2F310BD8-8D30-445B-9988-9666861B59F6}"/>
              </a:ext>
            </a:extLst>
          </p:cNvPr>
          <p:cNvSpPr/>
          <p:nvPr/>
        </p:nvSpPr>
        <p:spPr>
          <a:xfrm>
            <a:off x="4561214" y="2264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9899E59-ECAB-45BB-BD65-1B2E7457CE98}"/>
              </a:ext>
            </a:extLst>
          </p:cNvPr>
          <p:cNvSpPr/>
          <p:nvPr/>
        </p:nvSpPr>
        <p:spPr>
          <a:xfrm>
            <a:off x="5701110" y="11606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CA0100C-18BF-4317-B8EB-857406089CB3}"/>
              </a:ext>
            </a:extLst>
          </p:cNvPr>
          <p:cNvSpPr/>
          <p:nvPr/>
        </p:nvSpPr>
        <p:spPr>
          <a:xfrm>
            <a:off x="5050550" y="116062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FA0E382-2A3F-4B8E-908B-AA4E81B48CA2}"/>
              </a:ext>
            </a:extLst>
          </p:cNvPr>
          <p:cNvSpPr/>
          <p:nvPr/>
        </p:nvSpPr>
        <p:spPr>
          <a:xfrm>
            <a:off x="6354248" y="11621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515586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가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087222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나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4730296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47422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F8E900-A248-4D08-AD14-C9280DD7A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12" y="2310440"/>
            <a:ext cx="4535996" cy="920284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선분과 선분이 만나는 점은 각각 몇 개인가요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각기둥을 살펴보고 각기둥의 구성 요소를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4627359-D510-475E-AFE9-CAD1353DC062}"/>
              </a:ext>
            </a:extLst>
          </p:cNvPr>
          <p:cNvSpPr/>
          <p:nvPr/>
        </p:nvSpPr>
        <p:spPr>
          <a:xfrm>
            <a:off x="5698008" y="11581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E5D0926-C8AA-4DB2-96FE-606004AC9F45}"/>
              </a:ext>
            </a:extLst>
          </p:cNvPr>
          <p:cNvSpPr/>
          <p:nvPr/>
        </p:nvSpPr>
        <p:spPr>
          <a:xfrm>
            <a:off x="5047448" y="115817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3BC3766-5277-41ED-A1E7-A4DE3933D6D2}"/>
              </a:ext>
            </a:extLst>
          </p:cNvPr>
          <p:cNvSpPr/>
          <p:nvPr/>
        </p:nvSpPr>
        <p:spPr>
          <a:xfrm>
            <a:off x="6351146" y="11596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B405CC1-BF74-4305-8930-7D91E3511736}"/>
              </a:ext>
            </a:extLst>
          </p:cNvPr>
          <p:cNvGrpSpPr/>
          <p:nvPr/>
        </p:nvGrpSpPr>
        <p:grpSpPr>
          <a:xfrm>
            <a:off x="1803708" y="4068543"/>
            <a:ext cx="609583" cy="461665"/>
            <a:chOff x="1727200" y="4068543"/>
            <a:chExt cx="609583" cy="46166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7A54EF1-FB3E-456A-BEFC-2D08E70E427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9D2DB08-4274-4BF2-9C3C-6C4D059CAC54}"/>
                </a:ext>
              </a:extLst>
            </p:cNvPr>
            <p:cNvSpPr txBox="1"/>
            <p:nvPr/>
          </p:nvSpPr>
          <p:spPr>
            <a:xfrm>
              <a:off x="1727200" y="4068543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BD3F5-C92B-40DD-95F8-976E37F719EE}"/>
              </a:ext>
            </a:extLst>
          </p:cNvPr>
          <p:cNvSpPr txBox="1"/>
          <p:nvPr/>
        </p:nvSpPr>
        <p:spPr>
          <a:xfrm>
            <a:off x="2324500" y="411723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FB7F6AC1-1101-4532-BE31-DBD3A687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2" y="4416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2E8BE02-8140-4864-A57D-5AAF4BB00D63}"/>
              </a:ext>
            </a:extLst>
          </p:cNvPr>
          <p:cNvGrpSpPr/>
          <p:nvPr/>
        </p:nvGrpSpPr>
        <p:grpSpPr>
          <a:xfrm>
            <a:off x="3392319" y="4073305"/>
            <a:ext cx="609583" cy="461665"/>
            <a:chOff x="1706508" y="4073305"/>
            <a:chExt cx="609583" cy="4616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A420FAC-1900-4CF4-92C6-AE44B4DCFE9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E3C2C864-EB22-4B18-A7ED-798D52B5DAEB}"/>
                </a:ext>
              </a:extLst>
            </p:cNvPr>
            <p:cNvSpPr txBox="1"/>
            <p:nvPr/>
          </p:nvSpPr>
          <p:spPr>
            <a:xfrm>
              <a:off x="1706508" y="4073305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6DF53FA-16BD-430E-875B-9D2533C7BF29}"/>
              </a:ext>
            </a:extLst>
          </p:cNvPr>
          <p:cNvSpPr txBox="1"/>
          <p:nvPr/>
        </p:nvSpPr>
        <p:spPr>
          <a:xfrm>
            <a:off x="3933803" y="411723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8D5EDF3E-AA18-4258-BBB0-FCDBD913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32" y="445025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1276082F-D799-4104-A065-078951B448A0}"/>
              </a:ext>
            </a:extLst>
          </p:cNvPr>
          <p:cNvGrpSpPr/>
          <p:nvPr/>
        </p:nvGrpSpPr>
        <p:grpSpPr>
          <a:xfrm>
            <a:off x="5012781" y="4078067"/>
            <a:ext cx="609583" cy="461665"/>
            <a:chOff x="1715295" y="4078067"/>
            <a:chExt cx="609583" cy="4616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3012CFD-2839-40C7-AF07-E782A2A5D6D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CAD71BC-45D5-4AAD-968B-F2D198ECB179}"/>
                </a:ext>
              </a:extLst>
            </p:cNvPr>
            <p:cNvSpPr txBox="1"/>
            <p:nvPr/>
          </p:nvSpPr>
          <p:spPr>
            <a:xfrm>
              <a:off x="1715295" y="4078067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6196CE1-FFB8-4C9D-A11C-FD79835C8CD9}"/>
              </a:ext>
            </a:extLst>
          </p:cNvPr>
          <p:cNvSpPr txBox="1"/>
          <p:nvPr/>
        </p:nvSpPr>
        <p:spPr>
          <a:xfrm>
            <a:off x="5545478" y="4114897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E7FB8F60-71E8-4CD8-A8A2-2CC95091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79" y="445394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B398D25E-9E89-4386-BF2D-4A788562C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xmlns="" id="{B17EEB39-D825-489E-BEFD-9CECA1DC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99167F65-A9C1-4FDB-8D05-12745BBB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xmlns="" id="{644F88B7-91F3-4027-BB6F-A61B613D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1515586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가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3087222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나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4730296" y="4149080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84590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F8E900-A248-4D08-AD14-C9280DD7A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12" y="2310440"/>
            <a:ext cx="4535996" cy="920284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69078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밑면 사이의 거리를 재려면 어느 부분을 재면 좋을지 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83252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각기둥을 살펴보고 각기둥의 구성 요소를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06295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5CCDB52B-37DE-4842-933C-3FE739F5C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B398D25E-9E89-4386-BF2D-4A788562C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xmlns="" id="{B17EEB39-D825-489E-BEFD-9CECA1DC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99167F65-A9C1-4FDB-8D05-12745BBB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xmlns="" id="{644F88B7-91F3-4027-BB6F-A61B613D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18A7DD7-D086-42DB-98EE-863E45463AA0}"/>
              </a:ext>
            </a:extLst>
          </p:cNvPr>
          <p:cNvSpPr/>
          <p:nvPr/>
        </p:nvSpPr>
        <p:spPr>
          <a:xfrm>
            <a:off x="5701110" y="11606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8B94C78-2B52-4028-BF1F-BB5226306F46}"/>
              </a:ext>
            </a:extLst>
          </p:cNvPr>
          <p:cNvSpPr/>
          <p:nvPr/>
        </p:nvSpPr>
        <p:spPr>
          <a:xfrm>
            <a:off x="5050550" y="116062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4D3BA63-7AFA-439B-8DE2-8C3BFD22269C}"/>
              </a:ext>
            </a:extLst>
          </p:cNvPr>
          <p:cNvSpPr/>
          <p:nvPr/>
        </p:nvSpPr>
        <p:spPr>
          <a:xfrm>
            <a:off x="6354248" y="11621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DE45DC6-A4DF-4B3B-9226-D14EEF8331EF}"/>
              </a:ext>
            </a:extLst>
          </p:cNvPr>
          <p:cNvGrpSpPr/>
          <p:nvPr/>
        </p:nvGrpSpPr>
        <p:grpSpPr>
          <a:xfrm>
            <a:off x="470875" y="3803326"/>
            <a:ext cx="6227049" cy="422966"/>
            <a:chOff x="2076218" y="4147258"/>
            <a:chExt cx="3158819" cy="7200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D66AA2F-26B4-47E9-BA55-699B2467D105}"/>
                </a:ext>
              </a:extLst>
            </p:cNvPr>
            <p:cNvSpPr txBox="1"/>
            <p:nvPr/>
          </p:nvSpPr>
          <p:spPr>
            <a:xfrm>
              <a:off x="2076218" y="4147258"/>
              <a:ext cx="3104516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411C936-4BDF-4273-91B7-C39D61C06ADD}"/>
                </a:ext>
              </a:extLst>
            </p:cNvPr>
            <p:cNvSpPr txBox="1"/>
            <p:nvPr/>
          </p:nvSpPr>
          <p:spPr>
            <a:xfrm>
              <a:off x="2231182" y="4200892"/>
              <a:ext cx="3003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옆면끼리 만나서 생긴 선분의 길이를 재는 것이 좋겠습니다</a:t>
              </a:r>
              <a:r>
                <a:rPr lang="en-US" altLang="ko-KR" sz="1800" b="1" spc="-150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67EC1DD2-AD89-498D-A34E-AF57B481E4E7}"/>
              </a:ext>
            </a:extLst>
          </p:cNvPr>
          <p:cNvSpPr/>
          <p:nvPr/>
        </p:nvSpPr>
        <p:spPr>
          <a:xfrm>
            <a:off x="254672" y="3668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6F2883ED-610B-4F02-A2BE-9D2C62CA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65" y="3857348"/>
            <a:ext cx="286122" cy="28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8665305E-B635-4A39-AE31-40747A74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3" y="3893725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DE45DC6-A4DF-4B3B-9226-D14EEF8331EF}"/>
              </a:ext>
            </a:extLst>
          </p:cNvPr>
          <p:cNvGrpSpPr/>
          <p:nvPr/>
        </p:nvGrpSpPr>
        <p:grpSpPr>
          <a:xfrm>
            <a:off x="467544" y="4293096"/>
            <a:ext cx="6227049" cy="432048"/>
            <a:chOff x="2076218" y="4147258"/>
            <a:chExt cx="3158819" cy="7200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D66AA2F-26B4-47E9-BA55-699B2467D105}"/>
                </a:ext>
              </a:extLst>
            </p:cNvPr>
            <p:cNvSpPr txBox="1"/>
            <p:nvPr/>
          </p:nvSpPr>
          <p:spPr>
            <a:xfrm>
              <a:off x="2076218" y="4147258"/>
              <a:ext cx="3104516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411C936-4BDF-4273-91B7-C39D61C06ADD}"/>
                </a:ext>
              </a:extLst>
            </p:cNvPr>
            <p:cNvSpPr txBox="1"/>
            <p:nvPr/>
          </p:nvSpPr>
          <p:spPr>
            <a:xfrm>
              <a:off x="2231182" y="4200892"/>
              <a:ext cx="3003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spc="-150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</a:t>
              </a: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밑면의 대응점을 이은 선분의 길이를 재면 좋겠습니다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6F2883ED-610B-4F02-A2BE-9D2C62CA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3" y="4347118"/>
            <a:ext cx="286122" cy="28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665305E-B635-4A39-AE31-40747A74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2" y="4383495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1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993F0A-3D76-4C4B-B705-B3A204FD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793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3177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그림을 좌측으로 옮기고 빈 공간에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43460" y="17649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C81583B-D842-4D40-B656-E9C6F171A345}"/>
              </a:ext>
            </a:extLst>
          </p:cNvPr>
          <p:cNvSpPr/>
          <p:nvPr/>
        </p:nvSpPr>
        <p:spPr>
          <a:xfrm>
            <a:off x="72868" y="1768466"/>
            <a:ext cx="6888963" cy="329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35BD3BE3-0EC6-4B6F-B305-9A5D914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D71F4594-6F14-454C-9021-A30665A32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2BD74ED0-883F-403D-AFA2-0D430496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2891168A-15A0-4B22-B635-81586F724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5AF4870-1ED8-4215-A661-AFA274924F24}"/>
              </a:ext>
            </a:extLst>
          </p:cNvPr>
          <p:cNvSpPr/>
          <p:nvPr/>
        </p:nvSpPr>
        <p:spPr>
          <a:xfrm>
            <a:off x="3331442" y="4572927"/>
            <a:ext cx="3526735" cy="1261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13">
            <a:extLst>
              <a:ext uri="{FF2B5EF4-FFF2-40B4-BE49-F238E27FC236}">
                <a16:creationId xmlns:a16="http://schemas.microsoft.com/office/drawing/2014/main" xmlns="" id="{10A3B27A-C17D-4057-A248-2D77F000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18" y="4636076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F9BADFF-041F-46A9-B328-5C85D97DFA48}"/>
              </a:ext>
            </a:extLst>
          </p:cNvPr>
          <p:cNvSpPr/>
          <p:nvPr/>
        </p:nvSpPr>
        <p:spPr>
          <a:xfrm>
            <a:off x="3248827" y="441647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AF4870-1ED8-4215-A661-AFA274924F24}"/>
              </a:ext>
            </a:extLst>
          </p:cNvPr>
          <p:cNvSpPr/>
          <p:nvPr/>
        </p:nvSpPr>
        <p:spPr>
          <a:xfrm>
            <a:off x="1643042" y="3429000"/>
            <a:ext cx="3714776" cy="150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5AF4870-1ED8-4215-A661-AFA274924F24}"/>
              </a:ext>
            </a:extLst>
          </p:cNvPr>
          <p:cNvSpPr/>
          <p:nvPr/>
        </p:nvSpPr>
        <p:spPr>
          <a:xfrm>
            <a:off x="285720" y="3429000"/>
            <a:ext cx="3714776" cy="15001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 bwMode="auto">
          <a:xfrm rot="10800000">
            <a:off x="357158" y="4214818"/>
            <a:ext cx="1214446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9C0A05E-C396-438E-B904-19900DF21578}"/>
              </a:ext>
            </a:extLst>
          </p:cNvPr>
          <p:cNvGrpSpPr/>
          <p:nvPr/>
        </p:nvGrpSpPr>
        <p:grpSpPr>
          <a:xfrm>
            <a:off x="3489564" y="4786322"/>
            <a:ext cx="2020523" cy="986504"/>
            <a:chOff x="1975411" y="3585556"/>
            <a:chExt cx="2020523" cy="113782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ACFA9E22-A89C-4232-89DE-147028859FF8}"/>
                </a:ext>
              </a:extLst>
            </p:cNvPr>
            <p:cNvGrpSpPr/>
            <p:nvPr/>
          </p:nvGrpSpPr>
          <p:grpSpPr>
            <a:xfrm flipH="1">
              <a:off x="1975411" y="3585556"/>
              <a:ext cx="2020523" cy="1137825"/>
              <a:chOff x="872354" y="1433231"/>
              <a:chExt cx="1224930" cy="1168079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2D145D4F-6643-45D3-BCDD-E37F3583ED9B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4" name="말풍선: 모서리가 둥근 사각형 43">
                <a:extLst>
                  <a:ext uri="{FF2B5EF4-FFF2-40B4-BE49-F238E27FC236}">
                    <a16:creationId xmlns:a16="http://schemas.microsoft.com/office/drawing/2014/main" xmlns="" id="{2F34875D-160E-4463-864E-40DA0410F62D}"/>
                  </a:ext>
                </a:extLst>
              </p:cNvPr>
              <p:cNvSpPr/>
              <p:nvPr/>
            </p:nvSpPr>
            <p:spPr bwMode="auto">
              <a:xfrm>
                <a:off x="883047" y="1433231"/>
                <a:ext cx="947797" cy="1168079"/>
              </a:xfrm>
              <a:prstGeom prst="wedgeRoundRectCallout">
                <a:avLst>
                  <a:gd name="adj1" fmla="val -57776"/>
                  <a:gd name="adj2" fmla="val 11379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E68AB7C2-8ABF-4B6C-83ED-210F5E78DB90}"/>
                </a:ext>
              </a:extLst>
            </p:cNvPr>
            <p:cNvSpPr/>
            <p:nvPr/>
          </p:nvSpPr>
          <p:spPr>
            <a:xfrm>
              <a:off x="2486343" y="3585557"/>
              <a:ext cx="1506496" cy="1100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옆면끼리 만나서 생긴 모서리의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길이로 높이를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 수 있어요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6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14A698B-1279-41A1-B225-D2861656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095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2520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육각기둥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1295400" y="3630026"/>
            <a:ext cx="4428492" cy="1120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1149585" y="37166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5150039" y="2217072"/>
            <a:ext cx="1834229" cy="32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4993196" y="2248457"/>
            <a:ext cx="222404" cy="21759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61D3D2E7-DB37-4A22-A2F1-FB5EF03B9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95F2EC8E-2B38-41D2-82B0-87D01930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7BCFADDA-5B3E-42CB-83BB-FF19F4A2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35FCFBFA-B653-481A-B37A-CC43E6D24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7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62F5CB6-EBE5-4547-8B85-2B8F0C63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888963" cy="42606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8699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탭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798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4"/>
            <a:ext cx="360043" cy="132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https://cdata2.tsherpa.co.kr/tsherpa/MultiMedia/Flash/2020/curri/index.html?flashxmlnum=yuni4856&amp;classa=A8-C1-31-MM-MM-04-03-02-0-0-0-0&amp;classno=MM_31_04/suh_0301_02_0002/suh_0301_02_0002_301_1.html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391DCC2-C55C-4F11-8042-AF0BB09E3511}"/>
              </a:ext>
            </a:extLst>
          </p:cNvPr>
          <p:cNvSpPr/>
          <p:nvPr/>
        </p:nvSpPr>
        <p:spPr>
          <a:xfrm>
            <a:off x="62779" y="801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5EDD964-C08E-4895-8362-C605ED4D1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68EC3425-1D05-4BBA-B0FD-B0D4637B5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A3BD9046-6393-481D-978E-EE374DEF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BFD8221C-EA39-4EDE-BA0E-CD6824F2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ED7588F-0F1E-4F9E-8E4C-40FBAFE8AEA9}"/>
              </a:ext>
            </a:extLst>
          </p:cNvPr>
          <p:cNvSpPr/>
          <p:nvPr/>
        </p:nvSpPr>
        <p:spPr>
          <a:xfrm>
            <a:off x="6675311" y="1057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BCF51FA-607A-4F00-8D1B-3C75EB458177}"/>
              </a:ext>
            </a:extLst>
          </p:cNvPr>
          <p:cNvGrpSpPr/>
          <p:nvPr/>
        </p:nvGrpSpPr>
        <p:grpSpPr>
          <a:xfrm>
            <a:off x="5639707" y="1146173"/>
            <a:ext cx="988982" cy="261610"/>
            <a:chOff x="5639707" y="1114874"/>
            <a:chExt cx="988982" cy="261610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xmlns="" id="{8B16346B-F485-431E-A02C-598F8BA62C20}"/>
                </a:ext>
              </a:extLst>
            </p:cNvPr>
            <p:cNvSpPr/>
            <p:nvPr/>
          </p:nvSpPr>
          <p:spPr bwMode="auto">
            <a:xfrm>
              <a:off x="6340132" y="1148883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xmlns="" id="{2DDFD55B-03CE-4FAA-91E4-2977D1C98879}"/>
                </a:ext>
              </a:extLst>
            </p:cNvPr>
            <p:cNvSpPr/>
            <p:nvPr/>
          </p:nvSpPr>
          <p:spPr bwMode="auto">
            <a:xfrm>
              <a:off x="5992464" y="1148883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xmlns="" id="{4CA34138-0A33-4BEB-B02E-EED189B1945F}"/>
                </a:ext>
              </a:extLst>
            </p:cNvPr>
            <p:cNvSpPr/>
            <p:nvPr/>
          </p:nvSpPr>
          <p:spPr bwMode="auto">
            <a:xfrm>
              <a:off x="5650587" y="1148883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E89300"/>
            </a:solidFill>
            <a:ln w="9525" cap="flat" cmpd="sng" algn="ctr">
              <a:solidFill>
                <a:srgbClr val="E8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D811A7A-B9E8-4250-8494-263AD60845E4}"/>
                </a:ext>
              </a:extLst>
            </p:cNvPr>
            <p:cNvSpPr txBox="1"/>
            <p:nvPr/>
          </p:nvSpPr>
          <p:spPr>
            <a:xfrm>
              <a:off x="5639707" y="1114874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73DE129-6C81-4988-A21B-013E3E18C3BC}"/>
                </a:ext>
              </a:extLst>
            </p:cNvPr>
            <p:cNvSpPr txBox="1"/>
            <p:nvPr/>
          </p:nvSpPr>
          <p:spPr>
            <a:xfrm>
              <a:off x="5988787" y="1114874"/>
              <a:ext cx="278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4F464D9-8115-4A8A-B8C1-8C9C3554816D}"/>
                </a:ext>
              </a:extLst>
            </p:cNvPr>
            <p:cNvSpPr txBox="1"/>
            <p:nvPr/>
          </p:nvSpPr>
          <p:spPr>
            <a:xfrm>
              <a:off x="6340132" y="1114874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C937DCE-41A6-468F-854B-89D50BB7EDBA}"/>
              </a:ext>
            </a:extLst>
          </p:cNvPr>
          <p:cNvGrpSpPr/>
          <p:nvPr/>
        </p:nvGrpSpPr>
        <p:grpSpPr>
          <a:xfrm>
            <a:off x="0" y="800708"/>
            <a:ext cx="6997855" cy="4103711"/>
            <a:chOff x="0" y="923504"/>
            <a:chExt cx="6997855" cy="410371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729EAD43-27EE-436D-975C-03EC8CD18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23504"/>
              <a:ext cx="6997855" cy="410371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00C80FF-26B4-48E5-B97E-6F3E2776E3DF}"/>
                </a:ext>
              </a:extLst>
            </p:cNvPr>
            <p:cNvSpPr/>
            <p:nvPr/>
          </p:nvSpPr>
          <p:spPr bwMode="auto">
            <a:xfrm>
              <a:off x="359532" y="1340768"/>
              <a:ext cx="6228692" cy="36864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5BF10C3-3BB3-45DA-BA93-3053BDDF1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33826"/>
              </p:ext>
            </p:extLst>
          </p:nvPr>
        </p:nvGraphicFramePr>
        <p:xfrm>
          <a:off x="533181" y="2883963"/>
          <a:ext cx="605504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475">
                  <a:extLst>
                    <a:ext uri="{9D8B030D-6E8A-4147-A177-3AD203B41FA5}">
                      <a16:colId xmlns:a16="http://schemas.microsoft.com/office/drawing/2014/main" xmlns="" val="412272200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679738837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946308608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745977074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도형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/>
                        <a:t>한 밑면의 변의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 err="1"/>
                        <a:t>꼭짓점의</a:t>
                      </a:r>
                      <a:r>
                        <a:rPr lang="ko-KR" altLang="en-US" sz="1400" spc="-300" dirty="0"/>
                        <a:t>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/>
                        <a:t>면의 수</a:t>
                      </a:r>
                      <a:r>
                        <a:rPr lang="en-US" altLang="ko-KR" sz="1400" spc="0" dirty="0"/>
                        <a:t>(</a:t>
                      </a:r>
                      <a:r>
                        <a:rPr lang="ko-KR" altLang="en-US" sz="1400" spc="0" dirty="0"/>
                        <a:t>개</a:t>
                      </a:r>
                      <a:r>
                        <a:rPr lang="en-US" altLang="ko-KR" sz="1400" spc="0" dirty="0"/>
                        <a:t>)</a:t>
                      </a:r>
                      <a:endParaRPr lang="ko-KR" altLang="en-US" sz="1400" spc="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/>
                        <a:t>모서리의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삼각기둥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7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사각기둥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오각기둥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육각기둥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rgbClr val="00A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48832"/>
                  </a:ext>
                </a:extLst>
              </a:tr>
            </a:tbl>
          </a:graphicData>
        </a:graphic>
      </p:graphicFrame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0086"/>
          <a:ext cx="2086863" cy="2991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수익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dirty="0" smtClean="0">
                          <a:hlinkClick r:id="rId3"/>
                        </a:rPr>
                        <a:t>https://cdata2.tsherpa.co.kr/tsherpa/MultiMedia/Flash/2019/curri/TSV56JR.html?flashxmlnum=yuni4856&amp;classa=A8-C1-61-MM-MM-03-03-03-0-0-0-0&amp;classno=MM_61_03/suhi_0601_02/suhi_0601_02_0004.html</a:t>
                      </a:r>
                      <a:r>
                        <a:rPr lang="en-US" altLang="ko-KR" sz="1000" dirty="0" smtClean="0"/>
                        <a:t> 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5EDD964-C08E-4895-8362-C605ED4D1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68EC3425-1D05-4BBA-B0FD-B0D4637B5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A3BD9046-6393-481D-978E-EE374DEF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5AD2986-2622-4C09-A8A5-1CEB557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328" y="1670337"/>
            <a:ext cx="3958748" cy="79501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24FA492-8A11-4919-BE82-3DE94093FA04}"/>
              </a:ext>
            </a:extLst>
          </p:cNvPr>
          <p:cNvGrpSpPr/>
          <p:nvPr/>
        </p:nvGrpSpPr>
        <p:grpSpPr>
          <a:xfrm>
            <a:off x="0" y="1213437"/>
            <a:ext cx="6997855" cy="369332"/>
            <a:chOff x="0" y="1336233"/>
            <a:chExt cx="69978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9F1683-3771-4D11-A652-749342914D2E}"/>
                </a:ext>
              </a:extLst>
            </p:cNvPr>
            <p:cNvSpPr txBox="1"/>
            <p:nvPr/>
          </p:nvSpPr>
          <p:spPr>
            <a:xfrm>
              <a:off x="0" y="1336233"/>
              <a:ext cx="699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각기둥 구성요소 간의 관계</a:t>
              </a:r>
            </a:p>
          </p:txBody>
        </p:sp>
        <p:pic>
          <p:nvPicPr>
            <p:cNvPr id="25" name="Picture 10">
              <a:extLst>
                <a:ext uri="{FF2B5EF4-FFF2-40B4-BE49-F238E27FC236}">
                  <a16:creationId xmlns:a16="http://schemas.microsoft.com/office/drawing/2014/main" xmlns="" id="{77CA6CD8-F4DF-49ED-9E2F-43217404E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759" y="1389416"/>
              <a:ext cx="107529" cy="295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xmlns="" id="{75473D23-F134-43BF-8890-DE63BDD0C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928" y="1394178"/>
              <a:ext cx="129035" cy="295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31FCDE13-2D61-4546-89AB-71EE629C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38" y="3424586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09CE253C-3CEF-461F-B863-44D06D69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38" y="3831475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1A4BA1EE-9616-412A-9999-7079E68C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38" y="4190811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5CDD8E4E-290D-4389-A2B3-16BC1FC5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38" y="4563459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A834680D-CD20-4031-BE12-A4E8AA4DF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52" y="3424586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6BF41F55-B92D-48D1-BF7E-DA43F656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52" y="3831475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E7AB2AA5-3E53-4D3F-AAFC-B9A5E03F9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52" y="4190811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68214232-A0A6-49EC-9184-68C691DD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52" y="4563459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011AB2CD-9919-4C6F-A13D-95C5AC49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48" y="3424586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68EE5389-E995-455B-826E-A0F113E0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48" y="3831475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B4A61F14-0C2C-4ACE-9E48-E756E077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48" y="4190811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80C29518-FD5F-4A5D-B6DD-5F4D6062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48" y="4563459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8AFC6B6C-255D-4867-873C-18A5B0A8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07" y="3424586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454BE202-A0A7-4E1E-8CA4-1C737DF5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07" y="3831475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27D2C776-9FB6-4126-98B7-A5A049A3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07" y="4190811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E8176B2B-3F36-49D7-AA5F-45E2FC8B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07" y="4563459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xmlns="" id="{E76F4EA4-0125-4B53-8229-0811FF749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2DF920BE-ADD5-4536-9089-6BD33F57B7B3}"/>
              </a:ext>
            </a:extLst>
          </p:cNvPr>
          <p:cNvGrpSpPr/>
          <p:nvPr/>
        </p:nvGrpSpPr>
        <p:grpSpPr>
          <a:xfrm>
            <a:off x="5639707" y="924217"/>
            <a:ext cx="988982" cy="261610"/>
            <a:chOff x="-1951666" y="2683635"/>
            <a:chExt cx="988982" cy="261610"/>
          </a:xfrm>
        </p:grpSpPr>
        <p:sp>
          <p:nvSpPr>
            <p:cNvPr id="76" name="사각형: 둥근 위쪽 모서리 75">
              <a:extLst>
                <a:ext uri="{FF2B5EF4-FFF2-40B4-BE49-F238E27FC236}">
                  <a16:creationId xmlns:a16="http://schemas.microsoft.com/office/drawing/2014/main" xmlns="" id="{6445FBB4-100C-4B0E-B46D-DC2FF90E97BB}"/>
                </a:ext>
              </a:extLst>
            </p:cNvPr>
            <p:cNvSpPr/>
            <p:nvPr/>
          </p:nvSpPr>
          <p:spPr bwMode="auto">
            <a:xfrm>
              <a:off x="-1251241" y="2717644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2" name="사각형: 둥근 위쪽 모서리 81">
              <a:extLst>
                <a:ext uri="{FF2B5EF4-FFF2-40B4-BE49-F238E27FC236}">
                  <a16:creationId xmlns:a16="http://schemas.microsoft.com/office/drawing/2014/main" xmlns="" id="{1383993C-F777-4A12-9CE3-DABAD2DDC97B}"/>
                </a:ext>
              </a:extLst>
            </p:cNvPr>
            <p:cNvSpPr/>
            <p:nvPr/>
          </p:nvSpPr>
          <p:spPr bwMode="auto">
            <a:xfrm>
              <a:off x="-1598909" y="2717644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E89300"/>
            </a:solidFill>
            <a:ln w="9525" cap="flat" cmpd="sng" algn="ctr">
              <a:solidFill>
                <a:srgbClr val="E8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0" name="사각형: 둥근 위쪽 모서리 89">
              <a:extLst>
                <a:ext uri="{FF2B5EF4-FFF2-40B4-BE49-F238E27FC236}">
                  <a16:creationId xmlns:a16="http://schemas.microsoft.com/office/drawing/2014/main" xmlns="" id="{D1D28AE1-13A0-4CD9-81B0-C86779D83613}"/>
                </a:ext>
              </a:extLst>
            </p:cNvPr>
            <p:cNvSpPr/>
            <p:nvPr/>
          </p:nvSpPr>
          <p:spPr bwMode="auto">
            <a:xfrm>
              <a:off x="-1940786" y="2717644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F9F492B9-9B57-4318-862E-2BC9434C0796}"/>
                </a:ext>
              </a:extLst>
            </p:cNvPr>
            <p:cNvSpPr txBox="1"/>
            <p:nvPr/>
          </p:nvSpPr>
          <p:spPr>
            <a:xfrm>
              <a:off x="-1951666" y="2683635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6032B4F-3CDB-4797-AC74-A68275267642}"/>
                </a:ext>
              </a:extLst>
            </p:cNvPr>
            <p:cNvSpPr txBox="1"/>
            <p:nvPr/>
          </p:nvSpPr>
          <p:spPr>
            <a:xfrm>
              <a:off x="-1602586" y="2683635"/>
              <a:ext cx="278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69697D2-7F9B-45D4-AC37-B9B97B48F950}"/>
                </a:ext>
              </a:extLst>
            </p:cNvPr>
            <p:cNvSpPr txBox="1"/>
            <p:nvPr/>
          </p:nvSpPr>
          <p:spPr>
            <a:xfrm>
              <a:off x="-1251241" y="2683635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2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>
            <a:extLst>
              <a:ext uri="{FF2B5EF4-FFF2-40B4-BE49-F238E27FC236}">
                <a16:creationId xmlns:a16="http://schemas.microsoft.com/office/drawing/2014/main" xmlns="" id="{59D5C285-8ADF-4DEE-8DD0-BB8E9DFE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50213"/>
              </p:ext>
            </p:extLst>
          </p:nvPr>
        </p:nvGraphicFramePr>
        <p:xfrm>
          <a:off x="153927" y="224644"/>
          <a:ext cx="8836146" cy="4378856"/>
        </p:xfrm>
        <a:graphic>
          <a:graphicData uri="http://schemas.openxmlformats.org/drawingml/2006/table">
            <a:tbl>
              <a:tblPr/>
              <a:tblGrid>
                <a:gridCol w="548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1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1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7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9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537726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각기둥의 이름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(1/2)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각기둥의 이름 알아보기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(2/2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각기둥의 구성요소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(1/2)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597513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각기둥의 구성요소 알아보기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(2/2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1035254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각기둥의 구성요소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suh_0601_02_0004_203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988799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suh_0601_02_0004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C937DCE-41A6-468F-854B-89D50BB7EDBA}"/>
              </a:ext>
            </a:extLst>
          </p:cNvPr>
          <p:cNvGrpSpPr/>
          <p:nvPr/>
        </p:nvGrpSpPr>
        <p:grpSpPr>
          <a:xfrm>
            <a:off x="0" y="800708"/>
            <a:ext cx="6997855" cy="4103711"/>
            <a:chOff x="0" y="923504"/>
            <a:chExt cx="6997855" cy="410371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729EAD43-27EE-436D-975C-03EC8CD18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23504"/>
              <a:ext cx="6997855" cy="410371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00C80FF-26B4-48E5-B97E-6F3E2776E3DF}"/>
                </a:ext>
              </a:extLst>
            </p:cNvPr>
            <p:cNvSpPr/>
            <p:nvPr/>
          </p:nvSpPr>
          <p:spPr bwMode="auto">
            <a:xfrm>
              <a:off x="359532" y="1340768"/>
              <a:ext cx="6228692" cy="36864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53137"/>
              </p:ext>
            </p:extLst>
          </p:nvPr>
        </p:nvGraphicFramePr>
        <p:xfrm>
          <a:off x="6984268" y="69008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5EDD964-C08E-4895-8362-C605ED4D1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68EC3425-1D05-4BBA-B0FD-B0D4637B5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A3BD9046-6393-481D-978E-EE374DEF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24FA492-8A11-4919-BE82-3DE94093FA04}"/>
              </a:ext>
            </a:extLst>
          </p:cNvPr>
          <p:cNvGrpSpPr/>
          <p:nvPr/>
        </p:nvGrpSpPr>
        <p:grpSpPr>
          <a:xfrm>
            <a:off x="0" y="1213437"/>
            <a:ext cx="6997855" cy="369332"/>
            <a:chOff x="0" y="1336233"/>
            <a:chExt cx="69978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19F1683-3771-4D11-A652-749342914D2E}"/>
                </a:ext>
              </a:extLst>
            </p:cNvPr>
            <p:cNvSpPr txBox="1"/>
            <p:nvPr/>
          </p:nvSpPr>
          <p:spPr>
            <a:xfrm>
              <a:off x="0" y="1336233"/>
              <a:ext cx="699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각기둥 구성요소 간의 관계</a:t>
              </a:r>
            </a:p>
          </p:txBody>
        </p:sp>
        <p:pic>
          <p:nvPicPr>
            <p:cNvPr id="25" name="Picture 10">
              <a:extLst>
                <a:ext uri="{FF2B5EF4-FFF2-40B4-BE49-F238E27FC236}">
                  <a16:creationId xmlns:a16="http://schemas.microsoft.com/office/drawing/2014/main" xmlns="" id="{77CA6CD8-F4DF-49ED-9E2F-43217404E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759" y="1389416"/>
              <a:ext cx="107529" cy="295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xmlns="" id="{75473D23-F134-43BF-8890-DE63BDD0C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928" y="1394178"/>
              <a:ext cx="129035" cy="295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5BF10C3-3BB3-45DA-BA93-3053BDDF1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64795"/>
              </p:ext>
            </p:extLst>
          </p:nvPr>
        </p:nvGraphicFramePr>
        <p:xfrm>
          <a:off x="533181" y="1984921"/>
          <a:ext cx="605504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475">
                  <a:extLst>
                    <a:ext uri="{9D8B030D-6E8A-4147-A177-3AD203B41FA5}">
                      <a16:colId xmlns:a16="http://schemas.microsoft.com/office/drawing/2014/main" xmlns="" val="412272200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679738837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946308608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745977074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도형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/>
                        <a:t>한 밑면의 변의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 err="1"/>
                        <a:t>꼭짓점의</a:t>
                      </a:r>
                      <a:r>
                        <a:rPr lang="ko-KR" altLang="en-US" sz="1400" spc="-300" dirty="0"/>
                        <a:t>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/>
                        <a:t>면의 수</a:t>
                      </a:r>
                      <a:r>
                        <a:rPr lang="en-US" altLang="ko-KR" sz="1400" spc="0" dirty="0"/>
                        <a:t>(</a:t>
                      </a:r>
                      <a:r>
                        <a:rPr lang="ko-KR" altLang="en-US" sz="1400" spc="0" dirty="0"/>
                        <a:t>개</a:t>
                      </a:r>
                      <a:r>
                        <a:rPr lang="en-US" altLang="ko-KR" sz="1400" spc="0" dirty="0"/>
                        <a:t>)</a:t>
                      </a:r>
                      <a:endParaRPr lang="ko-KR" altLang="en-US" sz="1400" spc="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/>
                        <a:t>모서리의 수</a:t>
                      </a:r>
                      <a:r>
                        <a:rPr lang="en-US" altLang="ko-KR" sz="1400" spc="-300" dirty="0"/>
                        <a:t>(</a:t>
                      </a:r>
                      <a:r>
                        <a:rPr lang="ko-KR" altLang="en-US" sz="1400" spc="-300" dirty="0"/>
                        <a:t>개</a:t>
                      </a:r>
                      <a:r>
                        <a:rPr lang="en-US" altLang="ko-KR" sz="1400" spc="-300" dirty="0"/>
                        <a:t>)</a:t>
                      </a:r>
                      <a:endParaRPr lang="ko-KR" altLang="en-US" sz="1400" spc="-3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삼각기둥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7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사각기둥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오각기둥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육각기둥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48832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AD44B30-1E6B-4C5B-B6B2-7C2BC23E205A}"/>
              </a:ext>
            </a:extLst>
          </p:cNvPr>
          <p:cNvGrpSpPr/>
          <p:nvPr/>
        </p:nvGrpSpPr>
        <p:grpSpPr>
          <a:xfrm>
            <a:off x="492254" y="3902341"/>
            <a:ext cx="620710" cy="380919"/>
            <a:chOff x="1373722" y="2716506"/>
            <a:chExt cx="1178188" cy="723034"/>
          </a:xfrm>
        </p:grpSpPr>
        <p:pic>
          <p:nvPicPr>
            <p:cNvPr id="64" name="Picture 5">
              <a:extLst>
                <a:ext uri="{FF2B5EF4-FFF2-40B4-BE49-F238E27FC236}">
                  <a16:creationId xmlns:a16="http://schemas.microsoft.com/office/drawing/2014/main" xmlns="" id="{E07E7355-304D-4CE2-B5C2-DA70F17E8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D90EFCE-60C4-4B38-8C4F-06FCF7C991DF}"/>
                </a:ext>
              </a:extLst>
            </p:cNvPr>
            <p:cNvSpPr txBox="1"/>
            <p:nvPr/>
          </p:nvSpPr>
          <p:spPr>
            <a:xfrm>
              <a:off x="1373722" y="2727058"/>
              <a:ext cx="1169848" cy="54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규칙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B3BC50D-D096-4D67-812B-05912FC6F9AA}"/>
              </a:ext>
            </a:extLst>
          </p:cNvPr>
          <p:cNvSpPr/>
          <p:nvPr/>
        </p:nvSpPr>
        <p:spPr>
          <a:xfrm>
            <a:off x="1295400" y="3846340"/>
            <a:ext cx="3676006" cy="1150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 err="1">
                <a:latin typeface="+mn-lt"/>
                <a:ea typeface="+mn-ea"/>
              </a:rPr>
              <a:t>꼭짓점의</a:t>
            </a:r>
            <a:r>
              <a:rPr lang="ko-KR" altLang="en-US" sz="1600" dirty="0">
                <a:latin typeface="+mn-lt"/>
                <a:ea typeface="+mn-ea"/>
              </a:rPr>
              <a:t>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＝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한 밑면의 변의 수</a:t>
            </a:r>
            <a:r>
              <a:rPr lang="en-US" altLang="ko-KR" sz="1600" dirty="0">
                <a:latin typeface="+mn-lt"/>
                <a:ea typeface="+mn-ea"/>
              </a:rPr>
              <a:t>)×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면의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/>
              <a:t>＝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한 밑면의 변의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＋</a:t>
            </a:r>
            <a:r>
              <a:rPr lang="en-US" altLang="ko-KR" sz="1600" dirty="0">
                <a:latin typeface="+mn-lt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모서리의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/>
              <a:t>＝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한 밑면의 변의 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en-US" altLang="ko-KR" sz="1600" dirty="0"/>
              <a:t>×</a:t>
            </a:r>
            <a:endParaRPr lang="ko-KR" altLang="en-US" sz="1600" dirty="0">
              <a:latin typeface="+mn-lt"/>
              <a:ea typeface="+mn-ea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EB24A142-E1C5-4934-A0DF-2D56424DB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5" y="4048698"/>
            <a:ext cx="99429" cy="11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31B965C2-2E4C-488A-AA42-211AAA32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8" y="3898103"/>
            <a:ext cx="371354" cy="37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6EA21A92-3358-4D09-B965-79A30B48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49" y="4140997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57215D1-71CD-44FD-A7AE-61003D4123CA}"/>
              </a:ext>
            </a:extLst>
          </p:cNvPr>
          <p:cNvSpPr txBox="1"/>
          <p:nvPr/>
        </p:nvSpPr>
        <p:spPr>
          <a:xfrm>
            <a:off x="4615852" y="3844125"/>
            <a:ext cx="60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3733B6C4-20B6-41C6-B948-FFF722F0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06" y="4284808"/>
            <a:ext cx="371354" cy="37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C1142D5B-0598-40C7-9001-F54C953D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07" y="4527702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341354B-5C06-4835-8D60-93E3B035217D}"/>
              </a:ext>
            </a:extLst>
          </p:cNvPr>
          <p:cNvSpPr txBox="1"/>
          <p:nvPr/>
        </p:nvSpPr>
        <p:spPr>
          <a:xfrm>
            <a:off x="4216610" y="4230830"/>
            <a:ext cx="60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8A67FFF7-5FAD-413E-8B3C-E54E95D57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7" y="4640349"/>
            <a:ext cx="371354" cy="37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3B6A4A07-EB69-400E-836F-B5EF2900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48" y="4883243"/>
            <a:ext cx="165348" cy="1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B098B34-60B3-46C9-94F0-7F0FE9859952}"/>
              </a:ext>
            </a:extLst>
          </p:cNvPr>
          <p:cNvSpPr txBox="1"/>
          <p:nvPr/>
        </p:nvSpPr>
        <p:spPr>
          <a:xfrm>
            <a:off x="4615851" y="4586371"/>
            <a:ext cx="60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171372C4-C133-4E18-BACD-42EFDC4F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5" y="4415844"/>
            <a:ext cx="99429" cy="11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66C249E0-D424-4519-A4AE-3F228FA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5" y="4777422"/>
            <a:ext cx="99429" cy="11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xmlns="" id="{E76F4EA4-0125-4B53-8229-0811FF749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223A7933-9916-4E4F-93E1-63B5128817FD}"/>
              </a:ext>
            </a:extLst>
          </p:cNvPr>
          <p:cNvGrpSpPr/>
          <p:nvPr/>
        </p:nvGrpSpPr>
        <p:grpSpPr>
          <a:xfrm>
            <a:off x="5639707" y="924217"/>
            <a:ext cx="988982" cy="261610"/>
            <a:chOff x="-1951666" y="3061567"/>
            <a:chExt cx="988982" cy="261610"/>
          </a:xfrm>
        </p:grpSpPr>
        <p:sp>
          <p:nvSpPr>
            <p:cNvPr id="122" name="사각형: 둥근 위쪽 모서리 121">
              <a:extLst>
                <a:ext uri="{FF2B5EF4-FFF2-40B4-BE49-F238E27FC236}">
                  <a16:creationId xmlns:a16="http://schemas.microsoft.com/office/drawing/2014/main" xmlns="" id="{F4EB4C91-5EBF-44BC-BA83-448CC2811B5B}"/>
                </a:ext>
              </a:extLst>
            </p:cNvPr>
            <p:cNvSpPr/>
            <p:nvPr/>
          </p:nvSpPr>
          <p:spPr bwMode="auto">
            <a:xfrm>
              <a:off x="-1251241" y="3095576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E89300"/>
            </a:solidFill>
            <a:ln w="9525" cap="flat" cmpd="sng" algn="ctr">
              <a:solidFill>
                <a:srgbClr val="E8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3" name="사각형: 둥근 위쪽 모서리 122">
              <a:extLst>
                <a:ext uri="{FF2B5EF4-FFF2-40B4-BE49-F238E27FC236}">
                  <a16:creationId xmlns:a16="http://schemas.microsoft.com/office/drawing/2014/main" xmlns="" id="{7988C579-0ED2-46BC-985B-7971D5C9D4EC}"/>
                </a:ext>
              </a:extLst>
            </p:cNvPr>
            <p:cNvSpPr/>
            <p:nvPr/>
          </p:nvSpPr>
          <p:spPr bwMode="auto">
            <a:xfrm>
              <a:off x="-1598909" y="3095576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4" name="사각형: 둥근 위쪽 모서리 123">
              <a:extLst>
                <a:ext uri="{FF2B5EF4-FFF2-40B4-BE49-F238E27FC236}">
                  <a16:creationId xmlns:a16="http://schemas.microsoft.com/office/drawing/2014/main" xmlns="" id="{93363D5D-86AC-4B59-B5D6-C35FDA8D0C1D}"/>
                </a:ext>
              </a:extLst>
            </p:cNvPr>
            <p:cNvSpPr/>
            <p:nvPr/>
          </p:nvSpPr>
          <p:spPr bwMode="auto">
            <a:xfrm>
              <a:off x="-1940786" y="3095576"/>
              <a:ext cx="278664" cy="209930"/>
            </a:xfrm>
            <a:prstGeom prst="round2SameRect">
              <a:avLst>
                <a:gd name="adj1" fmla="val 42645"/>
                <a:gd name="adj2" fmla="val 0"/>
              </a:avLst>
            </a:prstGeom>
            <a:solidFill>
              <a:srgbClr val="B1A493"/>
            </a:solidFill>
            <a:ln w="9525" cap="flat" cmpd="sng" algn="ctr">
              <a:solidFill>
                <a:srgbClr val="B1A49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18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8AAFACF9-7C61-46DB-8513-367729659064}"/>
                </a:ext>
              </a:extLst>
            </p:cNvPr>
            <p:cNvSpPr txBox="1"/>
            <p:nvPr/>
          </p:nvSpPr>
          <p:spPr>
            <a:xfrm>
              <a:off x="-1951666" y="3061567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8285436B-3E45-4245-9A19-D8EFF0A89935}"/>
                </a:ext>
              </a:extLst>
            </p:cNvPr>
            <p:cNvSpPr txBox="1"/>
            <p:nvPr/>
          </p:nvSpPr>
          <p:spPr>
            <a:xfrm>
              <a:off x="-1602586" y="3061567"/>
              <a:ext cx="278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8B0197A5-F6AE-4B59-A257-92D272FDE9C7}"/>
                </a:ext>
              </a:extLst>
            </p:cNvPr>
            <p:cNvSpPr txBox="1"/>
            <p:nvPr/>
          </p:nvSpPr>
          <p:spPr>
            <a:xfrm>
              <a:off x="-1251241" y="3061567"/>
              <a:ext cx="288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70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8955DB-26A7-4BB0-B353-A73955BE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7953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92155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685302" y="3320988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377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5941B41E-21DE-43AF-AC4C-203D3198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5C78ACE6-52E8-4E56-B7AE-06BBC03B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965B5D07-3515-4DA1-B240-CB36265A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AB76117-572B-4B12-93B1-A9FF4A3B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1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9668DCFF-5A94-4FAB-9463-F9323EB95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xmlns="" id="{EE0761BD-C8B9-4AA4-ADCB-70EEC308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E458171B-190B-480E-8A7C-2BBC2887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BB371476-D7EE-437E-BF54-1C7EF9BD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B68DBD5-8F08-414B-ACE2-80107FB8A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" y="944724"/>
            <a:ext cx="6912390" cy="439631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17873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CCF1FFD1-FDCD-4CDA-B119-9F0FF0E9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BABFE6BE-E8DB-4F5E-9670-B020854DD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D7EA46B2-5019-491E-BF00-ECC495FA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571F2617-008D-4037-BED9-A03805FFA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60ED6D5-99BE-4E88-9527-E9E0146A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" y="902279"/>
            <a:ext cx="6979127" cy="443584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49165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5158" y="5001980"/>
            <a:ext cx="1029401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CCF1FFD1-FDCD-4CDA-B119-9F0FF0E9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BABFE6BE-E8DB-4F5E-9670-B020854DD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D7EA46B2-5019-491E-BF00-ECC495FA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571F2617-008D-4037-BED9-A03805FFA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015C303-ACC6-45FB-9D7B-AB5AD1357E9F}"/>
              </a:ext>
            </a:extLst>
          </p:cNvPr>
          <p:cNvSpPr/>
          <p:nvPr/>
        </p:nvSpPr>
        <p:spPr>
          <a:xfrm>
            <a:off x="719572" y="2308559"/>
            <a:ext cx="5616624" cy="2213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71CCF1B-C5BD-42A5-8571-C49562FF8305}"/>
              </a:ext>
            </a:extLst>
          </p:cNvPr>
          <p:cNvSpPr/>
          <p:nvPr/>
        </p:nvSpPr>
        <p:spPr>
          <a:xfrm>
            <a:off x="573757" y="2395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37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29897"/>
              </p:ext>
            </p:extLst>
          </p:nvPr>
        </p:nvGraphicFramePr>
        <p:xfrm>
          <a:off x="7020272" y="689281"/>
          <a:ext cx="2086863" cy="4058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dirty="0" smtClean="0">
                          <a:hlinkClick r:id="rId2"/>
                        </a:rPr>
                        <a:t>https://cdata2.tsherpa.co.kr/tsherpa/MultiMedia/Flash/2019/curri/TSV56JR.html?flashxmlnum=yuni4856&amp;classa=A8-C1-61-MM-MM-03-03-03-0-0-0-0&amp;classno=MM_61_03/suhi_0601_02/suhi_0601_02_0004.html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C3AAFC82-2C8C-44FB-BEFD-8C06F6867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BEA40284-9C19-472C-92BD-40137EC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41F0AEA6-7ACD-4FC0-9F24-DB6105CA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AD606282-E5AA-41FE-BA99-C23D414A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C5CD8A4-7683-4B12-89C5-AD4716B77A24}"/>
              </a:ext>
            </a:extLst>
          </p:cNvPr>
          <p:cNvSpPr txBox="1"/>
          <p:nvPr/>
        </p:nvSpPr>
        <p:spPr>
          <a:xfrm>
            <a:off x="635713" y="1480614"/>
            <a:ext cx="52684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각기둥을 보고 각 구성요소를  찾아 기호를 쓰시오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25FE5EA-8165-40D3-9B9B-91302AD3C30F}"/>
              </a:ext>
            </a:extLst>
          </p:cNvPr>
          <p:cNvSpPr/>
          <p:nvPr/>
        </p:nvSpPr>
        <p:spPr bwMode="auto">
          <a:xfrm>
            <a:off x="4745840" y="2708118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E94645B5-3F77-4E1D-9041-B42E385B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5" y="2481194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F672A0E-F771-4F82-B96B-C937FF0F0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265" y="2484363"/>
            <a:ext cx="1930795" cy="1889273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7566D02D-03EC-43A0-A4B5-973D6F31045F}"/>
              </a:ext>
            </a:extLst>
          </p:cNvPr>
          <p:cNvGrpSpPr/>
          <p:nvPr/>
        </p:nvGrpSpPr>
        <p:grpSpPr>
          <a:xfrm>
            <a:off x="3716876" y="2669240"/>
            <a:ext cx="783686" cy="449930"/>
            <a:chOff x="1382062" y="2716506"/>
            <a:chExt cx="1169848" cy="723034"/>
          </a:xfrm>
        </p:grpSpPr>
        <p:pic>
          <p:nvPicPr>
            <p:cNvPr id="56" name="Picture 5">
              <a:extLst>
                <a:ext uri="{FF2B5EF4-FFF2-40B4-BE49-F238E27FC236}">
                  <a16:creationId xmlns:a16="http://schemas.microsoft.com/office/drawing/2014/main" xmlns="" id="{929EE27D-1D67-4948-A6E5-7250D9AF2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5190252-64E3-4E96-B858-2A74EC9C32AA}"/>
                </a:ext>
              </a:extLst>
            </p:cNvPr>
            <p:cNvSpPr txBox="1"/>
            <p:nvPr/>
          </p:nvSpPr>
          <p:spPr>
            <a:xfrm>
              <a:off x="1382062" y="2749870"/>
              <a:ext cx="1169848" cy="64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옆면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21054594-8003-4607-B418-53B53FADF171}"/>
              </a:ext>
            </a:extLst>
          </p:cNvPr>
          <p:cNvGrpSpPr/>
          <p:nvPr/>
        </p:nvGrpSpPr>
        <p:grpSpPr>
          <a:xfrm>
            <a:off x="3503106" y="3232867"/>
            <a:ext cx="994062" cy="449930"/>
            <a:chOff x="3503106" y="3232867"/>
            <a:chExt cx="994062" cy="449930"/>
          </a:xfrm>
        </p:grpSpPr>
        <p:pic>
          <p:nvPicPr>
            <p:cNvPr id="64" name="Picture 5">
              <a:extLst>
                <a:ext uri="{FF2B5EF4-FFF2-40B4-BE49-F238E27FC236}">
                  <a16:creationId xmlns:a16="http://schemas.microsoft.com/office/drawing/2014/main" xmlns="" id="{4D06C5E8-A3DC-44E7-AB9D-11CDD20FD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20" y="3232867"/>
              <a:ext cx="971248" cy="449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9F0406C-7D04-4E4B-82E7-F7624AA2EF09}"/>
                </a:ext>
              </a:extLst>
            </p:cNvPr>
            <p:cNvSpPr txBox="1"/>
            <p:nvPr/>
          </p:nvSpPr>
          <p:spPr>
            <a:xfrm>
              <a:off x="3503106" y="3253629"/>
              <a:ext cx="99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모서리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074BFCD-CD8E-41D9-9A9F-B8D75BA92D2F}"/>
              </a:ext>
            </a:extLst>
          </p:cNvPr>
          <p:cNvSpPr/>
          <p:nvPr/>
        </p:nvSpPr>
        <p:spPr bwMode="auto">
          <a:xfrm>
            <a:off x="4745840" y="3279667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AA486192-84FE-4F37-8F45-2012E165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5" y="305274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xmlns="" id="{ABFE3852-C670-48F6-A7CC-9A3E1105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714" b="91429" l="5556" r="91667">
                        <a14:foregroundMark x1="91667" y1="54286" x2="91667" y2="54286"/>
                        <a14:foregroundMark x1="52778" y1="91429" x2="52778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3473" y="2306125"/>
            <a:ext cx="449196" cy="43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2">
            <a:extLst>
              <a:ext uri="{FF2B5EF4-FFF2-40B4-BE49-F238E27FC236}">
                <a16:creationId xmlns:a16="http://schemas.microsoft.com/office/drawing/2014/main" xmlns="" id="{08CC7DE4-900F-4BF3-8E33-10F69283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88" y="1968103"/>
            <a:ext cx="291974" cy="29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3">
            <a:extLst>
              <a:ext uri="{FF2B5EF4-FFF2-40B4-BE49-F238E27FC236}">
                <a16:creationId xmlns:a16="http://schemas.microsoft.com/office/drawing/2014/main" xmlns="" id="{0EFCA9C5-5975-4362-B5F5-09EC1BD8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40" y="3448114"/>
            <a:ext cx="297483" cy="31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4">
            <a:extLst>
              <a:ext uri="{FF2B5EF4-FFF2-40B4-BE49-F238E27FC236}">
                <a16:creationId xmlns:a16="http://schemas.microsoft.com/office/drawing/2014/main" xmlns="" id="{9EDB78A9-5BB2-4D0D-81DA-9CB59F6D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73" y="4440081"/>
            <a:ext cx="297483" cy="29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616996D9-134A-42CE-B131-97EBFB26914B}"/>
              </a:ext>
            </a:extLst>
          </p:cNvPr>
          <p:cNvGrpSpPr/>
          <p:nvPr/>
        </p:nvGrpSpPr>
        <p:grpSpPr>
          <a:xfrm>
            <a:off x="2043417" y="4732055"/>
            <a:ext cx="390250" cy="303204"/>
            <a:chOff x="1205779" y="4788108"/>
            <a:chExt cx="390250" cy="303204"/>
          </a:xfrm>
        </p:grpSpPr>
        <p:pic>
          <p:nvPicPr>
            <p:cNvPr id="75" name="Picture 9">
              <a:extLst>
                <a:ext uri="{FF2B5EF4-FFF2-40B4-BE49-F238E27FC236}">
                  <a16:creationId xmlns:a16="http://schemas.microsoft.com/office/drawing/2014/main" xmlns="" id="{8FFCFC6E-5837-469F-807A-4E1F0F914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353" y="4788108"/>
              <a:ext cx="297483" cy="303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669A5051-8B07-40CB-A022-7F4582B2D559}"/>
                </a:ext>
              </a:extLst>
            </p:cNvPr>
            <p:cNvSpPr txBox="1"/>
            <p:nvPr/>
          </p:nvSpPr>
          <p:spPr>
            <a:xfrm>
              <a:off x="1205779" y="4788108"/>
              <a:ext cx="3902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>
                  <a:solidFill>
                    <a:srgbClr val="FFB6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ㄹ</a:t>
              </a:r>
              <a:endParaRPr lang="ko-KR" altLang="en-US" sz="1300" dirty="0">
                <a:solidFill>
                  <a:srgbClr val="FFB65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77" name="Picture 31">
            <a:extLst>
              <a:ext uri="{FF2B5EF4-FFF2-40B4-BE49-F238E27FC236}">
                <a16:creationId xmlns:a16="http://schemas.microsoft.com/office/drawing/2014/main" xmlns="" id="{2099152B-04DE-416A-96D8-074D9D92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714" b="91429" l="5556" r="91667">
                        <a14:foregroundMark x1="91667" y1="54286" x2="91667" y2="54286"/>
                        <a14:foregroundMark x1="52778" y1="91429" x2="52778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557">
            <a:off x="1215391" y="3312094"/>
            <a:ext cx="449196" cy="43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A0099CF2-F53E-4669-8810-749C8130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714" b="91429" l="5556" r="91667">
                        <a14:foregroundMark x1="91667" y1="54286" x2="91667" y2="54286"/>
                        <a14:foregroundMark x1="52778" y1="91429" x2="52778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82415" y="4296354"/>
            <a:ext cx="449196" cy="43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1">
            <a:extLst>
              <a:ext uri="{FF2B5EF4-FFF2-40B4-BE49-F238E27FC236}">
                <a16:creationId xmlns:a16="http://schemas.microsoft.com/office/drawing/2014/main" xmlns="" id="{F4F5D3A1-6AB1-467F-A2C1-39321288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714" b="91429" l="5556" r="91667">
                        <a14:foregroundMark x1="91667" y1="54286" x2="91667" y2="54286"/>
                        <a14:foregroundMark x1="52778" y1="91429" x2="52778" y2="9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3025">
            <a:off x="1350753" y="4163600"/>
            <a:ext cx="449196" cy="43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0E1B6879-5ABA-4B57-B48C-5C7A3DE73A72}"/>
              </a:ext>
            </a:extLst>
          </p:cNvPr>
          <p:cNvGrpSpPr/>
          <p:nvPr/>
        </p:nvGrpSpPr>
        <p:grpSpPr>
          <a:xfrm>
            <a:off x="3503106" y="3800650"/>
            <a:ext cx="994062" cy="449930"/>
            <a:chOff x="3503106" y="3232867"/>
            <a:chExt cx="994062" cy="449930"/>
          </a:xfrm>
        </p:grpSpPr>
        <p:pic>
          <p:nvPicPr>
            <p:cNvPr id="81" name="Picture 5">
              <a:extLst>
                <a:ext uri="{FF2B5EF4-FFF2-40B4-BE49-F238E27FC236}">
                  <a16:creationId xmlns:a16="http://schemas.microsoft.com/office/drawing/2014/main" xmlns="" id="{9597245F-4370-4E9E-861A-37A408B0D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920" y="3232867"/>
              <a:ext cx="971248" cy="449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711D2AF-5535-41D8-B548-1BE244BFD407}"/>
                </a:ext>
              </a:extLst>
            </p:cNvPr>
            <p:cNvSpPr txBox="1"/>
            <p:nvPr/>
          </p:nvSpPr>
          <p:spPr>
            <a:xfrm>
              <a:off x="3503106" y="3253629"/>
              <a:ext cx="99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꼭짓점</a:t>
              </a:r>
              <a:endParaRPr lang="ko-KR" altLang="en-US" sz="2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D4E0A2E6-8662-4E17-B36F-4061481CE3DB}"/>
              </a:ext>
            </a:extLst>
          </p:cNvPr>
          <p:cNvSpPr/>
          <p:nvPr/>
        </p:nvSpPr>
        <p:spPr bwMode="auto">
          <a:xfrm>
            <a:off x="4745840" y="3834457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F7998D1E-16AB-43A8-9833-1A75CD9D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5" y="360753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3">
            <a:extLst>
              <a:ext uri="{FF2B5EF4-FFF2-40B4-BE49-F238E27FC236}">
                <a16:creationId xmlns:a16="http://schemas.microsoft.com/office/drawing/2014/main" xmlns="" id="{DC4AB6B4-BD9B-44E4-B4D5-2E6338E2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65" y="2733052"/>
            <a:ext cx="297483" cy="31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4">
            <a:extLst>
              <a:ext uri="{FF2B5EF4-FFF2-40B4-BE49-F238E27FC236}">
                <a16:creationId xmlns:a16="http://schemas.microsoft.com/office/drawing/2014/main" xmlns="" id="{B7DCBCA7-41BA-4815-96C1-81BA0C45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99" y="3877843"/>
            <a:ext cx="297483" cy="29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4AC1C765-3574-47BA-A516-F7F6FE7F39D5}"/>
              </a:ext>
            </a:extLst>
          </p:cNvPr>
          <p:cNvGrpSpPr/>
          <p:nvPr/>
        </p:nvGrpSpPr>
        <p:grpSpPr>
          <a:xfrm>
            <a:off x="4806551" y="3312731"/>
            <a:ext cx="390250" cy="303204"/>
            <a:chOff x="1205779" y="4788108"/>
            <a:chExt cx="390250" cy="303204"/>
          </a:xfrm>
        </p:grpSpPr>
        <p:pic>
          <p:nvPicPr>
            <p:cNvPr id="88" name="Picture 9">
              <a:extLst>
                <a:ext uri="{FF2B5EF4-FFF2-40B4-BE49-F238E27FC236}">
                  <a16:creationId xmlns:a16="http://schemas.microsoft.com/office/drawing/2014/main" xmlns="" id="{4B6D33A8-1E33-4EDC-B3DA-DE0222704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353" y="4788108"/>
              <a:ext cx="297483" cy="303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C4B949FF-4FD9-4715-A24A-6E7FF610E7AB}"/>
                </a:ext>
              </a:extLst>
            </p:cNvPr>
            <p:cNvSpPr txBox="1"/>
            <p:nvPr/>
          </p:nvSpPr>
          <p:spPr>
            <a:xfrm>
              <a:off x="1205779" y="4788108"/>
              <a:ext cx="3902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>
                  <a:solidFill>
                    <a:srgbClr val="FFB6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ㄹ</a:t>
              </a:r>
              <a:endParaRPr lang="ko-KR" altLang="en-US" sz="1300" dirty="0">
                <a:solidFill>
                  <a:srgbClr val="FFB65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26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98234"/>
              </p:ext>
            </p:extLst>
          </p:nvPr>
        </p:nvGraphicFramePr>
        <p:xfrm>
          <a:off x="7020272" y="689281"/>
          <a:ext cx="2086863" cy="4058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수익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2"/>
                        </a:rPr>
                        <a:t>https://cdata2.tsherpa.co.kr/tsherpa/MultiMedia/Flash/2019/curri/TSV56JR.html?flashxmlnum=yuni4856&amp;classa=A8-C1-61-MM-MM-03-03-03-0-0-0-0&amp;classno=MM_61_03/suhi_0601_02/suhi_0601_02_0004.html</a:t>
                      </a:r>
                      <a:r>
                        <a:rPr lang="en-US" altLang="ko-KR" sz="1000" dirty="0" smtClean="0"/>
                        <a:t> 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5782EBD2-51C2-49BA-BEA0-34C3651016F3}"/>
              </a:ext>
            </a:extLst>
          </p:cNvPr>
          <p:cNvSpPr/>
          <p:nvPr/>
        </p:nvSpPr>
        <p:spPr>
          <a:xfrm>
            <a:off x="4170601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7B890FF3-B01B-494D-8B53-D7497B5CB27D}"/>
              </a:ext>
            </a:extLst>
          </p:cNvPr>
          <p:cNvSpPr/>
          <p:nvPr/>
        </p:nvSpPr>
        <p:spPr>
          <a:xfrm>
            <a:off x="4691469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E2EF5780-1F12-478F-9261-51C93F673D17}"/>
              </a:ext>
            </a:extLst>
          </p:cNvPr>
          <p:cNvSpPr/>
          <p:nvPr/>
        </p:nvSpPr>
        <p:spPr>
          <a:xfrm>
            <a:off x="5212337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87DF1CAA-799E-48B3-AA98-3D7B0DF09F80}"/>
              </a:ext>
            </a:extLst>
          </p:cNvPr>
          <p:cNvSpPr/>
          <p:nvPr/>
        </p:nvSpPr>
        <p:spPr>
          <a:xfrm>
            <a:off x="5726954" y="1082863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36BED0B2-B744-4295-A016-F6CB63578EB0}"/>
              </a:ext>
            </a:extLst>
          </p:cNvPr>
          <p:cNvSpPr/>
          <p:nvPr/>
        </p:nvSpPr>
        <p:spPr>
          <a:xfrm>
            <a:off x="6241571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D078F44D-40F7-41FA-BCD0-7428E3C5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26627E72-B6C8-4AAB-BEC1-15F8C7541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252A0B55-A939-4637-A0F3-DFE56CA7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E6AB676D-9FBA-42FD-A47C-5B6DF013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E03BE637-319D-4100-9EB3-B271295EBD79}"/>
              </a:ext>
            </a:extLst>
          </p:cNvPr>
          <p:cNvSpPr txBox="1"/>
          <p:nvPr/>
        </p:nvSpPr>
        <p:spPr>
          <a:xfrm>
            <a:off x="620795" y="1500003"/>
            <a:ext cx="64370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각기둥에서 개수가 서로 같은 것을 찾아 기호를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쓰시오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38994353-C358-4CB1-A72D-F0728155A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0CC568C-65E1-45A5-BA2C-7C67BCA4EF2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124D57D2-89FC-44F2-A4F3-C75070E6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86FC9D0-EE4A-4BD2-AEFA-AA0DF0B855E4}"/>
              </a:ext>
            </a:extLst>
          </p:cNvPr>
          <p:cNvSpPr/>
          <p:nvPr/>
        </p:nvSpPr>
        <p:spPr bwMode="auto">
          <a:xfrm>
            <a:off x="3058982" y="4543707"/>
            <a:ext cx="1196912" cy="4436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18502EB2-C2C6-4C65-8EFB-5E15BB078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47" y="439962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29D0AFD-39D7-4A6B-83A9-418FFFB39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623" y="2067946"/>
            <a:ext cx="4616379" cy="927079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4660C012-39AD-49E4-ACE5-947D3CAEE2EA}"/>
              </a:ext>
            </a:extLst>
          </p:cNvPr>
          <p:cNvGrpSpPr/>
          <p:nvPr/>
        </p:nvGrpSpPr>
        <p:grpSpPr>
          <a:xfrm>
            <a:off x="1669279" y="3138181"/>
            <a:ext cx="3938997" cy="1124161"/>
            <a:chOff x="1442602" y="3173747"/>
            <a:chExt cx="3938997" cy="1124161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xmlns="" id="{B4FC321D-529E-437F-B4F6-1C7B74F2C044}"/>
                </a:ext>
              </a:extLst>
            </p:cNvPr>
            <p:cNvSpPr/>
            <p:nvPr/>
          </p:nvSpPr>
          <p:spPr>
            <a:xfrm>
              <a:off x="1442602" y="3230413"/>
              <a:ext cx="3938997" cy="1067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90628D41-0D7A-485B-91C3-07A94DDD19F4}"/>
                </a:ext>
              </a:extLst>
            </p:cNvPr>
            <p:cNvSpPr/>
            <p:nvPr/>
          </p:nvSpPr>
          <p:spPr>
            <a:xfrm>
              <a:off x="1918171" y="3173747"/>
              <a:ext cx="3462807" cy="998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꼭짓점의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수 	       옆면의 수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밑면의 변의 수              모서리의 수</a:t>
              </a:r>
            </a:p>
          </p:txBody>
        </p:sp>
        <p:pic>
          <p:nvPicPr>
            <p:cNvPr id="74" name="Picture 8">
              <a:extLst>
                <a:ext uri="{FF2B5EF4-FFF2-40B4-BE49-F238E27FC236}">
                  <a16:creationId xmlns:a16="http://schemas.microsoft.com/office/drawing/2014/main" xmlns="" id="{FF4134AC-C42A-4977-8D4D-297D705CA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756" y="3865828"/>
              <a:ext cx="253844" cy="258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9">
              <a:extLst>
                <a:ext uri="{FF2B5EF4-FFF2-40B4-BE49-F238E27FC236}">
                  <a16:creationId xmlns:a16="http://schemas.microsoft.com/office/drawing/2014/main" xmlns="" id="{33287B44-72EF-4A2C-BECD-1BC2884E9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834" y="3367698"/>
              <a:ext cx="263246" cy="263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0">
              <a:extLst>
                <a:ext uri="{FF2B5EF4-FFF2-40B4-BE49-F238E27FC236}">
                  <a16:creationId xmlns:a16="http://schemas.microsoft.com/office/drawing/2014/main" xmlns="" id="{B1E65320-5CA2-4D74-A1C1-62AF2C034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082" y="3863478"/>
              <a:ext cx="253844" cy="263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xmlns="" id="{E0DAA7BE-4287-4F92-9977-9A843CC73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238" y="3372399"/>
              <a:ext cx="258545" cy="258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0" name="Picture 9">
            <a:extLst>
              <a:ext uri="{FF2B5EF4-FFF2-40B4-BE49-F238E27FC236}">
                <a16:creationId xmlns:a16="http://schemas.microsoft.com/office/drawing/2014/main" xmlns="" id="{E497F2EA-780E-4905-8B42-7FEAFC5E1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01" y="4586558"/>
            <a:ext cx="374636" cy="37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>
            <a:extLst>
              <a:ext uri="{FF2B5EF4-FFF2-40B4-BE49-F238E27FC236}">
                <a16:creationId xmlns:a16="http://schemas.microsoft.com/office/drawing/2014/main" xmlns="" id="{548024EE-808A-4727-9E82-1A182528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39" y="4586949"/>
            <a:ext cx="361256" cy="37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51BF1C9-8C6E-45D9-BB44-5DE872C77706}"/>
              </a:ext>
            </a:extLst>
          </p:cNvPr>
          <p:cNvSpPr txBox="1"/>
          <p:nvPr/>
        </p:nvSpPr>
        <p:spPr>
          <a:xfrm>
            <a:off x="3366396" y="4550564"/>
            <a:ext cx="5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51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21444"/>
              </p:ext>
            </p:extLst>
          </p:nvPr>
        </p:nvGraphicFramePr>
        <p:xfrm>
          <a:off x="7020272" y="689281"/>
          <a:ext cx="2086863" cy="3905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수익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2"/>
                        </a:rPr>
                        <a:t>https://cdata2.tsherpa.co.kr/tsherpa/MultiMedia/Flash/2019/curri/TSV56JR.html?flashxmlnum=yuni4856&amp;classa=A8-C1-61-MM-MM-03-03-03-0-0-0-0&amp;classno=MM_61_03/suhi_0601_02/suhi_0601_02_0004.html</a:t>
                      </a:r>
                      <a:r>
                        <a:rPr lang="en-US" altLang="ko-KR" sz="1000" dirty="0" smtClean="0"/>
                        <a:t> 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0586C00C-6D52-421A-B962-EEAE66557BF2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897CCDF-2DCA-426E-A97A-D1877EE0AED5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9ADD6D6C-288D-493A-85F4-CADB5013417D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CF19E61C-94B2-44CA-BF93-D2E4EA3DEE10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CE4D9135-D1EC-4776-8759-A352CEBC6021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FA800914-05D6-4DA6-8C18-81D798D4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726F57F3-3FBB-4D95-9027-37757F4D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22AD7184-8A77-478C-B6EA-E89B12B4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693EC993-2B61-4627-AA43-2A98A059C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A54DC7D7-1B1B-4953-B8D0-EF81ECF22AF6}"/>
              </a:ext>
            </a:extLst>
          </p:cNvPr>
          <p:cNvSpPr txBox="1"/>
          <p:nvPr/>
        </p:nvSpPr>
        <p:spPr>
          <a:xfrm>
            <a:off x="620795" y="1500003"/>
            <a:ext cx="64370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다음 조건을 만족하는 각기둥의 이름을 쓰시오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982652D5-F0E3-4EA0-ABC8-D0D3417C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50E16840-048A-4E68-9A22-C2EE48827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623" y="2067946"/>
            <a:ext cx="4616379" cy="92707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482DD798-85C6-4DED-A598-6F5665C5CF1E}"/>
              </a:ext>
            </a:extLst>
          </p:cNvPr>
          <p:cNvGrpSpPr/>
          <p:nvPr/>
        </p:nvGrpSpPr>
        <p:grpSpPr>
          <a:xfrm>
            <a:off x="1727200" y="3369164"/>
            <a:ext cx="3938997" cy="815921"/>
            <a:chOff x="1442602" y="3303583"/>
            <a:chExt cx="3938997" cy="9395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62C5F3E4-7747-4FD6-BBDE-08DCC4DE596D}"/>
                </a:ext>
              </a:extLst>
            </p:cNvPr>
            <p:cNvSpPr/>
            <p:nvPr/>
          </p:nvSpPr>
          <p:spPr>
            <a:xfrm>
              <a:off x="1442602" y="3338441"/>
              <a:ext cx="3938997" cy="9046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31194FE4-5727-4690-AC9D-85A920204919}"/>
                </a:ext>
              </a:extLst>
            </p:cNvPr>
            <p:cNvSpPr/>
            <p:nvPr/>
          </p:nvSpPr>
          <p:spPr>
            <a:xfrm>
              <a:off x="1442603" y="3303583"/>
              <a:ext cx="3938996" cy="702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spc="-150" dirty="0" err="1">
                  <a:latin typeface="맑은 고딕" pitchFamily="50" charset="-127"/>
                  <a:ea typeface="맑은 고딕" pitchFamily="50" charset="-127"/>
                </a:rPr>
                <a:t>꼭짓점의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 수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모서리의 수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2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D249700-A41E-431E-944E-6F376CDE9CCA}"/>
              </a:ext>
            </a:extLst>
          </p:cNvPr>
          <p:cNvSpPr/>
          <p:nvPr/>
        </p:nvSpPr>
        <p:spPr bwMode="auto">
          <a:xfrm>
            <a:off x="2948045" y="4482439"/>
            <a:ext cx="15932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79FABE37-C737-4EDB-B7A4-BCFF7C3D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25" y="466110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1052F13-79F6-4F2E-A0E7-47F2034E5E1F}"/>
              </a:ext>
            </a:extLst>
          </p:cNvPr>
          <p:cNvSpPr txBox="1"/>
          <p:nvPr/>
        </p:nvSpPr>
        <p:spPr>
          <a:xfrm>
            <a:off x="2931353" y="4464661"/>
            <a:ext cx="160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사각기둥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55C367EA-A81F-4121-91B3-D7A39B67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5BBF8463-2676-48E3-96CE-DFB06EB8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15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030151E-F19E-4B70-8686-C1FB93A4C73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AEDA133-F687-4BA9-9924-24AB8054B7B0}"/>
              </a:ext>
            </a:extLst>
          </p:cNvPr>
          <p:cNvSpPr/>
          <p:nvPr/>
        </p:nvSpPr>
        <p:spPr>
          <a:xfrm>
            <a:off x="442373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17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9817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0586C00C-6D52-421A-B962-EEAE66557BF2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897CCDF-2DCA-426E-A97A-D1877EE0AED5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9ADD6D6C-288D-493A-85F4-CADB5013417D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CF19E61C-94B2-44CA-BF93-D2E4EA3DEE10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CE4D9135-D1EC-4776-8759-A352CEBC6021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FA800914-05D6-4DA6-8C18-81D798D4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726F57F3-3FBB-4D95-9027-37757F4D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22AD7184-8A77-478C-B6EA-E89B12B4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693EC993-2B61-4627-AA43-2A98A059C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A54DC7D7-1B1B-4953-B8D0-EF81ECF22AF6}"/>
              </a:ext>
            </a:extLst>
          </p:cNvPr>
          <p:cNvSpPr txBox="1"/>
          <p:nvPr/>
        </p:nvSpPr>
        <p:spPr>
          <a:xfrm>
            <a:off x="620795" y="1500003"/>
            <a:ext cx="64370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다음 조건을 만족하는 각기둥의 이름을 쓰시오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982652D5-F0E3-4EA0-ABC8-D0D3417C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50E16840-048A-4E68-9A22-C2EE4882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23" y="2067946"/>
            <a:ext cx="4616379" cy="92707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482DD798-85C6-4DED-A598-6F5665C5CF1E}"/>
              </a:ext>
            </a:extLst>
          </p:cNvPr>
          <p:cNvGrpSpPr/>
          <p:nvPr/>
        </p:nvGrpSpPr>
        <p:grpSpPr>
          <a:xfrm>
            <a:off x="1727200" y="3369164"/>
            <a:ext cx="3938997" cy="815921"/>
            <a:chOff x="1442602" y="3303583"/>
            <a:chExt cx="3938997" cy="9395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62C5F3E4-7747-4FD6-BBDE-08DCC4DE596D}"/>
                </a:ext>
              </a:extLst>
            </p:cNvPr>
            <p:cNvSpPr/>
            <p:nvPr/>
          </p:nvSpPr>
          <p:spPr>
            <a:xfrm>
              <a:off x="1442602" y="3338441"/>
              <a:ext cx="3938997" cy="9046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CD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31194FE4-5727-4690-AC9D-85A920204919}"/>
                </a:ext>
              </a:extLst>
            </p:cNvPr>
            <p:cNvSpPr/>
            <p:nvPr/>
          </p:nvSpPr>
          <p:spPr>
            <a:xfrm>
              <a:off x="1442603" y="3303583"/>
              <a:ext cx="3938996" cy="702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spc="-150" dirty="0" err="1">
                  <a:latin typeface="맑은 고딕" pitchFamily="50" charset="-127"/>
                  <a:ea typeface="맑은 고딕" pitchFamily="50" charset="-127"/>
                </a:rPr>
                <a:t>꼭짓점의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 수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모서리의 수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20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20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D249700-A41E-431E-944E-6F376CDE9CCA}"/>
              </a:ext>
            </a:extLst>
          </p:cNvPr>
          <p:cNvSpPr/>
          <p:nvPr/>
        </p:nvSpPr>
        <p:spPr bwMode="auto">
          <a:xfrm>
            <a:off x="2948045" y="4482439"/>
            <a:ext cx="15932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79FABE37-C737-4EDB-B7A4-BCFF7C3D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25" y="466110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1052F13-79F6-4F2E-A0E7-47F2034E5E1F}"/>
              </a:ext>
            </a:extLst>
          </p:cNvPr>
          <p:cNvSpPr txBox="1"/>
          <p:nvPr/>
        </p:nvSpPr>
        <p:spPr>
          <a:xfrm>
            <a:off x="2931353" y="4464661"/>
            <a:ext cx="160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사각기둥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xmlns="" id="{55C367EA-A81F-4121-91B3-D7A39B67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304B4EE-4E04-4D1D-AD5C-F23531E96678}"/>
              </a:ext>
            </a:extLst>
          </p:cNvPr>
          <p:cNvGrpSpPr/>
          <p:nvPr/>
        </p:nvGrpSpPr>
        <p:grpSpPr>
          <a:xfrm>
            <a:off x="205013" y="3066741"/>
            <a:ext cx="6667165" cy="2135231"/>
            <a:chOff x="289983" y="2961956"/>
            <a:chExt cx="6667165" cy="177183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3380ED33-B85A-4410-BBAD-CF43137C7282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xmlns="" id="{8959E7DA-5EAA-4D04-9315-B50B19ADD3D1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각 삼각형 44">
                <a:extLst>
                  <a:ext uri="{FF2B5EF4-FFF2-40B4-BE49-F238E27FC236}">
                    <a16:creationId xmlns:a16="http://schemas.microsoft.com/office/drawing/2014/main" xmlns="" id="{6A2F0766-14AE-4DC9-8575-46E0CF791E80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xmlns="" id="{9734C12C-6239-424D-A76B-5370B0FD2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3BE076E-7447-4C44-973B-2B311B8C7265}"/>
                </a:ext>
              </a:extLst>
            </p:cNvPr>
            <p:cNvSpPr txBox="1"/>
            <p:nvPr/>
          </p:nvSpPr>
          <p:spPr>
            <a:xfrm>
              <a:off x="419583" y="3330257"/>
              <a:ext cx="6458551" cy="1302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삼각기둥의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모서리의 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15)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사각기둥의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모서리의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20)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오각기둥의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모서리의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25)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육각기둥의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모서리의 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수와 모서리의 수의 합이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각기둥은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사각기둥입니다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9EAFF918-D242-4399-9570-89D89A05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15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1057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152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199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13" y="460787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6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573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14668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000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5720520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오디오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오디오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27AB81EA-60CA-42F8-8F56-9E67172B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A570CB54-8A63-4AF1-84CE-4BC15CF7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BDAE3B3D-7690-4022-8635-C5123EDD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2241A244-CF74-4979-8D0E-ED978EC6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59">
            <a:extLst>
              <a:ext uri="{FF2B5EF4-FFF2-40B4-BE49-F238E27FC236}">
                <a16:creationId xmlns:a16="http://schemas.microsoft.com/office/drawing/2014/main" xmlns="" id="{87138E0C-477A-4001-AF81-E5D54EDEBE1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E15221-9294-44AB-9682-675786F12E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812" y="2500306"/>
            <a:ext cx="3412043" cy="183494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B8C0F3-4076-4F20-90C7-772538A87927}"/>
              </a:ext>
            </a:extLst>
          </p:cNvPr>
          <p:cNvSpPr/>
          <p:nvPr/>
        </p:nvSpPr>
        <p:spPr bwMode="auto">
          <a:xfrm>
            <a:off x="3851920" y="2023299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576384B-9900-4986-875D-EF628C0183B7}"/>
              </a:ext>
            </a:extLst>
          </p:cNvPr>
          <p:cNvSpPr txBox="1"/>
          <p:nvPr/>
        </p:nvSpPr>
        <p:spPr>
          <a:xfrm>
            <a:off x="4247964" y="2061043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길이를 재고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2DC86D5-4C95-4B83-9A44-5FC8476A5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56" y="2384208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4C8F0680-6F70-4695-954D-638CD271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0901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8A7534C-46C6-4E65-945A-42C258CACB25}"/>
              </a:ext>
            </a:extLst>
          </p:cNvPr>
          <p:cNvSpPr/>
          <p:nvPr/>
        </p:nvSpPr>
        <p:spPr bwMode="auto">
          <a:xfrm>
            <a:off x="3851920" y="2822030"/>
            <a:ext cx="3096344" cy="64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FAEF0AD-F4B4-4F4D-824E-383493333706}"/>
              </a:ext>
            </a:extLst>
          </p:cNvPr>
          <p:cNvSpPr txBox="1"/>
          <p:nvPr/>
        </p:nvSpPr>
        <p:spPr>
          <a:xfrm>
            <a:off x="4247964" y="2859774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각기둥을 따라 그리고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E58BDF2B-005A-44EC-B6F8-9D7D0B37C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799" y="3231923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7F9C2BC7-7F0A-49E3-8237-3662EF71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8888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420428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587855" y="4088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822E7ED5-52B9-439C-A54D-9C9D124E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86169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C48283B-1A2E-4EE8-BE3C-D847DBCB3140}"/>
              </a:ext>
            </a:extLst>
          </p:cNvPr>
          <p:cNvSpPr/>
          <p:nvPr/>
        </p:nvSpPr>
        <p:spPr>
          <a:xfrm>
            <a:off x="65312" y="5378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830CCFE2-CE31-405D-B8BE-DFBBE7BB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9A938E07-856D-4165-81AE-64514B4B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299B108C-AE60-4F7F-8FD6-5B70D915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EFC78CA4-3E66-4633-B5B8-1C59B8AA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05DB6AA-29BE-4CB1-A3FA-76465D8A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92705"/>
            <a:ext cx="6825415" cy="36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 있는 각기둥은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1200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4596076" y="2348816"/>
            <a:ext cx="1704227" cy="407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1595" y="2358427"/>
            <a:ext cx="14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00" y="2569944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087998" y="4857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09CEC5F-20A0-4D6F-ACCC-36CA8322D62D}"/>
              </a:ext>
            </a:extLst>
          </p:cNvPr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22E69F0-2DD4-4755-B3AD-FCC7E488BD65}"/>
              </a:ext>
            </a:extLst>
          </p:cNvPr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236936C-21DA-4AE9-A194-3EE5C9AAE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6482F2F0-4696-43BE-ADDC-7AC2A935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CA5B4B0-73FD-45F2-8F54-8052E130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03B56A9B-2B0D-455F-853C-AE437C9F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BE15221-9294-44AB-9682-675786F12EE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812" y="2500306"/>
            <a:ext cx="3412043" cy="1834948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5" y="420428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3587855" y="4088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822E7ED5-52B9-439C-A54D-9C9D124E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86169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9733533-CD02-458A-AE16-0070EA3F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0798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14563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FE4D3D5-B375-48E3-ABF1-2A891DCA1AE4}"/>
              </a:ext>
            </a:extLst>
          </p:cNvPr>
          <p:cNvSpPr/>
          <p:nvPr/>
        </p:nvSpPr>
        <p:spPr>
          <a:xfrm>
            <a:off x="340093" y="1528987"/>
            <a:ext cx="6212128" cy="872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CEC4EC1-B212-4175-9D06-8A3F1C84C209}"/>
              </a:ext>
            </a:extLst>
          </p:cNvPr>
          <p:cNvSpPr/>
          <p:nvPr/>
        </p:nvSpPr>
        <p:spPr>
          <a:xfrm>
            <a:off x="153590" y="21821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12499785-1BEB-4D6B-A4F4-122AEDEC5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0FF18F47-BB90-4A55-8B27-BB50F768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A67F868D-E671-4B74-A841-6D5CB000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2341B773-E976-4E5D-A043-87FB49D36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4349" y="5929330"/>
            <a:ext cx="59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https://cdata2.tsherpa.co.kr/tsherpa/MultiMedia/Flash/2020/curri/index.html?flashxmlnum=yuni4856&amp;classa=A8-C1-41-MM-MM-04-03-03-0-0-0-0&amp;classno=MM_41_04/suh_0401_02_0003/suh_0401_02_0003_102_1.html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3756FBD-9BE0-45E9-ABB5-D4E7D8D5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7677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95149"/>
              </p:ext>
            </p:extLst>
          </p:nvPr>
        </p:nvGraphicFramePr>
        <p:xfrm>
          <a:off x="6984268" y="692696"/>
          <a:ext cx="2086863" cy="3695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그림보기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각기둥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약물은 나 각기둥과 함께 나타남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9109" y="157599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057" y="16125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50D1745-0454-41EC-92B0-E96173750D15}"/>
              </a:ext>
            </a:extLst>
          </p:cNvPr>
          <p:cNvSpPr/>
          <p:nvPr/>
        </p:nvSpPr>
        <p:spPr>
          <a:xfrm>
            <a:off x="4838707" y="2248439"/>
            <a:ext cx="2123126" cy="326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24DF-C168-4306-B4F0-FF773B895620}"/>
              </a:ext>
            </a:extLst>
          </p:cNvPr>
          <p:cNvSpPr/>
          <p:nvPr/>
        </p:nvSpPr>
        <p:spPr>
          <a:xfrm>
            <a:off x="4692655" y="22849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E79E598-379D-4502-BD37-8C0ADD3D3E30}"/>
              </a:ext>
            </a:extLst>
          </p:cNvPr>
          <p:cNvSpPr/>
          <p:nvPr/>
        </p:nvSpPr>
        <p:spPr>
          <a:xfrm>
            <a:off x="4116775" y="897360"/>
            <a:ext cx="79122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543A87C-855F-4BDD-B8DF-A74BDFD4AB5E}"/>
              </a:ext>
            </a:extLst>
          </p:cNvPr>
          <p:cNvSpPr/>
          <p:nvPr/>
        </p:nvSpPr>
        <p:spPr>
          <a:xfrm>
            <a:off x="3959932" y="928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xmlns="" id="{0E26F6C9-C74E-4579-BCDA-246A6260F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5" y="889881"/>
            <a:ext cx="803860" cy="2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9B36C2A3-30FD-4C2D-A22F-8AF0CA6A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" y="1831589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D58FDEF-49BA-43F8-B915-F8706234D0DB}"/>
              </a:ext>
            </a:extLst>
          </p:cNvPr>
          <p:cNvSpPr/>
          <p:nvPr/>
        </p:nvSpPr>
        <p:spPr>
          <a:xfrm>
            <a:off x="2946913" y="2574735"/>
            <a:ext cx="323099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60283FC5-6E52-4487-9A9D-D298201D7A6F}"/>
              </a:ext>
            </a:extLst>
          </p:cNvPr>
          <p:cNvSpPr/>
          <p:nvPr/>
        </p:nvSpPr>
        <p:spPr>
          <a:xfrm>
            <a:off x="2762216" y="26100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BF65E258-61E5-4C27-B121-8BFA96A8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462" y="2739706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F6D07E81-3E69-44B4-A2FC-8579B0678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1EBD1A4A-AB78-4394-A5C6-2A4EAC307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7047FCC9-89A7-47B6-846D-A956AF53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E0BB7F9D-C4B6-4C9B-A84F-773F42D6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6307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그림 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136625"/>
                  </a:ext>
                </a:extLst>
              </a:tr>
            </a:tbl>
          </a:graphicData>
        </a:graphic>
      </p:graphicFrame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F6D07E81-3E69-44B4-A2FC-8579B0678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1EBD1A4A-AB78-4394-A5C6-2A4EAC307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7047FCC9-89A7-47B6-846D-A956AF53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E0BB7F9D-C4B6-4C9B-A84F-773F42D6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674308-6101-49BA-B2AC-40B60C5B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4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5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15657C5-A21A-4164-9DB0-F8C1BDCB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235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81181"/>
              </p:ext>
            </p:extLst>
          </p:nvPr>
        </p:nvGraphicFramePr>
        <p:xfrm>
          <a:off x="6984268" y="692696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그림보기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과 그림 다름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b="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FD461AA8-DE8B-40FF-B529-6F7B252C0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2B89B3DD-379D-45AC-8D01-66A0E77FB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0C7009EF-B72C-4BC0-B194-4AB990E9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D2DEC01B-F697-461E-86B5-DD226C2C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2EECB86-A2D1-4BEE-B656-5143F1B17DD4}"/>
              </a:ext>
            </a:extLst>
          </p:cNvPr>
          <p:cNvSpPr/>
          <p:nvPr/>
        </p:nvSpPr>
        <p:spPr>
          <a:xfrm>
            <a:off x="169109" y="157599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F1F4AEDE-DB65-43C1-8AB0-749FC7996522}"/>
              </a:ext>
            </a:extLst>
          </p:cNvPr>
          <p:cNvSpPr/>
          <p:nvPr/>
        </p:nvSpPr>
        <p:spPr>
          <a:xfrm>
            <a:off x="23057" y="16125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DCA6623-2CC1-46EB-B769-A17562F73293}"/>
              </a:ext>
            </a:extLst>
          </p:cNvPr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B944E87F-9D31-4B6C-ABEF-820DD3CA4E4F}"/>
              </a:ext>
            </a:extLst>
          </p:cNvPr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22C70E8-FB99-4C8B-9D5F-E83416C4B4A1}"/>
              </a:ext>
            </a:extLst>
          </p:cNvPr>
          <p:cNvSpPr/>
          <p:nvPr/>
        </p:nvSpPr>
        <p:spPr>
          <a:xfrm>
            <a:off x="107894" y="2013201"/>
            <a:ext cx="6853938" cy="1019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DF7B654-293D-4A0E-86CD-03A7103B59FA}"/>
              </a:ext>
            </a:extLst>
          </p:cNvPr>
          <p:cNvSpPr/>
          <p:nvPr/>
        </p:nvSpPr>
        <p:spPr>
          <a:xfrm>
            <a:off x="-38157" y="20497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B1BE571-9591-412D-8AD7-FC21CAFBA565}"/>
              </a:ext>
            </a:extLst>
          </p:cNvPr>
          <p:cNvSpPr/>
          <p:nvPr/>
        </p:nvSpPr>
        <p:spPr>
          <a:xfrm>
            <a:off x="3828743" y="897360"/>
            <a:ext cx="79122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7F764A87-5A1C-467E-A22A-4AB616A4F1EC}"/>
              </a:ext>
            </a:extLst>
          </p:cNvPr>
          <p:cNvSpPr/>
          <p:nvPr/>
        </p:nvSpPr>
        <p:spPr>
          <a:xfrm>
            <a:off x="3671900" y="928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1">
            <a:extLst>
              <a:ext uri="{FF2B5EF4-FFF2-40B4-BE49-F238E27FC236}">
                <a16:creationId xmlns:a16="http://schemas.microsoft.com/office/drawing/2014/main" xmlns="" id="{50C96041-B05C-4E83-8A3A-9C9D906B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23" y="889881"/>
            <a:ext cx="803860" cy="2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B1A5A80D-A9C8-4BFC-AA29-D32C9E62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97" y="1031298"/>
            <a:ext cx="803860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DDC096B1-0332-453B-97AB-225EF270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" y="1831589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57233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40933</TotalTime>
  <Words>1871</Words>
  <Application>Microsoft Office PowerPoint</Application>
  <PresentationFormat>화면 슬라이드 쇼(4:3)</PresentationFormat>
  <Paragraphs>690</Paragraphs>
  <Slides>28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6255</cp:revision>
  <dcterms:created xsi:type="dcterms:W3CDTF">2008-07-15T12:19:11Z</dcterms:created>
  <dcterms:modified xsi:type="dcterms:W3CDTF">2022-01-21T00:45:38Z</dcterms:modified>
</cp:coreProperties>
</file>