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28"/>
  </p:notesMasterIdLst>
  <p:handoutMasterIdLst>
    <p:handoutMasterId r:id="rId29"/>
  </p:handoutMasterIdLst>
  <p:sldIdLst>
    <p:sldId id="782" r:id="rId3"/>
    <p:sldId id="783" r:id="rId4"/>
    <p:sldId id="1233" r:id="rId5"/>
    <p:sldId id="1234" r:id="rId6"/>
    <p:sldId id="1177" r:id="rId7"/>
    <p:sldId id="1211" r:id="rId8"/>
    <p:sldId id="1238" r:id="rId9"/>
    <p:sldId id="1239" r:id="rId10"/>
    <p:sldId id="1240" r:id="rId11"/>
    <p:sldId id="1241" r:id="rId12"/>
    <p:sldId id="1156" r:id="rId13"/>
    <p:sldId id="1201" r:id="rId14"/>
    <p:sldId id="1236" r:id="rId15"/>
    <p:sldId id="1220" r:id="rId16"/>
    <p:sldId id="1225" r:id="rId17"/>
    <p:sldId id="1146" r:id="rId18"/>
    <p:sldId id="1226" r:id="rId19"/>
    <p:sldId id="1150" r:id="rId20"/>
    <p:sldId id="1181" r:id="rId21"/>
    <p:sldId id="1212" r:id="rId22"/>
    <p:sldId id="1237" r:id="rId23"/>
    <p:sldId id="1231" r:id="rId24"/>
    <p:sldId id="1229" r:id="rId25"/>
    <p:sldId id="1169" r:id="rId26"/>
    <p:sldId id="1170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00A0FF"/>
    <a:srgbClr val="FF9999"/>
    <a:srgbClr val="FF3399"/>
    <a:srgbClr val="FFFFCC"/>
    <a:srgbClr val="FF0000"/>
    <a:srgbClr val="FF0066"/>
    <a:srgbClr val="FF9900"/>
    <a:srgbClr val="FFFF00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758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3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4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102_1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7533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011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각뿔을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3D480473-3215-4190-ADA5-3D46DFFC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9" r="13967" b="32731"/>
          <a:stretch/>
        </p:blipFill>
        <p:spPr>
          <a:xfrm>
            <a:off x="1408069" y="2133944"/>
            <a:ext cx="4137157" cy="17991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ea typeface="나눔고딕"/>
              </a:rPr>
              <a:t>1. 4</a:t>
            </a:r>
            <a:r>
              <a:rPr lang="ko-KR" altLang="en-US" sz="1000" dirty="0" smtClean="0">
                <a:ea typeface="나눔고딕"/>
              </a:rPr>
              <a:t>번 슬라이드에서 사용한 그림들 </a:t>
            </a:r>
            <a:r>
              <a:rPr lang="ko-KR" altLang="en-US" sz="1000" dirty="0">
                <a:ea typeface="나눔고딕"/>
              </a:rPr>
              <a:t>넣어주세요</a:t>
            </a:r>
            <a:r>
              <a:rPr lang="en-US" altLang="ko-KR" sz="1000" dirty="0" smtClean="0">
                <a:ea typeface="나눔고딕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640994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각기둥이 아닌 입체도형을 무엇이라고 하면 좋을지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입체도형을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5536179" y="3355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C2F5716B-87EA-43BE-A44B-84AC7ACB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78ED0651-FBCF-4851-AA86-4EF04C06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E63EFAAA-C898-431F-A092-0944F5EE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34515C73-5F6D-496E-A98D-38134AE5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02331ECB-6D8F-4CDE-9A0E-3FB6694EBC31}"/>
              </a:ext>
            </a:extLst>
          </p:cNvPr>
          <p:cNvGrpSpPr/>
          <p:nvPr/>
        </p:nvGrpSpPr>
        <p:grpSpPr>
          <a:xfrm>
            <a:off x="1115616" y="4397042"/>
            <a:ext cx="4838626" cy="400110"/>
            <a:chOff x="2117998" y="4147259"/>
            <a:chExt cx="2655455" cy="40011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AE096EB7-2188-48E3-851B-3FB04EA9A3A2}"/>
                </a:ext>
              </a:extLst>
            </p:cNvPr>
            <p:cNvSpPr txBox="1"/>
            <p:nvPr/>
          </p:nvSpPr>
          <p:spPr>
            <a:xfrm>
              <a:off x="211799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ED0FB14-5BAF-41D6-AFCE-5275D918F6B5}"/>
                </a:ext>
              </a:extLst>
            </p:cNvPr>
            <p:cNvSpPr txBox="1"/>
            <p:nvPr/>
          </p:nvSpPr>
          <p:spPr>
            <a:xfrm>
              <a:off x="2231182" y="4147259"/>
              <a:ext cx="2542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각뿔이라고 부르면 좋을 것 같습니다</a:t>
              </a:r>
              <a:r>
                <a:rPr lang="en-US" altLang="ko-KR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03" y="412744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34" y="4487440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19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C236A04-FAD8-45D1-87E0-34491A24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5334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179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11202" y="150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C81583B-D842-4D40-B656-E9C6F171A345}"/>
              </a:ext>
            </a:extLst>
          </p:cNvPr>
          <p:cNvSpPr/>
          <p:nvPr/>
        </p:nvSpPr>
        <p:spPr>
          <a:xfrm>
            <a:off x="72868" y="1317892"/>
            <a:ext cx="6888963" cy="374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2572A7C9-4C8B-41C7-A124-A797330D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E179174E-4532-4058-B4DC-EE76E42E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BEE3B83E-07D4-4EF8-A63C-131FFF7D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C173AD03-537C-417F-B1E5-7057D28A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AAB7DE-72A1-4A03-B22D-0570A48D0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2" y="2415798"/>
            <a:ext cx="4535996" cy="1616835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26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파란색 밑면이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칠해져있지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면이 색칠된 도형으로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086897"/>
            <a:ext cx="6519789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각뿔에서 밑에 놓인 면을 찾아 색칠해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각뿔의 면을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0046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2A4639A-0ECD-46F9-991C-10C6C20717DB}"/>
              </a:ext>
            </a:extLst>
          </p:cNvPr>
          <p:cNvSpPr/>
          <p:nvPr/>
        </p:nvSpPr>
        <p:spPr>
          <a:xfrm>
            <a:off x="6353527" y="9740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C5238497-8E76-495B-8579-87BBA688A166}"/>
              </a:ext>
            </a:extLst>
          </p:cNvPr>
          <p:cNvSpPr/>
          <p:nvPr/>
        </p:nvSpPr>
        <p:spPr>
          <a:xfrm>
            <a:off x="5702967" y="97406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A0A25FA-D240-4FCA-B517-497311DD641F}"/>
              </a:ext>
            </a:extLst>
          </p:cNvPr>
          <p:cNvSpPr/>
          <p:nvPr/>
        </p:nvSpPr>
        <p:spPr>
          <a:xfrm>
            <a:off x="1108523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2887A894-E986-400A-872C-479171104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C7BF0722-A299-4E41-AD5B-324C68B0E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D88B1C0B-7FC9-4501-AF41-5C45B884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08F5626-5049-4570-9E8C-6F8AFE9C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643CBD9-6B52-4EDB-A1ED-720FD0E16950}"/>
              </a:ext>
            </a:extLst>
          </p:cNvPr>
          <p:cNvGrpSpPr/>
          <p:nvPr/>
        </p:nvGrpSpPr>
        <p:grpSpPr>
          <a:xfrm>
            <a:off x="4810814" y="1753545"/>
            <a:ext cx="2126516" cy="323851"/>
            <a:chOff x="6029425" y="1778924"/>
            <a:chExt cx="2126516" cy="323851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4022132B-C21D-40E7-A1A1-EAD84504C8B1}"/>
                </a:ext>
              </a:extLst>
            </p:cNvPr>
            <p:cNvGrpSpPr/>
            <p:nvPr/>
          </p:nvGrpSpPr>
          <p:grpSpPr>
            <a:xfrm>
              <a:off x="6029425" y="1778924"/>
              <a:ext cx="1616022" cy="323851"/>
              <a:chOff x="6065576" y="1778924"/>
              <a:chExt cx="2242697" cy="323851"/>
            </a:xfrm>
          </p:grpSpPr>
          <p:pic>
            <p:nvPicPr>
              <p:cNvPr id="23" name="Picture 5">
                <a:extLst>
                  <a:ext uri="{FF2B5EF4-FFF2-40B4-BE49-F238E27FC236}">
                    <a16:creationId xmlns="" xmlns:a16="http://schemas.microsoft.com/office/drawing/2014/main" id="{859FDB8A-D781-4724-9E7D-39813572D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576" y="1778924"/>
                <a:ext cx="2242697" cy="323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52C171BF-E660-4CFD-BAEA-850941EC197C}"/>
                  </a:ext>
                </a:extLst>
              </p:cNvPr>
              <p:cNvSpPr/>
              <p:nvPr/>
            </p:nvSpPr>
            <p:spPr>
              <a:xfrm>
                <a:off x="6156176" y="1844800"/>
                <a:ext cx="2012300" cy="200598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36DB5BB1-7A69-44DF-847C-8A5111A1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7451" y="1848081"/>
              <a:ext cx="209521" cy="1973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39F25C4-8D8B-4DC1-A38A-BA19383680FB}"/>
                </a:ext>
              </a:extLst>
            </p:cNvPr>
            <p:cNvSpPr txBox="1"/>
            <p:nvPr/>
          </p:nvSpPr>
          <p:spPr>
            <a:xfrm>
              <a:off x="6280943" y="1818709"/>
              <a:ext cx="1874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각뿔</a:t>
              </a:r>
              <a:r>
                <a:rPr lang="ko-KR" altLang="en-US" b="1" smtClean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각각</a:t>
              </a:r>
              <a:r>
                <a:rPr lang="ko-KR" altLang="en-US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D1D04ED5-6B77-4484-B437-491F21877838}"/>
              </a:ext>
            </a:extLst>
          </p:cNvPr>
          <p:cNvSpPr/>
          <p:nvPr/>
        </p:nvSpPr>
        <p:spPr>
          <a:xfrm>
            <a:off x="6338313" y="2070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97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AAB7DE-72A1-4A03-B22D-0570A48D0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2" y="2422699"/>
            <a:ext cx="4535996" cy="1616835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26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밑면 색칠된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94857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각뿔에서 밑에 놓인 면과 만나는 면은 어떤 도형인지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각뿔의 면을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0046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A0A25FA-D240-4FCA-B517-497311DD641F}"/>
              </a:ext>
            </a:extLst>
          </p:cNvPr>
          <p:cNvSpPr/>
          <p:nvPr/>
        </p:nvSpPr>
        <p:spPr>
          <a:xfrm>
            <a:off x="1108523" y="22837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2887A894-E986-400A-872C-479171104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C7BF0722-A299-4E41-AD5B-324C68B0E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D88B1C0B-7FC9-4501-AF41-5C45B884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08F5626-5049-4570-9E8C-6F8AFE9C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526BD976-832D-43E3-8F55-0026A1625760}"/>
              </a:ext>
            </a:extLst>
          </p:cNvPr>
          <p:cNvGrpSpPr/>
          <p:nvPr/>
        </p:nvGrpSpPr>
        <p:grpSpPr>
          <a:xfrm>
            <a:off x="3063824" y="4325034"/>
            <a:ext cx="1144938" cy="400110"/>
            <a:chOff x="2071887" y="4147259"/>
            <a:chExt cx="2546602" cy="400110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582E45C-4359-4BBA-897E-1B5CEE9B202A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9598657-F43E-4716-8C9D-CDFE753AA9DC}"/>
                </a:ext>
              </a:extLst>
            </p:cNvPr>
            <p:cNvSpPr txBox="1"/>
            <p:nvPr/>
          </p:nvSpPr>
          <p:spPr>
            <a:xfrm>
              <a:off x="2071887" y="4147259"/>
              <a:ext cx="2542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</a:t>
              </a: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D4599FD-A49B-44F8-BE76-0CCC820CB8D9}"/>
              </a:ext>
            </a:extLst>
          </p:cNvPr>
          <p:cNvSpPr/>
          <p:nvPr/>
        </p:nvSpPr>
        <p:spPr>
          <a:xfrm>
            <a:off x="2914582" y="4201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F06C91F2-D916-4133-9E82-20E2D0DA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96" y="417846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542B31C-781F-4D2D-A359-63F648DF814B}"/>
              </a:ext>
            </a:extLst>
          </p:cNvPr>
          <p:cNvSpPr/>
          <p:nvPr/>
        </p:nvSpPr>
        <p:spPr>
          <a:xfrm>
            <a:off x="6353527" y="9632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EA0FA64-BA11-4E8C-8940-4FE7AD80FAF1}"/>
              </a:ext>
            </a:extLst>
          </p:cNvPr>
          <p:cNvSpPr/>
          <p:nvPr/>
        </p:nvSpPr>
        <p:spPr>
          <a:xfrm>
            <a:off x="5702967" y="9632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63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BE24539-F61B-4EC5-8D72-AD6BBE44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485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4168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그림을 좌측으로 이동하고 빈 공간에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11202" y="150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C81583B-D842-4D40-B656-E9C6F171A345}"/>
              </a:ext>
            </a:extLst>
          </p:cNvPr>
          <p:cNvSpPr/>
          <p:nvPr/>
        </p:nvSpPr>
        <p:spPr>
          <a:xfrm>
            <a:off x="72868" y="1317892"/>
            <a:ext cx="6888963" cy="374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687520D7-176B-4C5E-9D8E-EF7EA616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21A98188-5F8E-4930-91AE-C7C4E178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1BC555EB-E83D-40C6-9BF3-7C95A020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713DFE3D-633D-4798-BF0B-4F358462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3C3AD38-4026-4F8C-BB6E-C9AED3552859}"/>
              </a:ext>
            </a:extLst>
          </p:cNvPr>
          <p:cNvSpPr/>
          <p:nvPr/>
        </p:nvSpPr>
        <p:spPr>
          <a:xfrm>
            <a:off x="2879490" y="4451907"/>
            <a:ext cx="4041034" cy="126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6EEBF411-2B86-4C49-80C2-4763F791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53" y="4515056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16800C8A-7263-4699-AF27-F3FC048F6553}"/>
              </a:ext>
            </a:extLst>
          </p:cNvPr>
          <p:cNvGrpSpPr/>
          <p:nvPr/>
        </p:nvGrpSpPr>
        <p:grpSpPr>
          <a:xfrm>
            <a:off x="3014389" y="4825831"/>
            <a:ext cx="2551428" cy="839093"/>
            <a:chOff x="1952975" y="3778017"/>
            <a:chExt cx="2042959" cy="967802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432BECB6-C828-4CD1-93E4-CE7BBBD2725D}"/>
                </a:ext>
              </a:extLst>
            </p:cNvPr>
            <p:cNvGrpSpPr/>
            <p:nvPr/>
          </p:nvGrpSpPr>
          <p:grpSpPr>
            <a:xfrm flipH="1">
              <a:off x="1957773" y="3778017"/>
              <a:ext cx="2038161" cy="967802"/>
              <a:chOff x="872354" y="1630812"/>
              <a:chExt cx="1235623" cy="993536"/>
            </a:xfrm>
          </p:grpSpPr>
          <p:sp>
            <p:nvSpPr>
              <p:cNvPr id="39" name="말풍선: 모서리가 둥근 사각형 38">
                <a:extLst>
                  <a:ext uri="{FF2B5EF4-FFF2-40B4-BE49-F238E27FC236}">
                    <a16:creationId xmlns="" xmlns:a16="http://schemas.microsoft.com/office/drawing/2014/main" id="{328802AC-00E9-433E-A07D-DE8A7E533C7E}"/>
                  </a:ext>
                </a:extLst>
              </p:cNvPr>
              <p:cNvSpPr/>
              <p:nvPr/>
            </p:nvSpPr>
            <p:spPr bwMode="auto">
              <a:xfrm>
                <a:off x="883047" y="1630812"/>
                <a:ext cx="1224930" cy="993536"/>
              </a:xfrm>
              <a:prstGeom prst="wedgeRoundRectCallout">
                <a:avLst>
                  <a:gd name="adj1" fmla="val -55266"/>
                  <a:gd name="adj2" fmla="val 19495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18C4C420-4314-4FF5-A76B-E0C647860E38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BD5E3A7F-CB24-4F82-9C7C-5888C7B52A23}"/>
                </a:ext>
              </a:extLst>
            </p:cNvPr>
            <p:cNvSpPr/>
            <p:nvPr/>
          </p:nvSpPr>
          <p:spPr>
            <a:xfrm>
              <a:off x="1952975" y="3828772"/>
              <a:ext cx="2025323" cy="851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그림과 같이 각뿔을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놓았을 때 바닥에 놓인 면을 밑면이라고 해요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F1746C5-FA0C-4A3F-B3B0-100F2264BF68}"/>
              </a:ext>
            </a:extLst>
          </p:cNvPr>
          <p:cNvSpPr/>
          <p:nvPr/>
        </p:nvSpPr>
        <p:spPr>
          <a:xfrm>
            <a:off x="3214678" y="4357694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3C3AD38-4026-4F8C-BB6E-C9AED3552859}"/>
              </a:ext>
            </a:extLst>
          </p:cNvPr>
          <p:cNvSpPr/>
          <p:nvPr/>
        </p:nvSpPr>
        <p:spPr>
          <a:xfrm>
            <a:off x="2285984" y="3143248"/>
            <a:ext cx="2357454" cy="1643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3C3AD38-4026-4F8C-BB6E-C9AED3552859}"/>
              </a:ext>
            </a:extLst>
          </p:cNvPr>
          <p:cNvSpPr/>
          <p:nvPr/>
        </p:nvSpPr>
        <p:spPr>
          <a:xfrm>
            <a:off x="500034" y="3143248"/>
            <a:ext cx="2357454" cy="16430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 bwMode="auto">
          <a:xfrm rot="10800000">
            <a:off x="642910" y="3929066"/>
            <a:ext cx="1571636" cy="158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5902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0F38124-8B0E-43AA-BA22-00BF7F62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53764"/>
            <a:ext cx="6888963" cy="42229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21991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977700" y="3318720"/>
            <a:ext cx="5096090" cy="1431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785984" y="33072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A250AECF-AEF8-4DC6-9A38-B7F5EF2A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B0890EE2-1AE9-4C1C-BA2C-D4394964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1FC79761-535B-43B7-B762-A0280AB0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_0601_02_0007_2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FC78CDE7-BDF6-4450-813E-DA8AC1549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46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CA22221-454F-40D5-BF9A-81C806AB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888963" cy="42453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3" cy="132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884E38E-340E-4D97-BD42-36F95013D621}"/>
              </a:ext>
            </a:extLst>
          </p:cNvPr>
          <p:cNvSpPr/>
          <p:nvPr/>
        </p:nvSpPr>
        <p:spPr>
          <a:xfrm>
            <a:off x="163892" y="856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616CD92D-D7E9-463E-A811-6C361E9EC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E6DD52C6-AB28-42FA-89B7-11771868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E4D0E45-03EB-4E81-A3EC-95A561C7D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E1F45D2B-FFE1-4370-AF73-9D7BD11F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A06351B-CF16-40FB-9E29-A7977D65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852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0082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685302" y="3370467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4269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588315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692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041027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7FCC196F-1DF3-44C4-A340-C47EA261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2A5520D-EA8A-4CE0-8671-D3192B8A0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32E729D-E678-4A3D-9EAF-E6925E01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FB588997-4113-42CE-8516-6E0DAB05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1DA47C97-4582-498B-A45C-4A90CE713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56528EAA-A553-4D4C-9260-EF725330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9D4B02B-B7D6-473E-AAD6-0A9DA9397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11B6C66C-CDC4-4F7C-B037-9C45D615F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491DB88-EB62-4499-9425-F0E677D0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" y="902279"/>
            <a:ext cx="6979127" cy="443126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8421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46855" y="4972686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795AB2D8-7810-4E68-964A-1887C51B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128F8E65-A82A-4FB7-BE5E-5325A925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1D4DA29-EBF0-4537-8125-DC7D0FC2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19B18117-A60A-427B-8665-6FF06BD1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DE667C9-DD23-4010-9A73-5088431D229E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="" xmlns:a16="http://schemas.microsoft.com/office/drawing/2014/main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81112"/>
              </p:ext>
            </p:extLst>
          </p:nvPr>
        </p:nvGraphicFramePr>
        <p:xfrm>
          <a:off x="153927" y="81124"/>
          <a:ext cx="8836146" cy="4744600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537726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입체도형 분류하기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입체도형 분류하기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01_2.html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각뿔 살펴보기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597513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각뿔 살펴보기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175148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입체도형 중 각기둥 찾기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988799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suh_0601_02_0007_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4699268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D08B9DC-FE5E-4EFF-93AC-FE8129D0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34" y="2029297"/>
            <a:ext cx="1800200" cy="1518141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2DCB5C45-A50B-422F-B351-6BB78693A82D}"/>
              </a:ext>
            </a:extLst>
          </p:cNvPr>
          <p:cNvSpPr txBox="1"/>
          <p:nvPr/>
        </p:nvSpPr>
        <p:spPr>
          <a:xfrm>
            <a:off x="620795" y="1500003"/>
            <a:ext cx="64370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각뿔을 보고 물음에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019D64E-A663-4681-BBAF-F37D4289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91170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출처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 내 활동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suh_0601_02_0007_2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02_1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그림에서 밑면을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클릭하면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그림으로 바뀜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8F852B4-F78A-44ED-9706-BDF142C9D5F8}"/>
              </a:ext>
            </a:extLst>
          </p:cNvPr>
          <p:cNvSpPr/>
          <p:nvPr/>
        </p:nvSpPr>
        <p:spPr>
          <a:xfrm>
            <a:off x="5447952" y="5144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4072B80-4C60-4862-A424-D1DF0730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57BE0EF-C5EF-4B79-9769-7305213C0E9F}"/>
              </a:ext>
            </a:extLst>
          </p:cNvPr>
          <p:cNvSpPr/>
          <p:nvPr/>
        </p:nvSpPr>
        <p:spPr>
          <a:xfrm>
            <a:off x="3103390" y="2471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5F40353-88A5-41EE-A5D4-15F211559E8D}"/>
              </a:ext>
            </a:extLst>
          </p:cNvPr>
          <p:cNvSpPr/>
          <p:nvPr/>
        </p:nvSpPr>
        <p:spPr>
          <a:xfrm>
            <a:off x="592532" y="3732581"/>
            <a:ext cx="409759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각뿔의 밑면을 찾아 색칠해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8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8404D2F-36C7-4A02-84D9-D5C779F1FAA9}"/>
              </a:ext>
            </a:extLst>
          </p:cNvPr>
          <p:cNvSpPr/>
          <p:nvPr/>
        </p:nvSpPr>
        <p:spPr>
          <a:xfrm>
            <a:off x="588112" y="4582586"/>
            <a:ext cx="60763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밑면과 만나는 면은 모두 몇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개인지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800" dirty="0"/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0643CBD9-6B52-4EDB-A1ED-720FD0E16950}"/>
              </a:ext>
            </a:extLst>
          </p:cNvPr>
          <p:cNvGrpSpPr/>
          <p:nvPr/>
        </p:nvGrpSpPr>
        <p:grpSpPr>
          <a:xfrm>
            <a:off x="4857752" y="1714488"/>
            <a:ext cx="1806735" cy="323851"/>
            <a:chOff x="6029425" y="1778924"/>
            <a:chExt cx="1806735" cy="323851"/>
          </a:xfrm>
        </p:grpSpPr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4022132B-C21D-40E7-A1A1-EAD84504C8B1}"/>
                </a:ext>
              </a:extLst>
            </p:cNvPr>
            <p:cNvGrpSpPr/>
            <p:nvPr/>
          </p:nvGrpSpPr>
          <p:grpSpPr>
            <a:xfrm>
              <a:off x="6029425" y="1778924"/>
              <a:ext cx="1616022" cy="323851"/>
              <a:chOff x="6065576" y="1778924"/>
              <a:chExt cx="2242697" cy="323851"/>
            </a:xfrm>
          </p:grpSpPr>
          <p:pic>
            <p:nvPicPr>
              <p:cNvPr id="88" name="Picture 5">
                <a:extLst>
                  <a:ext uri="{FF2B5EF4-FFF2-40B4-BE49-F238E27FC236}">
                    <a16:creationId xmlns="" xmlns:a16="http://schemas.microsoft.com/office/drawing/2014/main" id="{859FDB8A-D781-4724-9E7D-39813572D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576" y="1778924"/>
                <a:ext cx="2242697" cy="323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52C171BF-E660-4CFD-BAEA-850941EC197C}"/>
                  </a:ext>
                </a:extLst>
              </p:cNvPr>
              <p:cNvSpPr/>
              <p:nvPr/>
            </p:nvSpPr>
            <p:spPr>
              <a:xfrm>
                <a:off x="6156176" y="1844800"/>
                <a:ext cx="2012300" cy="200598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36DB5BB1-7A69-44DF-847C-8A5111A1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7451" y="1848081"/>
              <a:ext cx="209521" cy="197316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F39F25C4-8D8B-4DC1-A38A-BA19383680FB}"/>
                </a:ext>
              </a:extLst>
            </p:cNvPr>
            <p:cNvSpPr txBox="1"/>
            <p:nvPr/>
          </p:nvSpPr>
          <p:spPr>
            <a:xfrm>
              <a:off x="6280943" y="1818709"/>
              <a:ext cx="1555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1DE4E74-8090-45E6-9F29-E6B222CA9791}"/>
              </a:ext>
            </a:extLst>
          </p:cNvPr>
          <p:cNvSpPr/>
          <p:nvPr/>
        </p:nvSpPr>
        <p:spPr bwMode="auto">
          <a:xfrm>
            <a:off x="3199611" y="5054822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="" xmlns:a16="http://schemas.microsoft.com/office/drawing/2014/main" id="{33FF9A46-9560-407E-9CA4-42A29C41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31" y="518459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E25B0ACA-1ECD-4DC1-A02D-A2CC8A0F5F27}"/>
              </a:ext>
            </a:extLst>
          </p:cNvPr>
          <p:cNvSpPr txBox="1"/>
          <p:nvPr/>
        </p:nvSpPr>
        <p:spPr>
          <a:xfrm>
            <a:off x="3131840" y="5008655"/>
            <a:ext cx="5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F01CBFC-C5B4-4BEA-8C6D-B4F5B14C85C2}"/>
              </a:ext>
            </a:extLst>
          </p:cNvPr>
          <p:cNvSpPr/>
          <p:nvPr/>
        </p:nvSpPr>
        <p:spPr>
          <a:xfrm>
            <a:off x="3622784" y="5033809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B0319A09-2810-4957-A71B-BFBEAE71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6FC081F0-4700-4D30-8173-2FA04DB8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3527219-37ED-4B07-990F-B214C5BEF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2906B798-2966-47A5-8219-2A8CF74D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1CC39352-9B4D-479C-8FE2-BB51946B70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8" b="95616" l="2734" r="43262">
                        <a14:foregroundMark x1="21387" y1="6575" x2="17676" y2="35616"/>
                        <a14:foregroundMark x1="17676" y1="35616" x2="10742" y2="61644"/>
                        <a14:foregroundMark x1="10742" y1="61644" x2="7520" y2="91781"/>
                        <a14:foregroundMark x1="7520" y1="91781" x2="31641" y2="95616"/>
                        <a14:foregroundMark x1="31641" y1="95616" x2="41211" y2="76986"/>
                        <a14:foregroundMark x1="41211" y1="76986" x2="22070" y2="1918"/>
                        <a14:foregroundMark x1="22266" y1="4658" x2="8105" y2="66849"/>
                        <a14:foregroundMark x1="8105" y1="66849" x2="15039" y2="92055"/>
                        <a14:foregroundMark x1="15039" y1="92055" x2="26465" y2="93699"/>
                        <a14:foregroundMark x1="26465" y1="93699" x2="40527" y2="83562"/>
                        <a14:foregroundMark x1="40527" y1="83562" x2="38086" y2="51233"/>
                        <a14:foregroundMark x1="38086" y1="51233" x2="32129" y2="24384"/>
                        <a14:foregroundMark x1="32129" y1="24384" x2="20605" y2="9589"/>
                        <a14:foregroundMark x1="20605" y1="9589" x2="21387" y2="548"/>
                        <a14:foregroundMark x1="23145" y1="4110" x2="32422" y2="20822"/>
                        <a14:foregroundMark x1="32422" y1="20822" x2="35840" y2="50137"/>
                        <a14:foregroundMark x1="35840" y1="50137" x2="43262" y2="72603"/>
                        <a14:foregroundMark x1="43262" y1="72603" x2="43262" y2="72603"/>
                        <a14:foregroundMark x1="23145" y1="15890" x2="24121" y2="73699"/>
                        <a14:foregroundMark x1="24805" y1="24110" x2="32910" y2="55068"/>
                        <a14:foregroundMark x1="32910" y1="55068" x2="33398" y2="64932"/>
                        <a14:foregroundMark x1="21191" y1="23014" x2="16016" y2="74247"/>
                        <a14:foregroundMark x1="26660" y1="34795" x2="27930" y2="74247"/>
                        <a14:foregroundMark x1="18945" y1="40822" x2="25586" y2="80822"/>
                        <a14:foregroundMark x1="12012" y1="93151" x2="23730" y2="96712"/>
                        <a14:foregroundMark x1="23730" y1="96712" x2="34277" y2="87123"/>
                        <a14:foregroundMark x1="34277" y1="87123" x2="35938" y2="77260"/>
                        <a14:foregroundMark x1="11523" y1="44932" x2="7031" y2="72877"/>
                        <a14:foregroundMark x1="7031" y1="72877" x2="9473" y2="90685"/>
                        <a14:foregroundMark x1="8789" y1="56712" x2="5371" y2="87123"/>
                        <a14:foregroundMark x1="5371" y1="87123" x2="9277" y2="90685"/>
                        <a14:foregroundMark x1="20605" y1="10685" x2="8203" y2="62740"/>
                        <a14:foregroundMark x1="8203" y1="62740" x2="5176" y2="91507"/>
                        <a14:foregroundMark x1="5176" y1="91507" x2="6348" y2="93151"/>
                        <a14:foregroundMark x1="5859" y1="69041" x2="9473" y2="92603"/>
                        <a14:foregroundMark x1="7813" y1="70685" x2="2734" y2="91233"/>
                        <a14:foregroundMark x1="3613" y1="92055" x2="3613" y2="92055"/>
                        <a14:foregroundMark x1="37988" y1="44110" x2="42871" y2="67123"/>
                      </a14:backgroundRemoval>
                    </a14:imgEffect>
                  </a14:imgLayer>
                </a14:imgProps>
              </a:ext>
            </a:extLst>
          </a:blip>
          <a:srcRect l="4031" r="56282"/>
          <a:stretch/>
        </p:blipFill>
        <p:spPr>
          <a:xfrm>
            <a:off x="4345778" y="2029297"/>
            <a:ext cx="1800200" cy="1616835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E00F81E0-7654-426A-B6EF-EFE1E5E8E3BF}"/>
              </a:ext>
            </a:extLst>
          </p:cNvPr>
          <p:cNvSpPr/>
          <p:nvPr/>
        </p:nvSpPr>
        <p:spPr>
          <a:xfrm>
            <a:off x="4677909" y="24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D1D04ED5-6B77-4484-B437-491F21877838}"/>
              </a:ext>
            </a:extLst>
          </p:cNvPr>
          <p:cNvSpPr/>
          <p:nvPr/>
        </p:nvSpPr>
        <p:spPr>
          <a:xfrm>
            <a:off x="4981395" y="1568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89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61A0370-3842-4C84-8D10-54E6AF4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" y="902279"/>
            <a:ext cx="6979127" cy="443293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48727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밑면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옆면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몇 개인지 구하시오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46855" y="4972686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795AB2D8-7810-4E68-964A-1887C51B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128F8E65-A82A-4FB7-BE5E-5325A925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1D4DA29-EBF0-4537-8125-DC7D0FC2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19B18117-A60A-427B-8665-6FF06BD1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E29BE5F-C73E-44BB-B4DC-7A1A19A8F103}"/>
              </a:ext>
            </a:extLst>
          </p:cNvPr>
          <p:cNvSpPr/>
          <p:nvPr/>
        </p:nvSpPr>
        <p:spPr>
          <a:xfrm>
            <a:off x="3923928" y="2852936"/>
            <a:ext cx="900100" cy="54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F0DB00-BE91-43F7-A75E-81FD13BFFFE6}"/>
              </a:ext>
            </a:extLst>
          </p:cNvPr>
          <p:cNvSpPr/>
          <p:nvPr/>
        </p:nvSpPr>
        <p:spPr>
          <a:xfrm>
            <a:off x="3663416" y="3004735"/>
            <a:ext cx="238097" cy="22802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B9AD2D4-D4BE-4F78-8EFD-78032D227836}"/>
              </a:ext>
            </a:extLst>
          </p:cNvPr>
          <p:cNvSpPr/>
          <p:nvPr/>
        </p:nvSpPr>
        <p:spPr>
          <a:xfrm>
            <a:off x="3923928" y="3421840"/>
            <a:ext cx="900100" cy="54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CE8A1A41-50A9-40ED-A162-6B7AE91F18F5}"/>
              </a:ext>
            </a:extLst>
          </p:cNvPr>
          <p:cNvSpPr/>
          <p:nvPr/>
        </p:nvSpPr>
        <p:spPr>
          <a:xfrm>
            <a:off x="3663416" y="3573639"/>
            <a:ext cx="238097" cy="22802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40A8FEE-2164-4511-824B-4BBC5E9B8FFB}"/>
              </a:ext>
            </a:extLst>
          </p:cNvPr>
          <p:cNvGrpSpPr/>
          <p:nvPr/>
        </p:nvGrpSpPr>
        <p:grpSpPr>
          <a:xfrm>
            <a:off x="4259509" y="2598913"/>
            <a:ext cx="783686" cy="449930"/>
            <a:chOff x="1382062" y="2716506"/>
            <a:chExt cx="1169848" cy="723034"/>
          </a:xfrm>
        </p:grpSpPr>
        <p:pic>
          <p:nvPicPr>
            <p:cNvPr id="25" name="Picture 5">
              <a:extLst>
                <a:ext uri="{FF2B5EF4-FFF2-40B4-BE49-F238E27FC236}">
                  <a16:creationId xmlns="" xmlns:a16="http://schemas.microsoft.com/office/drawing/2014/main" id="{20221AF1-FE4B-4888-9D60-454EE77C7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C89E03EC-FDB6-467D-94AD-FA6E50238399}"/>
                </a:ext>
              </a:extLst>
            </p:cNvPr>
            <p:cNvSpPr txBox="1"/>
            <p:nvPr/>
          </p:nvSpPr>
          <p:spPr>
            <a:xfrm>
              <a:off x="1382062" y="2749870"/>
              <a:ext cx="1169848" cy="642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밑면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ADF29EBB-207D-4121-BAE4-F7C4B36806F5}"/>
              </a:ext>
            </a:extLst>
          </p:cNvPr>
          <p:cNvGrpSpPr/>
          <p:nvPr/>
        </p:nvGrpSpPr>
        <p:grpSpPr>
          <a:xfrm>
            <a:off x="4215949" y="3765779"/>
            <a:ext cx="783686" cy="449930"/>
            <a:chOff x="1382062" y="2716506"/>
            <a:chExt cx="1169848" cy="723034"/>
          </a:xfrm>
        </p:grpSpPr>
        <p:pic>
          <p:nvPicPr>
            <p:cNvPr id="28" name="Picture 5">
              <a:extLst>
                <a:ext uri="{FF2B5EF4-FFF2-40B4-BE49-F238E27FC236}">
                  <a16:creationId xmlns="" xmlns:a16="http://schemas.microsoft.com/office/drawing/2014/main" id="{98CCAA7C-0D0C-4B38-85EE-BAC8A159D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6B4483C-689B-469A-B6DE-821963F09C97}"/>
                </a:ext>
              </a:extLst>
            </p:cNvPr>
            <p:cNvSpPr txBox="1"/>
            <p:nvPr/>
          </p:nvSpPr>
          <p:spPr>
            <a:xfrm>
              <a:off x="1382062" y="2749870"/>
              <a:ext cx="1169848" cy="642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옆면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915815" y="1252296"/>
            <a:ext cx="1744529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337481" y="16108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9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2DCB5C45-A50B-422F-B351-6BB78693A82D}"/>
              </a:ext>
            </a:extLst>
          </p:cNvPr>
          <p:cNvSpPr txBox="1"/>
          <p:nvPr/>
        </p:nvSpPr>
        <p:spPr>
          <a:xfrm>
            <a:off x="635713" y="1480614"/>
            <a:ext cx="55737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각기둥과 각뿔을 비교하여 표를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완성하시오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019D64E-A663-4681-BBAF-F37D4289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9292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출처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 내 활동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8F852B4-F78A-44ED-9706-BDF142C9D5F8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4072B80-4C60-4862-A424-D1DF0730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5782EBD2-51C2-49BA-BEA0-34C3651016F3}"/>
              </a:ext>
            </a:extLst>
          </p:cNvPr>
          <p:cNvSpPr/>
          <p:nvPr/>
        </p:nvSpPr>
        <p:spPr>
          <a:xfrm>
            <a:off x="417060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B890FF3-B01B-494D-8B53-D7497B5CB27D}"/>
              </a:ext>
            </a:extLst>
          </p:cNvPr>
          <p:cNvSpPr/>
          <p:nvPr/>
        </p:nvSpPr>
        <p:spPr>
          <a:xfrm>
            <a:off x="4691469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E2EF5780-1F12-478F-9261-51C93F673D17}"/>
              </a:ext>
            </a:extLst>
          </p:cNvPr>
          <p:cNvSpPr/>
          <p:nvPr/>
        </p:nvSpPr>
        <p:spPr>
          <a:xfrm>
            <a:off x="5212337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7DF1CAA-799E-48B3-AA98-3D7B0DF09F80}"/>
              </a:ext>
            </a:extLst>
          </p:cNvPr>
          <p:cNvSpPr/>
          <p:nvPr/>
        </p:nvSpPr>
        <p:spPr>
          <a:xfrm>
            <a:off x="5726954" y="1082863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36BED0B2-B744-4295-A016-F6CB63578EB0}"/>
              </a:ext>
            </a:extLst>
          </p:cNvPr>
          <p:cNvSpPr/>
          <p:nvPr/>
        </p:nvSpPr>
        <p:spPr>
          <a:xfrm>
            <a:off x="624157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2229FC59-1A7A-483B-8979-7055DEE8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E1198E0C-B128-442B-B84C-FDBB2FC8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8A41C217-5E22-4CDF-AD88-C75955E67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42173136-E500-4BCD-9C7C-FEFFA75A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440D074A-BB40-4578-A816-922F829F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62269"/>
              </p:ext>
            </p:extLst>
          </p:nvPr>
        </p:nvGraphicFramePr>
        <p:xfrm>
          <a:off x="650782" y="3580965"/>
          <a:ext cx="5690946" cy="1457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686">
                  <a:extLst>
                    <a:ext uri="{9D8B030D-6E8A-4147-A177-3AD203B41FA5}">
                      <a16:colId xmlns="" xmlns:a16="http://schemas.microsoft.com/office/drawing/2014/main" val="4122722008"/>
                    </a:ext>
                  </a:extLst>
                </a:gridCol>
                <a:gridCol w="1203315">
                  <a:extLst>
                    <a:ext uri="{9D8B030D-6E8A-4147-A177-3AD203B41FA5}">
                      <a16:colId xmlns="" xmlns:a16="http://schemas.microsoft.com/office/drawing/2014/main" val="679738837"/>
                    </a:ext>
                  </a:extLst>
                </a:gridCol>
                <a:gridCol w="1203315">
                  <a:extLst>
                    <a:ext uri="{9D8B030D-6E8A-4147-A177-3AD203B41FA5}">
                      <a16:colId xmlns="" xmlns:a16="http://schemas.microsoft.com/office/drawing/2014/main" val="946308608"/>
                    </a:ext>
                  </a:extLst>
                </a:gridCol>
                <a:gridCol w="1203315">
                  <a:extLst>
                    <a:ext uri="{9D8B030D-6E8A-4147-A177-3AD203B41FA5}">
                      <a16:colId xmlns="" xmlns:a16="http://schemas.microsoft.com/office/drawing/2014/main" val="745977074"/>
                    </a:ext>
                  </a:extLst>
                </a:gridCol>
                <a:gridCol w="1203315">
                  <a:extLst>
                    <a:ext uri="{9D8B030D-6E8A-4147-A177-3AD203B41FA5}">
                      <a16:colId xmlns="" xmlns:a16="http://schemas.microsoft.com/office/drawing/2014/main" val="1069621637"/>
                    </a:ext>
                  </a:extLst>
                </a:gridCol>
              </a:tblGrid>
              <a:tr h="408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밑면의 </a:t>
                      </a:r>
                      <a:endParaRPr lang="en-US" altLang="ko-KR" sz="18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</a:t>
                      </a:r>
                      <a:endParaRPr lang="ko-KR" altLang="en-US" sz="1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옆면의 </a:t>
                      </a:r>
                      <a:endParaRPr lang="en-US" altLang="ko-KR" sz="18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</a:t>
                      </a:r>
                      <a:endParaRPr lang="ko-KR" altLang="en-US" sz="1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밑면의 수</a:t>
                      </a:r>
                      <a:r>
                        <a:rPr lang="en-US" altLang="ko-KR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옆면의 수</a:t>
                      </a:r>
                      <a:r>
                        <a:rPr lang="en-US" altLang="ko-KR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9405647"/>
                  </a:ext>
                </a:extLst>
              </a:tr>
              <a:tr h="408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4724160"/>
                  </a:ext>
                </a:extLst>
              </a:tr>
              <a:tr h="408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</a:t>
                      </a:r>
                      <a:endParaRPr lang="ko-KR" altLang="en-US" sz="1800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84869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586E3BF-6735-4CB8-9F89-73B0CE40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67" y="2028796"/>
            <a:ext cx="1362265" cy="13034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4881B31-58D5-426F-8640-6E0CE26EB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35" y="1964971"/>
            <a:ext cx="1362265" cy="1476581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A334D4FA-00B6-4D50-A48B-4A7C52037F28}"/>
              </a:ext>
            </a:extLst>
          </p:cNvPr>
          <p:cNvSpPr/>
          <p:nvPr/>
        </p:nvSpPr>
        <p:spPr bwMode="auto">
          <a:xfrm>
            <a:off x="2795941" y="5399289"/>
            <a:ext cx="8508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6F543424-FDA9-4FA0-8D5B-08C31193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03" y="473993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EE003AE8-D891-48B0-841E-D4EEB5CC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84" y="422108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="" xmlns:a16="http://schemas.microsoft.com/office/drawing/2014/main" id="{F52CA5D5-F2DA-436B-9BEE-79BF1665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20" y="465313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C02CBD7D-83ED-40E2-B082-93DF82C8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20" y="473993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0E9DFD02-A126-49BF-ADEC-CEDF41E65B48}"/>
              </a:ext>
            </a:extLst>
          </p:cNvPr>
          <p:cNvSpPr/>
          <p:nvPr/>
        </p:nvSpPr>
        <p:spPr>
          <a:xfrm>
            <a:off x="2422887" y="1908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E2C6C65-1939-4D22-B750-97D1BE8CFCFB}"/>
              </a:ext>
            </a:extLst>
          </p:cNvPr>
          <p:cNvSpPr/>
          <p:nvPr/>
        </p:nvSpPr>
        <p:spPr>
          <a:xfrm>
            <a:off x="4199598" y="18962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62595" y="2045273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45" name="직사각형 44"/>
          <p:cNvSpPr/>
          <p:nvPr/>
        </p:nvSpPr>
        <p:spPr>
          <a:xfrm>
            <a:off x="3686324" y="2058675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38663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C24FB94F-39B6-4D4D-A4E7-5CA7B0DC646F}"/>
              </a:ext>
            </a:extLst>
          </p:cNvPr>
          <p:cNvSpPr txBox="1"/>
          <p:nvPr/>
        </p:nvSpPr>
        <p:spPr>
          <a:xfrm>
            <a:off x="633400" y="1500003"/>
            <a:ext cx="59325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각뿔의 특징에 대해 </a:t>
            </a:r>
            <a:r>
              <a:rPr lang="ko-KR" altLang="en-US" sz="1900" u="sng" spc="-150" dirty="0">
                <a:latin typeface="맑은 고딕" pitchFamily="50" charset="-127"/>
                <a:ea typeface="맑은 고딕" pitchFamily="50" charset="-127"/>
              </a:rPr>
              <a:t>잘못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말한 친구를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="" xmlns:a16="http://schemas.microsoft.com/office/drawing/2014/main" id="{03F45A41-53C2-47C8-8B6A-1997384C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5D6E8637-2DAF-412C-B0E4-81CBCD9E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5411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4E6936F8-2ED2-4265-933C-0CAFE8E0AC3C}"/>
              </a:ext>
            </a:extLst>
          </p:cNvPr>
          <p:cNvSpPr/>
          <p:nvPr/>
        </p:nvSpPr>
        <p:spPr>
          <a:xfrm>
            <a:off x="863600" y="2137077"/>
            <a:ext cx="5221463" cy="1846659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4CC47D81-D202-4442-A16D-D247D1E8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B94DF161-928D-474B-93D5-6EDCAF49EC93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55B8DEBC-822A-4CEC-AD33-A891148CEC6E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B303C956-13E6-46B5-ADFD-8A64BE600D12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A5A33093-A921-4728-BE66-5582EA53D5DC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93D283D4-D719-4B90-A194-D266260E5554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6161725-2A02-49C5-BD63-AD2828105D09}"/>
              </a:ext>
            </a:extLst>
          </p:cNvPr>
          <p:cNvSpPr/>
          <p:nvPr/>
        </p:nvSpPr>
        <p:spPr>
          <a:xfrm>
            <a:off x="5238267" y="5265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C0807A7-D607-4EF8-BB0C-4FC57B287F4E}"/>
              </a:ext>
            </a:extLst>
          </p:cNvPr>
          <p:cNvSpPr/>
          <p:nvPr/>
        </p:nvSpPr>
        <p:spPr bwMode="auto">
          <a:xfrm>
            <a:off x="3157227" y="4468746"/>
            <a:ext cx="9006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BD8A6070-E6D3-46A3-A0C6-E7F384AF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30" y="46516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69217EA-62CE-4081-8E6E-E990FF42BBBB}"/>
              </a:ext>
            </a:extLst>
          </p:cNvPr>
          <p:cNvSpPr txBox="1"/>
          <p:nvPr/>
        </p:nvSpPr>
        <p:spPr>
          <a:xfrm>
            <a:off x="3160511" y="4437968"/>
            <a:ext cx="89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30E6E79C-DA95-465C-A188-8E1A9E226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441073E1-3843-4B40-A558-F918FC27D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B9E433B-E3A6-469E-9C36-56827F53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10762DF1-83FE-436A-B71F-4DA385DE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614FCB27-69AB-425E-BC76-1D1B038EFD41}"/>
              </a:ext>
            </a:extLst>
          </p:cNvPr>
          <p:cNvSpPr txBox="1"/>
          <p:nvPr/>
        </p:nvSpPr>
        <p:spPr>
          <a:xfrm>
            <a:off x="1102929" y="2080663"/>
            <a:ext cx="4993490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슬기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각뿔의 모든 면은 다각형이야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각뿔의 밑면은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각뿔의 옆면은 모두 삼각형이야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각뿔의 밑면은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65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5D63211-D0CD-48B7-B3FB-FE1A637A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28814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2763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965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36102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E82AE263-D2E0-4EBD-894C-A27C39475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4A89859A-4C63-4FBB-B942-1FBDE2A3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A1DE73B-D09B-4632-8F45-B3EEF66F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A5B1A9BE-E178-4DE7-A1FF-5EB648319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FA9DA27-35C9-4505-AF2A-AE28A914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002306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594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1921977"/>
            <a:ext cx="494056" cy="3014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52593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530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EDE40D6C-37A3-4C1F-A4EA-23B59DFC5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B17BD044-AECD-4C97-BA87-5837A2FA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8D0E269-17A2-41E4-ABE0-EAEEE63F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F527204E-63BE-442F-9364-77AEF357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0ACE4C5-664C-40EC-BFE3-1913FEF6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77" r="15124"/>
          <a:stretch>
            <a:fillRect/>
          </a:stretch>
        </p:blipFill>
        <p:spPr>
          <a:xfrm>
            <a:off x="214281" y="2214554"/>
            <a:ext cx="3331267" cy="235745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오디오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오디오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59">
            <a:extLst>
              <a:ext uri="{FF2B5EF4-FFF2-40B4-BE49-F238E27FC236}">
                <a16:creationId xmlns="" xmlns:a16="http://schemas.microsoft.com/office/drawing/2014/main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2B8C0F3-4076-4F20-90C7-772538A87927}"/>
              </a:ext>
            </a:extLst>
          </p:cNvPr>
          <p:cNvSpPr/>
          <p:nvPr/>
        </p:nvSpPr>
        <p:spPr bwMode="auto">
          <a:xfrm>
            <a:off x="3851920" y="2023299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576384B-9900-4986-875D-EF628C0183B7}"/>
              </a:ext>
            </a:extLst>
          </p:cNvPr>
          <p:cNvSpPr txBox="1"/>
          <p:nvPr/>
        </p:nvSpPr>
        <p:spPr>
          <a:xfrm>
            <a:off x="4247964" y="2061043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입체도형을 보며 이야기하고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2DC86D5-4C95-4B83-9A44-5FC8476A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56" y="2384208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4C8F0680-6F70-4695-954D-638CD271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090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42148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431624" y="3015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822E7ED5-52B9-439C-A54D-9C9D124E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6C48283B-1A2E-4EE8-BE3C-D847DBCB3140}"/>
              </a:ext>
            </a:extLst>
          </p:cNvPr>
          <p:cNvSpPr/>
          <p:nvPr/>
        </p:nvSpPr>
        <p:spPr>
          <a:xfrm>
            <a:off x="65312" y="5378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1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D480473-3215-4190-ADA5-3D46DFFC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0808"/>
            <a:ext cx="6825415" cy="3236142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35B3C44C-4735-44A9-AE00-BB0F08DD4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4D7F6F8B-3985-433C-9C50-11932C52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C7609EDC-2907-4153-9B87-F8E73D6C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4F44DFF9-2C11-453A-B239-97C7A30C6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29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61415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입체도형들이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3851920" y="2386528"/>
            <a:ext cx="3096344" cy="12911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35928" y="2399893"/>
            <a:ext cx="27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시간에 배운 삼각기둥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사각기둥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오각기둥이 있고 여러 가지 뿔 모양이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3361459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500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4533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09CEC5F-20A0-4D6F-ACCC-36CA8322D62D}"/>
              </a:ext>
            </a:extLst>
          </p:cNvPr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22E69F0-2DD4-4755-B3AD-FCC7E488BD65}"/>
              </a:ext>
            </a:extLst>
          </p:cNvPr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A4160A86-F9C7-4542-AB3C-3A35B3F5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CFF6F98E-F6BC-4CCB-A0AC-CC3528A3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1D4492A4-83A2-4371-9520-1AC4A7F4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9CA83E6C-1A6D-445A-AB87-A42EECFE1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80ACE4C5-664C-40EC-BFE3-1913FEF6A40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877" r="15124"/>
          <a:stretch>
            <a:fillRect/>
          </a:stretch>
        </p:blipFill>
        <p:spPr>
          <a:xfrm>
            <a:off x="214281" y="2214554"/>
            <a:ext cx="3331267" cy="2357454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42148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3431624" y="3015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822E7ED5-52B9-439C-A54D-9C9D124E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575DB12-5F16-48C3-B520-EE69AD79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0896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83111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FE4D3D5-B375-48E3-ABF1-2A891DCA1AE4}"/>
              </a:ext>
            </a:extLst>
          </p:cNvPr>
          <p:cNvSpPr/>
          <p:nvPr/>
        </p:nvSpPr>
        <p:spPr>
          <a:xfrm>
            <a:off x="340093" y="1528987"/>
            <a:ext cx="5096004" cy="87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4F281392-A992-440B-B414-2DCC1B5EF32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92321" y="2435468"/>
            <a:ext cx="329997" cy="8543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CEC4EC1-B212-4175-9D06-8A3F1C84C209}"/>
              </a:ext>
            </a:extLst>
          </p:cNvPr>
          <p:cNvSpPr/>
          <p:nvPr/>
        </p:nvSpPr>
        <p:spPr>
          <a:xfrm>
            <a:off x="153590" y="2182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4349" y="5929330"/>
            <a:ext cx="59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https://cdata2.tsherpa.co.kr/tsherpa/MultiMedia/Flash/2020/curri/index.html?flashxmlnum=yuni4856&amp;classa=A8-C1-41-MM-MM-04-03-03-0-0-0-0&amp;classno=MM_41_04/suh_0401_02_0003/suh_0401_02_0003_102_1.html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3D480473-3215-4190-ADA5-3D46DFFC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9" r="13967" b="32731"/>
          <a:stretch/>
        </p:blipFill>
        <p:spPr>
          <a:xfrm>
            <a:off x="1408069" y="2133944"/>
            <a:ext cx="4137157" cy="17991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ea typeface="나눔고딕"/>
              </a:rPr>
              <a:t>1. 4</a:t>
            </a:r>
            <a:r>
              <a:rPr lang="ko-KR" altLang="en-US" sz="1000" dirty="0" smtClean="0">
                <a:ea typeface="나눔고딕"/>
              </a:rPr>
              <a:t>번 슬라이드에서 사용한 그림들 </a:t>
            </a:r>
            <a:r>
              <a:rPr lang="ko-KR" altLang="en-US" sz="1000" dirty="0">
                <a:ea typeface="나눔고딕"/>
              </a:rPr>
              <a:t>넣어주세요</a:t>
            </a:r>
            <a:r>
              <a:rPr lang="en-US" altLang="ko-KR" sz="1000" dirty="0" smtClean="0">
                <a:ea typeface="나눔고딕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의 입체도형을 기준에 따라 분류해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입체도형을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5536179" y="3355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19641"/>
              </p:ext>
            </p:extLst>
          </p:nvPr>
        </p:nvGraphicFramePr>
        <p:xfrm>
          <a:off x="863600" y="4120627"/>
          <a:ext cx="5868640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28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각기둥인 것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각기둥이 아닌 것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56" y="422108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88" y="478102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C2F5716B-87EA-43BE-A44B-84AC7ACB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78ED0651-FBCF-4851-AA86-4EF04C06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E63EFAAA-C898-431F-A092-0944F5EE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34515C73-5F6D-496E-A98D-38134AE5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1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D480473-3215-4190-ADA5-3D46DFFC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0808"/>
            <a:ext cx="6825415" cy="3236142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C2F5716B-87EA-43BE-A44B-84AC7ACB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78ED0651-FBCF-4851-AA86-4EF04C06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E63EFAAA-C898-431F-A092-0944F5EE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34515C73-5F6D-496E-A98D-38134AE5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30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3D480473-3215-4190-ADA5-3D46DFFC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9" r="13967" b="32731"/>
          <a:stretch/>
        </p:blipFill>
        <p:spPr>
          <a:xfrm>
            <a:off x="1408069" y="2133944"/>
            <a:ext cx="4137157" cy="17991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ea typeface="나눔고딕"/>
              </a:rPr>
              <a:t>1. 4</a:t>
            </a:r>
            <a:r>
              <a:rPr lang="ko-KR" altLang="en-US" sz="1000" dirty="0" smtClean="0">
                <a:ea typeface="나눔고딕"/>
              </a:rPr>
              <a:t>번 슬라이드에서 사용한 그림들 </a:t>
            </a:r>
            <a:r>
              <a:rPr lang="ko-KR" altLang="en-US" sz="1000" dirty="0">
                <a:ea typeface="나눔고딕"/>
              </a:rPr>
              <a:t>넣어주세요</a:t>
            </a:r>
            <a:r>
              <a:rPr lang="en-US" altLang="ko-KR" sz="1000" dirty="0" smtClean="0">
                <a:ea typeface="나눔고딕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각기둥이 아닌 입체도형의 특징을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입체도형을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5536179" y="3355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C2F5716B-87EA-43BE-A44B-84AC7ACB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78ED0651-FBCF-4851-AA86-4EF04C06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E63EFAAA-C898-431F-A092-0944F5EE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34515C73-5F6D-496E-A98D-38134AE5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02331ECB-6D8F-4CDE-9A0E-3FB6694EBC31}"/>
              </a:ext>
            </a:extLst>
          </p:cNvPr>
          <p:cNvGrpSpPr/>
          <p:nvPr/>
        </p:nvGrpSpPr>
        <p:grpSpPr>
          <a:xfrm>
            <a:off x="1148913" y="4397042"/>
            <a:ext cx="4838626" cy="707886"/>
            <a:chOff x="2117998" y="4147259"/>
            <a:chExt cx="2655455" cy="707886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AE096EB7-2188-48E3-851B-3FB04EA9A3A2}"/>
                </a:ext>
              </a:extLst>
            </p:cNvPr>
            <p:cNvSpPr txBox="1"/>
            <p:nvPr/>
          </p:nvSpPr>
          <p:spPr>
            <a:xfrm>
              <a:off x="211799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ED0FB14-5BAF-41D6-AFCE-5275D918F6B5}"/>
                </a:ext>
              </a:extLst>
            </p:cNvPr>
            <p:cNvSpPr txBox="1"/>
            <p:nvPr/>
          </p:nvSpPr>
          <p:spPr>
            <a:xfrm>
              <a:off x="2231182" y="4147259"/>
              <a:ext cx="2542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옆으로 둘러싼 모양이 삼각형입니다</a:t>
              </a:r>
              <a:r>
                <a:rPr lang="en-US" altLang="ko-KR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436206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42" y="4487440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80070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40766</TotalTime>
  <Words>1537</Words>
  <Application>Microsoft Office PowerPoint</Application>
  <PresentationFormat>화면 슬라이드 쇼(4:3)</PresentationFormat>
  <Paragraphs>551</Paragraphs>
  <Slides>25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6250</cp:revision>
  <dcterms:created xsi:type="dcterms:W3CDTF">2008-07-15T12:19:11Z</dcterms:created>
  <dcterms:modified xsi:type="dcterms:W3CDTF">2022-01-21T01:22:06Z</dcterms:modified>
</cp:coreProperties>
</file>