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782" r:id="rId3"/>
    <p:sldId id="783" r:id="rId4"/>
    <p:sldId id="1172" r:id="rId5"/>
    <p:sldId id="1173" r:id="rId6"/>
    <p:sldId id="1177" r:id="rId7"/>
    <p:sldId id="1211" r:id="rId8"/>
    <p:sldId id="1249" r:id="rId9"/>
    <p:sldId id="1250" r:id="rId10"/>
    <p:sldId id="1251" r:id="rId11"/>
    <p:sldId id="1240" r:id="rId12"/>
    <p:sldId id="1237" r:id="rId13"/>
    <p:sldId id="1238" r:id="rId14"/>
    <p:sldId id="1239" r:id="rId15"/>
    <p:sldId id="1236" r:id="rId16"/>
    <p:sldId id="1247" r:id="rId17"/>
    <p:sldId id="1248" r:id="rId18"/>
    <p:sldId id="1213" r:id="rId19"/>
    <p:sldId id="1146" r:id="rId20"/>
    <p:sldId id="1246" r:id="rId21"/>
    <p:sldId id="1242" r:id="rId22"/>
    <p:sldId id="1226" r:id="rId23"/>
    <p:sldId id="1150" r:id="rId24"/>
    <p:sldId id="1181" r:id="rId25"/>
    <p:sldId id="1241" r:id="rId26"/>
    <p:sldId id="1243" r:id="rId27"/>
    <p:sldId id="1244" r:id="rId28"/>
    <p:sldId id="1232" r:id="rId29"/>
    <p:sldId id="1245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E84D42"/>
    <a:srgbClr val="385440"/>
    <a:srgbClr val="E89300"/>
    <a:srgbClr val="B1A493"/>
    <a:srgbClr val="FF6600"/>
    <a:srgbClr val="00A0FF"/>
    <a:srgbClr val="FEF4E6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83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6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36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21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83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301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cdata2.tsherpa.co.kr/tsherpa/MultiMedia/Flash/2019/curri/TSV56JR.html?flashxmlnum=yuni4856&amp;classa=A8-C1-61-MM-MM-03-03-07-0-0-0-0&amp;classno=MM_61_03/suhi_0601_02/suhi_0601_02_0008.html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18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hyperlink" Target="https://cdata2.tsherpa.co.kr/tsherpa/MultiMedia/Flash/2019/curri/TSV56JR.html?flashxmlnum=yuni4856&amp;classa=A8-C1-61-MM-MM-03-03-07-0-0-0-0&amp;classno=MM_61_03/suhi_0601_02/suhi_0601_02_0008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18.png"/><Relationship Id="rId10" Type="http://schemas.openxmlformats.org/officeDocument/2006/relationships/image" Target="../media/image59.png"/><Relationship Id="rId4" Type="http://schemas.openxmlformats.org/officeDocument/2006/relationships/image" Target="../media/image4.png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hyperlink" Target="https://cdata2.tsherpa.co.kr/tsherpa/MultiMedia/Flash/2019/curri/TSV56JR.html?flashxmlnum=yuni4856&amp;classa=A8-C1-61-MM-MM-03-03-07-0-0-0-0&amp;classno=MM_61_03/suhi_0601_02/suhi_0601_02_0008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345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08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각뿔을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9539C2C-BF9C-4D94-836C-066E3112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134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138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983DBDAA-C3D3-4FA8-A1A6-9386B99C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E3BFDC10-D7B8-4D3D-B336-E83162FB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8AFE9C5D-751F-47B0-B744-61EE235C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939BB2B9-E344-4333-B48F-603AF818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4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5EA04FD-B1E7-47D1-AF43-A3428CD308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5170"/>
          <a:stretch/>
        </p:blipFill>
        <p:spPr>
          <a:xfrm>
            <a:off x="1342112" y="2310440"/>
            <a:ext cx="4535996" cy="1014738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면과 면이 만나는 선분은 각각 몇 개인가요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각뿔을 살펴보고 각뿔의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A0A25FA-D240-4FCA-B517-497311DD641F}"/>
              </a:ext>
            </a:extLst>
          </p:cNvPr>
          <p:cNvSpPr/>
          <p:nvPr/>
        </p:nvSpPr>
        <p:spPr>
          <a:xfrm>
            <a:off x="777235" y="2087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405CC1-BF74-4305-8930-7D91E3511736}"/>
              </a:ext>
            </a:extLst>
          </p:cNvPr>
          <p:cNvGrpSpPr/>
          <p:nvPr/>
        </p:nvGrpSpPr>
        <p:grpSpPr>
          <a:xfrm>
            <a:off x="1803708" y="4068543"/>
            <a:ext cx="609583" cy="461665"/>
            <a:chOff x="1727200" y="4068543"/>
            <a:chExt cx="609583" cy="4616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7A54EF1-FB3E-456A-BEFC-2D08E70E427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9D2DB08-4274-4BF2-9C3C-6C4D059CAC54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BD3F5-C92B-40DD-95F8-976E37F719EE}"/>
              </a:ext>
            </a:extLst>
          </p:cNvPr>
          <p:cNvSpPr txBox="1"/>
          <p:nvPr/>
        </p:nvSpPr>
        <p:spPr>
          <a:xfrm>
            <a:off x="2324500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FB7F6AC1-1101-4532-BE31-DBD3A687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2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2E8BE02-8140-4864-A57D-5AAF4BB00D63}"/>
              </a:ext>
            </a:extLst>
          </p:cNvPr>
          <p:cNvGrpSpPr/>
          <p:nvPr/>
        </p:nvGrpSpPr>
        <p:grpSpPr>
          <a:xfrm>
            <a:off x="3392319" y="4073305"/>
            <a:ext cx="609583" cy="461665"/>
            <a:chOff x="1706508" y="4073305"/>
            <a:chExt cx="609583" cy="4616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A420FAC-1900-4CF4-92C6-AE44B4DCFE9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C2C864-EB22-4B18-A7ED-798D52B5DAEB}"/>
                </a:ext>
              </a:extLst>
            </p:cNvPr>
            <p:cNvSpPr txBox="1"/>
            <p:nvPr/>
          </p:nvSpPr>
          <p:spPr>
            <a:xfrm>
              <a:off x="1706508" y="4073305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DF53FA-16BD-430E-875B-9D2533C7BF29}"/>
              </a:ext>
            </a:extLst>
          </p:cNvPr>
          <p:cNvSpPr txBox="1"/>
          <p:nvPr/>
        </p:nvSpPr>
        <p:spPr>
          <a:xfrm>
            <a:off x="3933803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D5EDF3E-AA18-4258-BBB0-FCDBD913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2" y="445025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276082F-D799-4104-A065-078951B448A0}"/>
              </a:ext>
            </a:extLst>
          </p:cNvPr>
          <p:cNvGrpSpPr/>
          <p:nvPr/>
        </p:nvGrpSpPr>
        <p:grpSpPr>
          <a:xfrm>
            <a:off x="5012781" y="4078067"/>
            <a:ext cx="609583" cy="461665"/>
            <a:chOff x="1715295" y="4078067"/>
            <a:chExt cx="609583" cy="4616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3012CFD-2839-40C7-AF07-E782A2A5D6D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CAD71BC-45D5-4AAD-968B-F2D198ECB179}"/>
                </a:ext>
              </a:extLst>
            </p:cNvPr>
            <p:cNvSpPr txBox="1"/>
            <p:nvPr/>
          </p:nvSpPr>
          <p:spPr>
            <a:xfrm>
              <a:off x="1715295" y="4078067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6196CE1-FFB8-4C9D-A11C-FD79835C8CD9}"/>
              </a:ext>
            </a:extLst>
          </p:cNvPr>
          <p:cNvSpPr txBox="1"/>
          <p:nvPr/>
        </p:nvSpPr>
        <p:spPr>
          <a:xfrm>
            <a:off x="5545478" y="4114897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E7FB8F60-71E8-4CD8-A8A2-2CC95091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79" y="445394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21179314-83E6-4E42-8A19-23B7D82D23B6}"/>
              </a:ext>
            </a:extLst>
          </p:cNvPr>
          <p:cNvSpPr/>
          <p:nvPr/>
        </p:nvSpPr>
        <p:spPr>
          <a:xfrm>
            <a:off x="1057336" y="2116298"/>
            <a:ext cx="5170848" cy="1272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465BF37-43DF-448F-A698-277EB9A42046}"/>
              </a:ext>
            </a:extLst>
          </p:cNvPr>
          <p:cNvSpPr/>
          <p:nvPr/>
        </p:nvSpPr>
        <p:spPr>
          <a:xfrm>
            <a:off x="1281034" y="3932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308F044E-407D-413D-9904-A524D17C1DD3}"/>
              </a:ext>
            </a:extLst>
          </p:cNvPr>
          <p:cNvSpPr/>
          <p:nvPr/>
        </p:nvSpPr>
        <p:spPr>
          <a:xfrm>
            <a:off x="2938953" y="3922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2F310BD8-8D30-445B-9988-9666861B59F6}"/>
              </a:ext>
            </a:extLst>
          </p:cNvPr>
          <p:cNvSpPr/>
          <p:nvPr/>
        </p:nvSpPr>
        <p:spPr>
          <a:xfrm>
            <a:off x="4582027" y="3940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9899E59-ECAB-45BB-BD65-1B2E7457CE98}"/>
              </a:ext>
            </a:extLst>
          </p:cNvPr>
          <p:cNvSpPr/>
          <p:nvPr/>
        </p:nvSpPr>
        <p:spPr>
          <a:xfrm>
            <a:off x="5701110" y="11606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CA0100C-18BF-4317-B8EB-857406089CB3}"/>
              </a:ext>
            </a:extLst>
          </p:cNvPr>
          <p:cNvSpPr/>
          <p:nvPr/>
        </p:nvSpPr>
        <p:spPr>
          <a:xfrm>
            <a:off x="5050550" y="116062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FA0E382-2A3F-4B8E-908B-AA4E81B48CA2}"/>
              </a:ext>
            </a:extLst>
          </p:cNvPr>
          <p:cNvSpPr/>
          <p:nvPr/>
        </p:nvSpPr>
        <p:spPr>
          <a:xfrm>
            <a:off x="6354248" y="11621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4BABCB8-9514-4D25-9BA4-2217307560C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b="5170"/>
          <a:stretch/>
        </p:blipFill>
        <p:spPr>
          <a:xfrm>
            <a:off x="7308304" y="1179765"/>
            <a:ext cx="1262902" cy="282522"/>
          </a:xfrm>
          <a:prstGeom prst="rect">
            <a:avLst/>
          </a:prstGeom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E2D9CD3A-E158-4C84-8AF7-185370F3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117D4804-69E0-414F-82F2-0C5F8294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24FBE3A5-8D89-4AF4-9256-113445ED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FD6BD2FA-1944-4768-B5F3-9AF03BAC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151558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087222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나</a:t>
            </a: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473029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47422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선분과 선분이 만나는 점은 각각 몇 개인가요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각뿔을 살펴보고 각뿔의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4627359-D510-475E-AFE9-CAD1353DC062}"/>
              </a:ext>
            </a:extLst>
          </p:cNvPr>
          <p:cNvSpPr/>
          <p:nvPr/>
        </p:nvSpPr>
        <p:spPr>
          <a:xfrm>
            <a:off x="5698008" y="11581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E5D0926-C8AA-4DB2-96FE-606004AC9F45}"/>
              </a:ext>
            </a:extLst>
          </p:cNvPr>
          <p:cNvSpPr/>
          <p:nvPr/>
        </p:nvSpPr>
        <p:spPr>
          <a:xfrm>
            <a:off x="5047448" y="11581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3BC3766-5277-41ED-A1E7-A4DE3933D6D2}"/>
              </a:ext>
            </a:extLst>
          </p:cNvPr>
          <p:cNvSpPr/>
          <p:nvPr/>
        </p:nvSpPr>
        <p:spPr>
          <a:xfrm>
            <a:off x="6351146" y="11596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405CC1-BF74-4305-8930-7D91E3511736}"/>
              </a:ext>
            </a:extLst>
          </p:cNvPr>
          <p:cNvGrpSpPr/>
          <p:nvPr/>
        </p:nvGrpSpPr>
        <p:grpSpPr>
          <a:xfrm>
            <a:off x="1803708" y="4068543"/>
            <a:ext cx="609583" cy="461665"/>
            <a:chOff x="1727200" y="4068543"/>
            <a:chExt cx="609583" cy="4616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7A54EF1-FB3E-456A-BEFC-2D08E70E427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9D2DB08-4274-4BF2-9C3C-6C4D059CAC54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BD3F5-C92B-40DD-95F8-976E37F719EE}"/>
              </a:ext>
            </a:extLst>
          </p:cNvPr>
          <p:cNvSpPr txBox="1"/>
          <p:nvPr/>
        </p:nvSpPr>
        <p:spPr>
          <a:xfrm>
            <a:off x="2324500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FB7F6AC1-1101-4532-BE31-DBD3A687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2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2E8BE02-8140-4864-A57D-5AAF4BB00D63}"/>
              </a:ext>
            </a:extLst>
          </p:cNvPr>
          <p:cNvGrpSpPr/>
          <p:nvPr/>
        </p:nvGrpSpPr>
        <p:grpSpPr>
          <a:xfrm>
            <a:off x="3392319" y="4073305"/>
            <a:ext cx="609583" cy="461665"/>
            <a:chOff x="1706508" y="4073305"/>
            <a:chExt cx="609583" cy="4616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A420FAC-1900-4CF4-92C6-AE44B4DCFE9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C2C864-EB22-4B18-A7ED-798D52B5DAEB}"/>
                </a:ext>
              </a:extLst>
            </p:cNvPr>
            <p:cNvSpPr txBox="1"/>
            <p:nvPr/>
          </p:nvSpPr>
          <p:spPr>
            <a:xfrm>
              <a:off x="1706508" y="4073305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DF53FA-16BD-430E-875B-9D2533C7BF29}"/>
              </a:ext>
            </a:extLst>
          </p:cNvPr>
          <p:cNvSpPr txBox="1"/>
          <p:nvPr/>
        </p:nvSpPr>
        <p:spPr>
          <a:xfrm>
            <a:off x="3933803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D5EDF3E-AA18-4258-BBB0-FCDBD913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2" y="445025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276082F-D799-4104-A065-078951B448A0}"/>
              </a:ext>
            </a:extLst>
          </p:cNvPr>
          <p:cNvGrpSpPr/>
          <p:nvPr/>
        </p:nvGrpSpPr>
        <p:grpSpPr>
          <a:xfrm>
            <a:off x="5012781" y="4078067"/>
            <a:ext cx="609583" cy="461665"/>
            <a:chOff x="1715295" y="4078067"/>
            <a:chExt cx="609583" cy="4616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3012CFD-2839-40C7-AF07-E782A2A5D6D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CAD71BC-45D5-4AAD-968B-F2D198ECB179}"/>
                </a:ext>
              </a:extLst>
            </p:cNvPr>
            <p:cNvSpPr txBox="1"/>
            <p:nvPr/>
          </p:nvSpPr>
          <p:spPr>
            <a:xfrm>
              <a:off x="1715295" y="4078067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6196CE1-FFB8-4C9D-A11C-FD79835C8CD9}"/>
              </a:ext>
            </a:extLst>
          </p:cNvPr>
          <p:cNvSpPr txBox="1"/>
          <p:nvPr/>
        </p:nvSpPr>
        <p:spPr>
          <a:xfrm>
            <a:off x="5545478" y="4114897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E7FB8F60-71E8-4CD8-A8A2-2CC95091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79" y="445394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290C83-8EC8-4380-B7A5-B9839BD07F8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b="5170"/>
          <a:stretch/>
        </p:blipFill>
        <p:spPr>
          <a:xfrm>
            <a:off x="1342112" y="2310440"/>
            <a:ext cx="4535996" cy="1014738"/>
          </a:xfrm>
          <a:prstGeom prst="rect">
            <a:avLst/>
          </a:prstGeom>
        </p:spPr>
      </p:pic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21D8B4A2-1C60-4EDB-B5B7-8F25FE05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560F802-6FDC-4796-A61E-7E3BC386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7CD73C12-C449-47B2-9581-67B98621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3B89DDC7-13F2-4C9C-9E11-06F843C4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151558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087222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나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473029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84590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69078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각뿔의 높이를 어떻게 재면 좋을지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각뿔을 살펴보고 각뿔의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8A7DD7-D086-42DB-98EE-863E45463AA0}"/>
              </a:ext>
            </a:extLst>
          </p:cNvPr>
          <p:cNvSpPr/>
          <p:nvPr/>
        </p:nvSpPr>
        <p:spPr>
          <a:xfrm>
            <a:off x="5701110" y="11606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8B94C78-2B52-4028-BF1F-BB5226306F46}"/>
              </a:ext>
            </a:extLst>
          </p:cNvPr>
          <p:cNvSpPr/>
          <p:nvPr/>
        </p:nvSpPr>
        <p:spPr>
          <a:xfrm>
            <a:off x="5050550" y="11606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4D3BA63-7AFA-439B-8DE2-8C3BFD22269C}"/>
              </a:ext>
            </a:extLst>
          </p:cNvPr>
          <p:cNvSpPr/>
          <p:nvPr/>
        </p:nvSpPr>
        <p:spPr>
          <a:xfrm>
            <a:off x="6354248" y="11621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DE45DC6-A4DF-4B3B-9226-D14EEF8331EF}"/>
              </a:ext>
            </a:extLst>
          </p:cNvPr>
          <p:cNvGrpSpPr/>
          <p:nvPr/>
        </p:nvGrpSpPr>
        <p:grpSpPr>
          <a:xfrm>
            <a:off x="1486535" y="3988042"/>
            <a:ext cx="4625944" cy="384168"/>
            <a:chOff x="2076218" y="4147258"/>
            <a:chExt cx="3223464" cy="3841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D66AA2F-26B4-47E9-BA55-699B2467D105}"/>
                </a:ext>
              </a:extLst>
            </p:cNvPr>
            <p:cNvSpPr txBox="1"/>
            <p:nvPr/>
          </p:nvSpPr>
          <p:spPr>
            <a:xfrm>
              <a:off x="2076218" y="4147258"/>
              <a:ext cx="293302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411C936-4BDF-4273-91B7-C39D61C06ADD}"/>
                </a:ext>
              </a:extLst>
            </p:cNvPr>
            <p:cNvSpPr txBox="1"/>
            <p:nvPr/>
          </p:nvSpPr>
          <p:spPr>
            <a:xfrm>
              <a:off x="2295827" y="4162094"/>
              <a:ext cx="300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자와 삼각자를 사용하여 잴 수 있습니다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6F2883ED-610B-4F02-A2BE-9D2C62CA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11" y="3801564"/>
            <a:ext cx="286122" cy="28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8665305E-B635-4A39-AE31-40747A74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7" y="4068914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6D2FF0F-4986-4CC9-8F01-DF1AC31249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b="5170"/>
          <a:stretch/>
        </p:blipFill>
        <p:spPr>
          <a:xfrm>
            <a:off x="1342112" y="2310440"/>
            <a:ext cx="4535996" cy="1014738"/>
          </a:xfrm>
          <a:prstGeom prst="rect">
            <a:avLst/>
          </a:prstGeom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D09C469E-3F9C-455D-998D-BDEE8315E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ED3C614-C190-46C4-928D-256B4772D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1D7EC39-8DA1-4ADF-A0F0-4A3A9D7F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40AB96E6-0E92-46C3-B57E-C220DB10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46CC4C7-596E-4F63-BE9F-F051E9EAD447}"/>
              </a:ext>
            </a:extLst>
          </p:cNvPr>
          <p:cNvGrpSpPr/>
          <p:nvPr/>
        </p:nvGrpSpPr>
        <p:grpSpPr>
          <a:xfrm>
            <a:off x="552604" y="801303"/>
            <a:ext cx="5911891" cy="4971523"/>
            <a:chOff x="0" y="1109956"/>
            <a:chExt cx="9144000" cy="76895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C82C449C-D7A0-4ED0-892B-99CC8FA7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9956"/>
              <a:ext cx="9144000" cy="46380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F86D8AF-E425-4810-A4CF-0D428E6B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665420"/>
              <a:ext cx="9144000" cy="3134056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EC952B-C366-4133-8624-20F77A42B5A4}"/>
              </a:ext>
            </a:extLst>
          </p:cNvPr>
          <p:cNvSpPr/>
          <p:nvPr/>
        </p:nvSpPr>
        <p:spPr>
          <a:xfrm>
            <a:off x="388872" y="840833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0586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안에 들어가면 그대로 해주시고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안될 경우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다음슬라이드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(17, 18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처럼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411787" y="1551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5" y="8586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60CD29-0A0C-4CA7-9855-29D13C9196F3}"/>
              </a:ext>
            </a:extLst>
          </p:cNvPr>
          <p:cNvSpPr/>
          <p:nvPr/>
        </p:nvSpPr>
        <p:spPr>
          <a:xfrm>
            <a:off x="296748" y="7764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C81583B-D842-4D40-B656-E9C6F171A345}"/>
              </a:ext>
            </a:extLst>
          </p:cNvPr>
          <p:cNvSpPr/>
          <p:nvPr/>
        </p:nvSpPr>
        <p:spPr>
          <a:xfrm>
            <a:off x="581676" y="1576115"/>
            <a:ext cx="5882820" cy="4196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5AF4870-1ED8-4215-A661-AFA274924F24}"/>
              </a:ext>
            </a:extLst>
          </p:cNvPr>
          <p:cNvSpPr/>
          <p:nvPr/>
        </p:nvSpPr>
        <p:spPr>
          <a:xfrm>
            <a:off x="3331442" y="4572927"/>
            <a:ext cx="3526735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F9BADFF-041F-46A9-B328-5C85D97DFA48}"/>
              </a:ext>
            </a:extLst>
          </p:cNvPr>
          <p:cNvSpPr/>
          <p:nvPr/>
        </p:nvSpPr>
        <p:spPr>
          <a:xfrm>
            <a:off x="3248827" y="441647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4DCF720F-2B30-4A84-932C-FCD86738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CDD7AE4E-18E0-49FD-A5F9-D472D87CA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09EE72A-10F4-4BF9-8BF2-16A40584B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C338A60A-117E-418A-A4D1-06189630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F807D48-33AE-4D60-96DF-F729FFF90DD1}"/>
              </a:ext>
            </a:extLst>
          </p:cNvPr>
          <p:cNvGrpSpPr/>
          <p:nvPr/>
        </p:nvGrpSpPr>
        <p:grpSpPr>
          <a:xfrm>
            <a:off x="3402152" y="4767580"/>
            <a:ext cx="2144653" cy="1010342"/>
            <a:chOff x="1881142" y="3829497"/>
            <a:chExt cx="2144653" cy="116531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29D6F778-A9F5-4A9B-9810-9BF11E08EEB9}"/>
                </a:ext>
              </a:extLst>
            </p:cNvPr>
            <p:cNvGrpSpPr/>
            <p:nvPr/>
          </p:nvGrpSpPr>
          <p:grpSpPr>
            <a:xfrm flipH="1">
              <a:off x="1945551" y="3829497"/>
              <a:ext cx="2050383" cy="1121745"/>
              <a:chOff x="872354" y="1683658"/>
              <a:chExt cx="1243033" cy="1151571"/>
            </a:xfrm>
          </p:grpSpPr>
          <p:sp>
            <p:nvSpPr>
              <p:cNvPr id="35" name="말풍선: 모서리가 둥근 사각형 34">
                <a:extLst>
                  <a:ext uri="{FF2B5EF4-FFF2-40B4-BE49-F238E27FC236}">
                    <a16:creationId xmlns:a16="http://schemas.microsoft.com/office/drawing/2014/main" xmlns="" id="{6A9F544B-5984-46B5-B3C3-26E664D7C6BC}"/>
                  </a:ext>
                </a:extLst>
              </p:cNvPr>
              <p:cNvSpPr/>
              <p:nvPr/>
            </p:nvSpPr>
            <p:spPr bwMode="auto">
              <a:xfrm>
                <a:off x="890457" y="1748702"/>
                <a:ext cx="1224930" cy="1086527"/>
              </a:xfrm>
              <a:prstGeom prst="wedgeRoundRectCallout">
                <a:avLst>
                  <a:gd name="adj1" fmla="val -57776"/>
                  <a:gd name="adj2" fmla="val 11379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6D00122-78D9-493F-9371-478A257D3917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429EB120-D2B7-49BE-8652-80A3AED10EAC}"/>
                </a:ext>
              </a:extLst>
            </p:cNvPr>
            <p:cNvSpPr/>
            <p:nvPr/>
          </p:nvSpPr>
          <p:spPr>
            <a:xfrm>
              <a:off x="1881142" y="3894358"/>
              <a:ext cx="2144653" cy="110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각뿔의 높이를 잴 때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자와 삼각자를 이용하면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정확하고 쉽게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잴 수 있어요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2E42F953-D131-4384-8238-48341AE5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25" y="4572927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69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4F2C4BC-13C1-41B3-93BB-E9B440028037}"/>
              </a:ext>
            </a:extLst>
          </p:cNvPr>
          <p:cNvSpPr/>
          <p:nvPr/>
        </p:nvSpPr>
        <p:spPr>
          <a:xfrm>
            <a:off x="65312" y="703580"/>
            <a:ext cx="6906356" cy="5047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861959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각뿔을 살펴보고 각뿔의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199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99BCF45-4999-482B-8D94-145D2519F718}"/>
              </a:ext>
            </a:extLst>
          </p:cNvPr>
          <p:cNvGrpSpPr/>
          <p:nvPr/>
        </p:nvGrpSpPr>
        <p:grpSpPr>
          <a:xfrm>
            <a:off x="143508" y="1376772"/>
            <a:ext cx="6713535" cy="3528392"/>
            <a:chOff x="168022" y="1400196"/>
            <a:chExt cx="6713535" cy="42496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DC29F7-73B0-4D7B-9A44-5AE0D8EF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022" y="1400196"/>
              <a:ext cx="6713535" cy="42496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DE705AB-7E4B-4310-A6EE-AD1FD0785C1C}"/>
                </a:ext>
              </a:extLst>
            </p:cNvPr>
            <p:cNvSpPr/>
            <p:nvPr/>
          </p:nvSpPr>
          <p:spPr bwMode="auto">
            <a:xfrm>
              <a:off x="355564" y="1555605"/>
              <a:ext cx="6412680" cy="3925623"/>
            </a:xfrm>
            <a:prstGeom prst="rect">
              <a:avLst/>
            </a:prstGeom>
            <a:solidFill>
              <a:srgbClr val="38544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56BAEFC-B4EE-435F-9604-3302ED8F483E}"/>
              </a:ext>
            </a:extLst>
          </p:cNvPr>
          <p:cNvSpPr/>
          <p:nvPr/>
        </p:nvSpPr>
        <p:spPr>
          <a:xfrm>
            <a:off x="394663" y="1916832"/>
            <a:ext cx="6412680" cy="2083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각뿔에서 면과 면이 만나는 선분을 모서리라 하고</a:t>
            </a:r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모서리와 모서리가 만나는 점을 </a:t>
            </a:r>
            <a:r>
              <a:rPr lang="ko-KR" altLang="en-US" sz="2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꼭짓점이라고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중에서도 옆면이 모두 만나는 점을 각뿔의 </a:t>
            </a:r>
            <a:r>
              <a:rPr lang="ko-KR" altLang="en-US" sz="2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이라 하고</a:t>
            </a:r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각뿔의 </a:t>
            </a:r>
            <a:r>
              <a:rPr lang="ko-KR" altLang="en-US" sz="2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꼭짓점에서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밑면에 수직인 선분의 길이를 높이라고 합니다</a:t>
            </a:r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DA62EF7-BB8E-45FA-8ED9-E8D1D9F99384}"/>
              </a:ext>
            </a:extLst>
          </p:cNvPr>
          <p:cNvGrpSpPr/>
          <p:nvPr/>
        </p:nvGrpSpPr>
        <p:grpSpPr>
          <a:xfrm>
            <a:off x="4779629" y="1916197"/>
            <a:ext cx="1028140" cy="430887"/>
            <a:chOff x="4716016" y="1413356"/>
            <a:chExt cx="1028140" cy="4308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E4BB3B24-AACD-4E22-9E9E-DFE8B63AFE7F}"/>
                </a:ext>
              </a:extLst>
            </p:cNvPr>
            <p:cNvSpPr/>
            <p:nvPr/>
          </p:nvSpPr>
          <p:spPr bwMode="auto">
            <a:xfrm>
              <a:off x="4796012" y="1448780"/>
              <a:ext cx="828092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DF2DC67-9B23-4112-9945-014BE4FF7D46}"/>
                </a:ext>
              </a:extLst>
            </p:cNvPr>
            <p:cNvSpPr txBox="1"/>
            <p:nvPr/>
          </p:nvSpPr>
          <p:spPr>
            <a:xfrm>
              <a:off x="4716016" y="1413356"/>
              <a:ext cx="102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200" b="1" spc="-150" dirty="0">
                  <a:solidFill>
                    <a:srgbClr val="E84D4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B161D42-7E31-4356-BA65-B4722DC02E3F}"/>
              </a:ext>
            </a:extLst>
          </p:cNvPr>
          <p:cNvGrpSpPr/>
          <p:nvPr/>
        </p:nvGrpSpPr>
        <p:grpSpPr>
          <a:xfrm>
            <a:off x="4419589" y="2346450"/>
            <a:ext cx="1028140" cy="430887"/>
            <a:chOff x="4716016" y="1413356"/>
            <a:chExt cx="1028140" cy="43088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D80FB553-8DB2-4961-AB7B-1B4847FB00E8}"/>
                </a:ext>
              </a:extLst>
            </p:cNvPr>
            <p:cNvSpPr/>
            <p:nvPr/>
          </p:nvSpPr>
          <p:spPr bwMode="auto">
            <a:xfrm>
              <a:off x="4796012" y="1448780"/>
              <a:ext cx="828092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9FE6737-D433-42DE-BC1D-E5C8648C2566}"/>
                </a:ext>
              </a:extLst>
            </p:cNvPr>
            <p:cNvSpPr txBox="1"/>
            <p:nvPr/>
          </p:nvSpPr>
          <p:spPr>
            <a:xfrm>
              <a:off x="4716016" y="1413356"/>
              <a:ext cx="102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200" b="1" spc="-150" dirty="0" err="1">
                  <a:solidFill>
                    <a:srgbClr val="E84D4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endParaRPr lang="ko-KR" altLang="en-US" sz="2200" b="1" spc="-150" dirty="0">
                <a:solidFill>
                  <a:srgbClr val="E84D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BAD8DE25-5D12-4673-8A88-B10F87155AC5}"/>
              </a:ext>
            </a:extLst>
          </p:cNvPr>
          <p:cNvGrpSpPr/>
          <p:nvPr/>
        </p:nvGrpSpPr>
        <p:grpSpPr>
          <a:xfrm>
            <a:off x="452655" y="3152453"/>
            <a:ext cx="2195009" cy="430887"/>
            <a:chOff x="4779853" y="1413356"/>
            <a:chExt cx="1028140" cy="43088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25AC2503-C9AA-4DA6-BB8A-0519BBC3BC95}"/>
                </a:ext>
              </a:extLst>
            </p:cNvPr>
            <p:cNvSpPr/>
            <p:nvPr/>
          </p:nvSpPr>
          <p:spPr bwMode="auto">
            <a:xfrm>
              <a:off x="4796012" y="1448780"/>
              <a:ext cx="828092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4DC1D5B-0686-4E3C-9640-767C88948D63}"/>
                </a:ext>
              </a:extLst>
            </p:cNvPr>
            <p:cNvSpPr txBox="1"/>
            <p:nvPr/>
          </p:nvSpPr>
          <p:spPr>
            <a:xfrm>
              <a:off x="4779853" y="1413356"/>
              <a:ext cx="102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200" b="1" spc="-150">
                  <a:solidFill>
                    <a:srgbClr val="E84D4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각뿔의 </a:t>
              </a:r>
              <a:r>
                <a:rPr lang="ko-KR" altLang="en-US" sz="2200" b="1" spc="-150" dirty="0" err="1">
                  <a:solidFill>
                    <a:srgbClr val="E84D4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endParaRPr lang="ko-KR" altLang="en-US" sz="2200" b="1" spc="-150" dirty="0">
                <a:solidFill>
                  <a:srgbClr val="E84D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D9E1E551-3994-4B7F-80AB-D1E7096CB4CB}"/>
              </a:ext>
            </a:extLst>
          </p:cNvPr>
          <p:cNvGrpSpPr/>
          <p:nvPr/>
        </p:nvGrpSpPr>
        <p:grpSpPr>
          <a:xfrm>
            <a:off x="3843525" y="3562402"/>
            <a:ext cx="787212" cy="430887"/>
            <a:chOff x="4763039" y="1413356"/>
            <a:chExt cx="1028140" cy="430887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F9C56AA2-6573-44EB-BC23-75D77F7217C5}"/>
                </a:ext>
              </a:extLst>
            </p:cNvPr>
            <p:cNvSpPr/>
            <p:nvPr/>
          </p:nvSpPr>
          <p:spPr bwMode="auto">
            <a:xfrm>
              <a:off x="4796012" y="1448780"/>
              <a:ext cx="828092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7311F34-4CDA-4009-B304-BD13202B3665}"/>
                </a:ext>
              </a:extLst>
            </p:cNvPr>
            <p:cNvSpPr txBox="1"/>
            <p:nvPr/>
          </p:nvSpPr>
          <p:spPr>
            <a:xfrm>
              <a:off x="4763039" y="1413356"/>
              <a:ext cx="1028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200" b="1" spc="-150" dirty="0">
                  <a:solidFill>
                    <a:srgbClr val="E84D4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EDAA5DC3-9D93-476F-BB4B-2ECFC4DC6EAE}"/>
              </a:ext>
            </a:extLst>
          </p:cNvPr>
          <p:cNvGrpSpPr/>
          <p:nvPr/>
        </p:nvGrpSpPr>
        <p:grpSpPr>
          <a:xfrm flipV="1">
            <a:off x="3068621" y="4556398"/>
            <a:ext cx="1117171" cy="179599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xmlns="" id="{107A15D7-AB29-460F-8CE1-9587F8F1F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1C1F52F5-3692-4B91-BBC9-45CB1D2C8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EF68AB92-6191-432B-9B4E-98FD68901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>
              <a:extLst>
                <a:ext uri="{FF2B5EF4-FFF2-40B4-BE49-F238E27FC236}">
                  <a16:creationId xmlns:a16="http://schemas.microsoft.com/office/drawing/2014/main" xmlns="" id="{544F7625-739E-4475-B8D6-DD12C07B5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2C13F64D-0C6B-4C44-B097-0C8216CF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xmlns="" id="{05D0D212-A2DF-47FF-A3C5-B6C5ED70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xmlns="" id="{97B054AD-6AB7-4D66-B249-3ED3CF80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xmlns="" id="{8F456B46-1326-4242-8B60-95B2B394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0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703580"/>
            <a:ext cx="6906356" cy="5047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792249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각뿔을 살펴보고 각뿔의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1228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99BCF45-4999-482B-8D94-145D2519F718}"/>
              </a:ext>
            </a:extLst>
          </p:cNvPr>
          <p:cNvGrpSpPr/>
          <p:nvPr/>
        </p:nvGrpSpPr>
        <p:grpSpPr>
          <a:xfrm>
            <a:off x="143508" y="1376772"/>
            <a:ext cx="6713535" cy="4248472"/>
            <a:chOff x="168022" y="1400196"/>
            <a:chExt cx="6713535" cy="42496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DC29F7-73B0-4D7B-9A44-5AE0D8EF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022" y="1400196"/>
              <a:ext cx="6713535" cy="42496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DE705AB-7E4B-4310-A6EE-AD1FD0785C1C}"/>
                </a:ext>
              </a:extLst>
            </p:cNvPr>
            <p:cNvSpPr/>
            <p:nvPr/>
          </p:nvSpPr>
          <p:spPr bwMode="auto">
            <a:xfrm>
              <a:off x="355564" y="1555605"/>
              <a:ext cx="6412680" cy="3925623"/>
            </a:xfrm>
            <a:prstGeom prst="rect">
              <a:avLst/>
            </a:prstGeom>
            <a:solidFill>
              <a:srgbClr val="38544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1EBC611-CB79-404C-8782-0BA7A85FC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94" y="1676619"/>
            <a:ext cx="4185792" cy="206903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7248401-FF83-4359-8721-A73C0288C54D}"/>
              </a:ext>
            </a:extLst>
          </p:cNvPr>
          <p:cNvGrpSpPr/>
          <p:nvPr/>
        </p:nvGrpSpPr>
        <p:grpSpPr>
          <a:xfrm>
            <a:off x="899593" y="3928682"/>
            <a:ext cx="4487226" cy="972563"/>
            <a:chOff x="1881142" y="3829497"/>
            <a:chExt cx="2144653" cy="11217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63C8E7EE-BBED-48E7-A8ED-9C256D41ECCD}"/>
                </a:ext>
              </a:extLst>
            </p:cNvPr>
            <p:cNvGrpSpPr/>
            <p:nvPr/>
          </p:nvGrpSpPr>
          <p:grpSpPr>
            <a:xfrm flipH="1">
              <a:off x="1945551" y="3829497"/>
              <a:ext cx="2050383" cy="1121745"/>
              <a:chOff x="872354" y="1683658"/>
              <a:chExt cx="1243033" cy="1151571"/>
            </a:xfrm>
          </p:grpSpPr>
          <p:sp>
            <p:nvSpPr>
              <p:cNvPr id="38" name="말풍선: 모서리가 둥근 사각형 37">
                <a:extLst>
                  <a:ext uri="{FF2B5EF4-FFF2-40B4-BE49-F238E27FC236}">
                    <a16:creationId xmlns:a16="http://schemas.microsoft.com/office/drawing/2014/main" xmlns="" id="{3AD51018-D44D-4453-B5E0-FAAEAF55B9EB}"/>
                  </a:ext>
                </a:extLst>
              </p:cNvPr>
              <p:cNvSpPr/>
              <p:nvPr/>
            </p:nvSpPr>
            <p:spPr bwMode="auto">
              <a:xfrm>
                <a:off x="890457" y="1748702"/>
                <a:ext cx="1224930" cy="1086527"/>
              </a:xfrm>
              <a:prstGeom prst="wedgeRoundRectCallout">
                <a:avLst>
                  <a:gd name="adj1" fmla="val -57776"/>
                  <a:gd name="adj2" fmla="val 11379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730AC882-9702-4CA4-83EC-026DB3FB6E11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2F2DACB-AFE3-4409-9944-FC79623E6678}"/>
                </a:ext>
              </a:extLst>
            </p:cNvPr>
            <p:cNvSpPr/>
            <p:nvPr/>
          </p:nvSpPr>
          <p:spPr>
            <a:xfrm>
              <a:off x="1881142" y="3955771"/>
              <a:ext cx="2144653" cy="958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각뿔의 높이를 잴 때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자와 삼각자를 이용하면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정확하고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쉽게 잴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있어요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0" name="Picture 11">
            <a:extLst>
              <a:ext uri="{FF2B5EF4-FFF2-40B4-BE49-F238E27FC236}">
                <a16:creationId xmlns:a16="http://schemas.microsoft.com/office/drawing/2014/main" xmlns="" id="{934C7625-770B-467C-8444-3C5916A2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38" y="379130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485293B-26CA-49E0-B0B9-D85285375540}"/>
              </a:ext>
            </a:extLst>
          </p:cNvPr>
          <p:cNvGrpSpPr/>
          <p:nvPr/>
        </p:nvGrpSpPr>
        <p:grpSpPr>
          <a:xfrm flipV="1">
            <a:off x="3068621" y="5146263"/>
            <a:ext cx="1117171" cy="183634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xmlns="" id="{B7F034B2-CDEF-4A58-9DE9-FBA439D20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xmlns="" id="{B756F6D5-2AE9-412E-B01C-9CD269AC3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1FC291C6-36A5-4EA3-B60E-15185E7D4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:a16="http://schemas.microsoft.com/office/drawing/2014/main" xmlns="" id="{214E53BD-909B-4B0D-B2B1-26D445E28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3BAC4CF3-BF48-4D1F-B584-89D3E39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CE9410A0-63EE-453A-8B2E-76786DA1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89B9B3E-6F4D-495B-A0E4-5A3DFD73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A427178B-9CC6-47C3-8B83-DD6CDFB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29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BBC34A8-940A-4D8B-BA17-0503C643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388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2594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육각뿔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215044" y="3716605"/>
            <a:ext cx="6589204" cy="1033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32755" y="3622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5328084" y="2119813"/>
            <a:ext cx="1662820" cy="32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5106978" y="2155492"/>
            <a:ext cx="222404" cy="2175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079A4E99-3822-489D-B8CE-F75A4CA4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30AF1A0-FCBB-459B-93D0-E6E82130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84D8CBF8-F757-4711-BB24-D123C28A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AEC2109D-2CAA-490B-B968-A7E002D7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7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6BC745-8376-40C1-BDB9-C58F87CF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71757" cy="42241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8699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탭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798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132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cdata2.tsherpa.co.kr/tsherpa/MultiMedia/Flash/2020/curri/index.html?flashxmlnum=yuni4856&amp;classa=A8-C1-31-MM-MM-04-03-02-0-0-0-0&amp;classno=MM_31_04/suh_0301_02_0002/suh_0301_02_0002_301_1.html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ED7588F-0F1E-4F9E-8E4C-40FBAFE8AEA9}"/>
              </a:ext>
            </a:extLst>
          </p:cNvPr>
          <p:cNvSpPr/>
          <p:nvPr/>
        </p:nvSpPr>
        <p:spPr>
          <a:xfrm>
            <a:off x="6675311" y="1057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BCF51FA-607A-4F00-8D1B-3C75EB458177}"/>
              </a:ext>
            </a:extLst>
          </p:cNvPr>
          <p:cNvGrpSpPr/>
          <p:nvPr/>
        </p:nvGrpSpPr>
        <p:grpSpPr>
          <a:xfrm>
            <a:off x="5639707" y="1146173"/>
            <a:ext cx="988982" cy="261610"/>
            <a:chOff x="5639707" y="1114874"/>
            <a:chExt cx="988982" cy="26161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xmlns="" id="{8B16346B-F485-431E-A02C-598F8BA62C20}"/>
                </a:ext>
              </a:extLst>
            </p:cNvPr>
            <p:cNvSpPr/>
            <p:nvPr/>
          </p:nvSpPr>
          <p:spPr bwMode="auto">
            <a:xfrm>
              <a:off x="6340132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xmlns="" id="{2DDFD55B-03CE-4FAA-91E4-2977D1C98879}"/>
                </a:ext>
              </a:extLst>
            </p:cNvPr>
            <p:cNvSpPr/>
            <p:nvPr/>
          </p:nvSpPr>
          <p:spPr bwMode="auto">
            <a:xfrm>
              <a:off x="5992464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xmlns="" id="{4CA34138-0A33-4BEB-B02E-EED189B1945F}"/>
                </a:ext>
              </a:extLst>
            </p:cNvPr>
            <p:cNvSpPr/>
            <p:nvPr/>
          </p:nvSpPr>
          <p:spPr bwMode="auto">
            <a:xfrm>
              <a:off x="5650587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D811A7A-B9E8-4250-8494-263AD60845E4}"/>
                </a:ext>
              </a:extLst>
            </p:cNvPr>
            <p:cNvSpPr txBox="1"/>
            <p:nvPr/>
          </p:nvSpPr>
          <p:spPr>
            <a:xfrm>
              <a:off x="5639707" y="1114874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73DE129-6C81-4988-A21B-013E3E18C3BC}"/>
                </a:ext>
              </a:extLst>
            </p:cNvPr>
            <p:cNvSpPr txBox="1"/>
            <p:nvPr/>
          </p:nvSpPr>
          <p:spPr>
            <a:xfrm>
              <a:off x="5988787" y="1114874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4F464D9-8115-4A8A-B8C1-8C9C3554816D}"/>
                </a:ext>
              </a:extLst>
            </p:cNvPr>
            <p:cNvSpPr txBox="1"/>
            <p:nvPr/>
          </p:nvSpPr>
          <p:spPr>
            <a:xfrm>
              <a:off x="6340132" y="1114874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2C603E42-08EB-48F3-889D-D34986C27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0E0427A5-47EC-4F4E-ADA0-182F53EB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23C39CAB-80E6-45CA-A66C-0F0DF24F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736EA451-59D0-43ED-BD04-ADEF11B81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C937DCE-41A6-468F-854B-89D50BB7EDBA}"/>
              </a:ext>
            </a:extLst>
          </p:cNvPr>
          <p:cNvGrpSpPr/>
          <p:nvPr/>
        </p:nvGrpSpPr>
        <p:grpSpPr>
          <a:xfrm>
            <a:off x="0" y="800708"/>
            <a:ext cx="6997855" cy="4103711"/>
            <a:chOff x="0" y="923504"/>
            <a:chExt cx="6997855" cy="410371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9EAD43-27EE-436D-975C-03EC8CD1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23504"/>
              <a:ext cx="6997855" cy="410371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00C80FF-26B4-48E5-B97E-6F3E2776E3DF}"/>
                </a:ext>
              </a:extLst>
            </p:cNvPr>
            <p:cNvSpPr/>
            <p:nvPr/>
          </p:nvSpPr>
          <p:spPr bwMode="auto">
            <a:xfrm>
              <a:off x="359532" y="1340768"/>
              <a:ext cx="6228692" cy="3686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3778"/>
              </p:ext>
            </p:extLst>
          </p:nvPr>
        </p:nvGraphicFramePr>
        <p:xfrm>
          <a:off x="6984268" y="690086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28~29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3"/>
                        </a:rPr>
                        <a:t>https://cdata2.tsherpa.co.kr/tsherpa/MultiMedia/Flash/2019/curri/TSV56JR.html?flashxmlnum=yuni4856&amp;classa=A8-C1-61-MM-MM-03-03-07-0-0-0-0&amp;classno=MM_61_03/suhi_0601_02/suhi_0601_02_0008.html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상단 탭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24FA492-8A11-4919-BE82-3DE94093FA04}"/>
              </a:ext>
            </a:extLst>
          </p:cNvPr>
          <p:cNvGrpSpPr/>
          <p:nvPr/>
        </p:nvGrpSpPr>
        <p:grpSpPr>
          <a:xfrm>
            <a:off x="0" y="1213437"/>
            <a:ext cx="6997855" cy="369332"/>
            <a:chOff x="0" y="1336233"/>
            <a:chExt cx="69978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F1683-3771-4D11-A652-749342914D2E}"/>
                </a:ext>
              </a:extLst>
            </p:cNvPr>
            <p:cNvSpPr txBox="1"/>
            <p:nvPr/>
          </p:nvSpPr>
          <p:spPr>
            <a:xfrm>
              <a:off x="0" y="1336233"/>
              <a:ext cx="699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각뿔 구성요소 간의 관계</a:t>
              </a:r>
            </a:p>
          </p:txBody>
        </p:sp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xmlns="" id="{77CA6CD8-F4DF-49ED-9E2F-43217404E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759" y="1389416"/>
              <a:ext cx="107529" cy="295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75473D23-F134-43BF-8890-DE63BDD0C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28" y="1394178"/>
              <a:ext cx="129035" cy="295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5BF10C3-3BB3-45DA-BA93-3053BDDF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3693"/>
              </p:ext>
            </p:extLst>
          </p:nvPr>
        </p:nvGraphicFramePr>
        <p:xfrm>
          <a:off x="533181" y="2883963"/>
          <a:ext cx="60550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459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도형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/>
                        <a:t>밑면의 변의 수</a:t>
                      </a:r>
                      <a:r>
                        <a:rPr lang="en-US" altLang="ko-KR" sz="1400" spc="-150" dirty="0"/>
                        <a:t>(</a:t>
                      </a:r>
                      <a:r>
                        <a:rPr lang="ko-KR" altLang="en-US" sz="1400" spc="-150" dirty="0"/>
                        <a:t>개</a:t>
                      </a:r>
                      <a:r>
                        <a:rPr lang="en-US" altLang="ko-KR" sz="1400" spc="-150" dirty="0"/>
                        <a:t>)</a:t>
                      </a:r>
                      <a:endParaRPr lang="ko-KR" altLang="en-US" sz="1400" spc="-15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 err="1"/>
                        <a:t>꼭짓점의</a:t>
                      </a:r>
                      <a:r>
                        <a:rPr lang="ko-KR" altLang="en-US" sz="1400" spc="-300" dirty="0"/>
                        <a:t>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/>
                        <a:t>면의 수</a:t>
                      </a:r>
                      <a:r>
                        <a:rPr lang="en-US" altLang="ko-KR" sz="1400" spc="0" dirty="0"/>
                        <a:t>(</a:t>
                      </a:r>
                      <a:r>
                        <a:rPr lang="ko-KR" altLang="en-US" sz="1400" spc="0" dirty="0"/>
                        <a:t>개</a:t>
                      </a:r>
                      <a:r>
                        <a:rPr lang="en-US" altLang="ko-KR" sz="1400" spc="0" dirty="0"/>
                        <a:t>)</a:t>
                      </a:r>
                      <a:endParaRPr lang="ko-KR" altLang="en-US" sz="1400" spc="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모서리의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육각뿔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2DF920BE-ADD5-4536-9089-6BD33F57B7B3}"/>
              </a:ext>
            </a:extLst>
          </p:cNvPr>
          <p:cNvGrpSpPr/>
          <p:nvPr/>
        </p:nvGrpSpPr>
        <p:grpSpPr>
          <a:xfrm>
            <a:off x="5639707" y="924217"/>
            <a:ext cx="988982" cy="261610"/>
            <a:chOff x="-1951666" y="2683635"/>
            <a:chExt cx="988982" cy="261610"/>
          </a:xfrm>
        </p:grpSpPr>
        <p:sp>
          <p:nvSpPr>
            <p:cNvPr id="76" name="사각형: 둥근 위쪽 모서리 75">
              <a:extLst>
                <a:ext uri="{FF2B5EF4-FFF2-40B4-BE49-F238E27FC236}">
                  <a16:creationId xmlns:a16="http://schemas.microsoft.com/office/drawing/2014/main" xmlns="" id="{6445FBB4-100C-4B0E-B46D-DC2FF90E97BB}"/>
                </a:ext>
              </a:extLst>
            </p:cNvPr>
            <p:cNvSpPr/>
            <p:nvPr/>
          </p:nvSpPr>
          <p:spPr bwMode="auto">
            <a:xfrm>
              <a:off x="-1251241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사각형: 둥근 위쪽 모서리 81">
              <a:extLst>
                <a:ext uri="{FF2B5EF4-FFF2-40B4-BE49-F238E27FC236}">
                  <a16:creationId xmlns:a16="http://schemas.microsoft.com/office/drawing/2014/main" xmlns="" id="{1383993C-F777-4A12-9CE3-DABAD2DDC97B}"/>
                </a:ext>
              </a:extLst>
            </p:cNvPr>
            <p:cNvSpPr/>
            <p:nvPr/>
          </p:nvSpPr>
          <p:spPr bwMode="auto">
            <a:xfrm>
              <a:off x="-1598909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0" name="사각형: 둥근 위쪽 모서리 89">
              <a:extLst>
                <a:ext uri="{FF2B5EF4-FFF2-40B4-BE49-F238E27FC236}">
                  <a16:creationId xmlns:a16="http://schemas.microsoft.com/office/drawing/2014/main" xmlns="" id="{D1D28AE1-13A0-4CD9-81B0-C86779D83613}"/>
                </a:ext>
              </a:extLst>
            </p:cNvPr>
            <p:cNvSpPr/>
            <p:nvPr/>
          </p:nvSpPr>
          <p:spPr bwMode="auto">
            <a:xfrm>
              <a:off x="-1940786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F9F492B9-9B57-4318-862E-2BC9434C0796}"/>
                </a:ext>
              </a:extLst>
            </p:cNvPr>
            <p:cNvSpPr txBox="1"/>
            <p:nvPr/>
          </p:nvSpPr>
          <p:spPr>
            <a:xfrm>
              <a:off x="-1951666" y="2683635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6032B4F-3CDB-4797-AC74-A68275267642}"/>
                </a:ext>
              </a:extLst>
            </p:cNvPr>
            <p:cNvSpPr txBox="1"/>
            <p:nvPr/>
          </p:nvSpPr>
          <p:spPr>
            <a:xfrm>
              <a:off x="-1602586" y="2683635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69697D2-7F9B-45D4-AC37-B9B97B48F950}"/>
                </a:ext>
              </a:extLst>
            </p:cNvPr>
            <p:cNvSpPr txBox="1"/>
            <p:nvPr/>
          </p:nvSpPr>
          <p:spPr>
            <a:xfrm>
              <a:off x="-1251241" y="2683635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35CFF9E1-2184-4F0C-B4EE-7EE5D521F8B9}"/>
              </a:ext>
            </a:extLst>
          </p:cNvPr>
          <p:cNvSpPr/>
          <p:nvPr/>
        </p:nvSpPr>
        <p:spPr>
          <a:xfrm>
            <a:off x="5349583" y="938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6005164-6109-4496-9E75-B572015ECB2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1328" y="1670337"/>
            <a:ext cx="3958748" cy="922355"/>
          </a:xfrm>
          <a:prstGeom prst="rect">
            <a:avLst/>
          </a:prstGeom>
        </p:spPr>
      </p:pic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942D8F52-5E77-4B1C-A501-049A0386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xmlns="" id="{7DCD8034-87E3-4C49-A273-DC88E18F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9EB42EA6-1E48-4EAB-ADB6-78942018A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6305B7FF-64E8-4F46-B342-AE01FAE7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30930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72189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3448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54707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3330930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3672189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4013448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4354707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16" y="3330930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16" y="3672189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16" y="4013448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16" y="4354707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94" y="3330930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94" y="3672189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94" y="4013448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94" y="4354707"/>
            <a:ext cx="242086" cy="24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xmlns="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0948"/>
              </p:ext>
            </p:extLst>
          </p:nvPr>
        </p:nvGraphicFramePr>
        <p:xfrm>
          <a:off x="153927" y="224644"/>
          <a:ext cx="8836146" cy="4378856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각뿔의 이름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각뿔의 이름 알아보기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각뿔의 구성요소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각뿔의 구성요소 알아보기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103525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각뿔의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구성요소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suh_0601_02_0008_203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suh_0601_02_0008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C937DCE-41A6-468F-854B-89D50BB7EDBA}"/>
              </a:ext>
            </a:extLst>
          </p:cNvPr>
          <p:cNvGrpSpPr/>
          <p:nvPr/>
        </p:nvGrpSpPr>
        <p:grpSpPr>
          <a:xfrm>
            <a:off x="0" y="800708"/>
            <a:ext cx="6997855" cy="4103711"/>
            <a:chOff x="0" y="923504"/>
            <a:chExt cx="6997855" cy="410371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9EAD43-27EE-436D-975C-03EC8CD1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23504"/>
              <a:ext cx="6997855" cy="410371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00C80FF-26B4-48E5-B97E-6F3E2776E3DF}"/>
                </a:ext>
              </a:extLst>
            </p:cNvPr>
            <p:cNvSpPr/>
            <p:nvPr/>
          </p:nvSpPr>
          <p:spPr bwMode="auto">
            <a:xfrm>
              <a:off x="359532" y="1340768"/>
              <a:ext cx="6228692" cy="3686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8831"/>
              </p:ext>
            </p:extLst>
          </p:nvPr>
        </p:nvGraphicFramePr>
        <p:xfrm>
          <a:off x="6984268" y="69008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상단탭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24FA492-8A11-4919-BE82-3DE94093FA04}"/>
              </a:ext>
            </a:extLst>
          </p:cNvPr>
          <p:cNvGrpSpPr/>
          <p:nvPr/>
        </p:nvGrpSpPr>
        <p:grpSpPr>
          <a:xfrm>
            <a:off x="0" y="1213437"/>
            <a:ext cx="6997855" cy="369332"/>
            <a:chOff x="0" y="1336233"/>
            <a:chExt cx="69978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F1683-3771-4D11-A652-749342914D2E}"/>
                </a:ext>
              </a:extLst>
            </p:cNvPr>
            <p:cNvSpPr txBox="1"/>
            <p:nvPr/>
          </p:nvSpPr>
          <p:spPr>
            <a:xfrm>
              <a:off x="0" y="1336233"/>
              <a:ext cx="699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각뿔 구성요소 간의 관계</a:t>
              </a:r>
            </a:p>
          </p:txBody>
        </p:sp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xmlns="" id="{77CA6CD8-F4DF-49ED-9E2F-43217404E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759" y="1389416"/>
              <a:ext cx="107529" cy="295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75473D23-F134-43BF-8890-DE63BDD0C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28" y="1394178"/>
              <a:ext cx="129035" cy="295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AD44B30-1E6B-4C5B-B6B2-7C2BC23E205A}"/>
              </a:ext>
            </a:extLst>
          </p:cNvPr>
          <p:cNvGrpSpPr/>
          <p:nvPr/>
        </p:nvGrpSpPr>
        <p:grpSpPr>
          <a:xfrm>
            <a:off x="492254" y="3902341"/>
            <a:ext cx="620710" cy="380919"/>
            <a:chOff x="1373722" y="2716506"/>
            <a:chExt cx="1178188" cy="723034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xmlns="" id="{E07E7355-304D-4CE2-B5C2-DA70F17E8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D90EFCE-60C4-4B38-8C4F-06FCF7C991DF}"/>
                </a:ext>
              </a:extLst>
            </p:cNvPr>
            <p:cNvSpPr txBox="1"/>
            <p:nvPr/>
          </p:nvSpPr>
          <p:spPr>
            <a:xfrm>
              <a:off x="1373722" y="2727058"/>
              <a:ext cx="1169848" cy="54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B3BC50D-D096-4D67-812B-05912FC6F9AA}"/>
              </a:ext>
            </a:extLst>
          </p:cNvPr>
          <p:cNvSpPr/>
          <p:nvPr/>
        </p:nvSpPr>
        <p:spPr>
          <a:xfrm>
            <a:off x="1295400" y="3846340"/>
            <a:ext cx="3318537" cy="1150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 err="1">
                <a:latin typeface="+mn-lt"/>
                <a:ea typeface="+mn-ea"/>
              </a:rPr>
              <a:t>꼭짓점의</a:t>
            </a:r>
            <a:r>
              <a:rPr lang="ko-KR" altLang="en-US" sz="1600" dirty="0">
                <a:latin typeface="+mn-lt"/>
                <a:ea typeface="+mn-ea"/>
              </a:rPr>
              <a:t>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밑면의 변의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＋</a:t>
            </a:r>
            <a:endParaRPr lang="en-US" altLang="ko-KR" sz="16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면의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/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밑면의 변의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＋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모서리의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/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밑면의 변의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en-US" altLang="ko-KR" sz="1600" dirty="0"/>
              <a:t>×</a:t>
            </a:r>
            <a:endParaRPr lang="ko-KR" altLang="en-US" sz="1600" dirty="0">
              <a:latin typeface="+mn-lt"/>
              <a:ea typeface="+mn-ea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EB24A142-E1C5-4934-A0DF-2D56424D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048698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31B965C2-2E4C-488A-AA42-211AAA32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58" y="3898103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6EA21A92-3358-4D09-B965-79A30B48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59" y="4140997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57215D1-71CD-44FD-A7AE-61003D4123CA}"/>
              </a:ext>
            </a:extLst>
          </p:cNvPr>
          <p:cNvSpPr txBox="1"/>
          <p:nvPr/>
        </p:nvSpPr>
        <p:spPr>
          <a:xfrm>
            <a:off x="4348762" y="3844125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3733B6C4-20B6-41C6-B948-FFF722F0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16" y="4284808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C1142D5B-0598-40C7-9001-F54C953D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17" y="4527702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341354B-5C06-4835-8D60-93E3B035217D}"/>
              </a:ext>
            </a:extLst>
          </p:cNvPr>
          <p:cNvSpPr txBox="1"/>
          <p:nvPr/>
        </p:nvSpPr>
        <p:spPr>
          <a:xfrm>
            <a:off x="3949520" y="4230830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8A67FFF7-5FAD-413E-8B3C-E54E95D5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57" y="4640349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58" y="4883243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B098B34-60B3-46C9-94F0-7F0FE9859952}"/>
              </a:ext>
            </a:extLst>
          </p:cNvPr>
          <p:cNvSpPr txBox="1"/>
          <p:nvPr/>
        </p:nvSpPr>
        <p:spPr>
          <a:xfrm>
            <a:off x="4348761" y="4586371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171372C4-C133-4E18-BACD-42EFDC4F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415844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66C249E0-D424-4519-A4AE-3F228FA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777422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62C72845-35DD-4624-8F6F-91EF1804FC4A}"/>
              </a:ext>
            </a:extLst>
          </p:cNvPr>
          <p:cNvSpPr/>
          <p:nvPr/>
        </p:nvSpPr>
        <p:spPr>
          <a:xfrm>
            <a:off x="5349583" y="938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223A7933-9916-4E4F-93E1-63B5128817FD}"/>
              </a:ext>
            </a:extLst>
          </p:cNvPr>
          <p:cNvGrpSpPr/>
          <p:nvPr/>
        </p:nvGrpSpPr>
        <p:grpSpPr>
          <a:xfrm>
            <a:off x="5639707" y="924217"/>
            <a:ext cx="988982" cy="261610"/>
            <a:chOff x="-1951666" y="3061567"/>
            <a:chExt cx="988982" cy="261610"/>
          </a:xfrm>
        </p:grpSpPr>
        <p:sp>
          <p:nvSpPr>
            <p:cNvPr id="122" name="사각형: 둥근 위쪽 모서리 121">
              <a:extLst>
                <a:ext uri="{FF2B5EF4-FFF2-40B4-BE49-F238E27FC236}">
                  <a16:creationId xmlns:a16="http://schemas.microsoft.com/office/drawing/2014/main" xmlns="" id="{F4EB4C91-5EBF-44BC-BA83-448CC2811B5B}"/>
                </a:ext>
              </a:extLst>
            </p:cNvPr>
            <p:cNvSpPr/>
            <p:nvPr/>
          </p:nvSpPr>
          <p:spPr bwMode="auto">
            <a:xfrm>
              <a:off x="-1251241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" name="사각형: 둥근 위쪽 모서리 122">
              <a:extLst>
                <a:ext uri="{FF2B5EF4-FFF2-40B4-BE49-F238E27FC236}">
                  <a16:creationId xmlns:a16="http://schemas.microsoft.com/office/drawing/2014/main" xmlns="" id="{7988C579-0ED2-46BC-985B-7971D5C9D4EC}"/>
                </a:ext>
              </a:extLst>
            </p:cNvPr>
            <p:cNvSpPr/>
            <p:nvPr/>
          </p:nvSpPr>
          <p:spPr bwMode="auto">
            <a:xfrm>
              <a:off x="-1598909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4" name="사각형: 둥근 위쪽 모서리 123">
              <a:extLst>
                <a:ext uri="{FF2B5EF4-FFF2-40B4-BE49-F238E27FC236}">
                  <a16:creationId xmlns:a16="http://schemas.microsoft.com/office/drawing/2014/main" xmlns="" id="{93363D5D-86AC-4B59-B5D6-C35FDA8D0C1D}"/>
                </a:ext>
              </a:extLst>
            </p:cNvPr>
            <p:cNvSpPr/>
            <p:nvPr/>
          </p:nvSpPr>
          <p:spPr bwMode="auto">
            <a:xfrm>
              <a:off x="-1940786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8AAFACF9-7C61-46DB-8513-367729659064}"/>
                </a:ext>
              </a:extLst>
            </p:cNvPr>
            <p:cNvSpPr txBox="1"/>
            <p:nvPr/>
          </p:nvSpPr>
          <p:spPr>
            <a:xfrm>
              <a:off x="-1951666" y="3061567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285436B-3E45-4245-9A19-D8EFF0A89935}"/>
                </a:ext>
              </a:extLst>
            </p:cNvPr>
            <p:cNvSpPr txBox="1"/>
            <p:nvPr/>
          </p:nvSpPr>
          <p:spPr>
            <a:xfrm>
              <a:off x="-1602586" y="3061567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8B0197A5-F6AE-4B59-A257-92D272FDE9C7}"/>
                </a:ext>
              </a:extLst>
            </p:cNvPr>
            <p:cNvSpPr txBox="1"/>
            <p:nvPr/>
          </p:nvSpPr>
          <p:spPr>
            <a:xfrm>
              <a:off x="-1251241" y="3061567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5E78E8CD-0DE0-4BC4-8519-F1E0D937A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47397"/>
              </p:ext>
            </p:extLst>
          </p:nvPr>
        </p:nvGraphicFramePr>
        <p:xfrm>
          <a:off x="533181" y="1984921"/>
          <a:ext cx="60550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459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도형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/>
                        <a:t>밑면의 변의 수</a:t>
                      </a:r>
                      <a:r>
                        <a:rPr lang="en-US" altLang="ko-KR" sz="1400" spc="-150" dirty="0"/>
                        <a:t>(</a:t>
                      </a:r>
                      <a:r>
                        <a:rPr lang="ko-KR" altLang="en-US" sz="1400" spc="-150" dirty="0"/>
                        <a:t>개</a:t>
                      </a:r>
                      <a:r>
                        <a:rPr lang="en-US" altLang="ko-KR" sz="1400" spc="-150" dirty="0"/>
                        <a:t>)</a:t>
                      </a:r>
                      <a:endParaRPr lang="ko-KR" altLang="en-US" sz="1400" spc="-15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 err="1"/>
                        <a:t>꼭짓점의</a:t>
                      </a:r>
                      <a:r>
                        <a:rPr lang="ko-KR" altLang="en-US" sz="1400" spc="-300" dirty="0"/>
                        <a:t>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/>
                        <a:t>면의 수</a:t>
                      </a:r>
                      <a:r>
                        <a:rPr lang="en-US" altLang="ko-KR" sz="1400" spc="0" dirty="0"/>
                        <a:t>(</a:t>
                      </a:r>
                      <a:r>
                        <a:rPr lang="ko-KR" altLang="en-US" sz="1400" spc="0" dirty="0"/>
                        <a:t>개</a:t>
                      </a:r>
                      <a:r>
                        <a:rPr lang="en-US" altLang="ko-KR" sz="1400" spc="0" dirty="0"/>
                        <a:t>)</a:t>
                      </a:r>
                      <a:endParaRPr lang="ko-KR" altLang="en-US" sz="1400" spc="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모서리의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오각뿔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육각뿔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80FD351-8407-42A7-A82F-4D89C5A2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EC5C151D-16DF-474F-A8C5-9D3AE04D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035331B6-E35D-422F-947D-CA17F8C1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10840276-304E-41DC-9851-3A4E3415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70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964686-E4AD-4871-B360-736D5598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965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1014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8869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696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04140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6B4CB586-3DF7-4934-8F09-836F544B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2A12683-85D2-45E8-8680-2F19A3DD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D1478D35-73AB-4806-9983-4A0849CE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931A78C7-392A-4660-8EA3-ED192A19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74C8CFBB-2B42-47B2-8E2F-BF0885753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EEF6DCCB-883E-408A-A9E2-ED0DCA7F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EFB1258D-890E-49B7-95CD-4A163B37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32A5262E-1ED4-4836-936D-5B5F090C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F1D71D-FA85-4727-A517-1D124D6C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42156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26177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9A4DFCE8-6F64-48AB-9AB1-03C8B1ED2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BC0E8262-34F7-40A7-8696-EA2F1C82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C3FBA62C-1ADF-4DED-8282-E72EA1D2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CB26CC8E-EECA-47CC-9159-B7723611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07891C-E6BF-4872-AF1A-0A7C8C19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41865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9782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15C303-ACC6-45FB-9D7B-AB5AD1357E9F}"/>
              </a:ext>
            </a:extLst>
          </p:cNvPr>
          <p:cNvSpPr/>
          <p:nvPr/>
        </p:nvSpPr>
        <p:spPr>
          <a:xfrm>
            <a:off x="719572" y="2308559"/>
            <a:ext cx="5616624" cy="2213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71CCF1B-C5BD-42A5-8571-C49562FF8305}"/>
              </a:ext>
            </a:extLst>
          </p:cNvPr>
          <p:cNvSpPr/>
          <p:nvPr/>
        </p:nvSpPr>
        <p:spPr>
          <a:xfrm>
            <a:off x="573757" y="2395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AD784F23-CDE7-4308-820B-B49061EB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128713FE-6361-459D-859F-73E927A5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9BFD12D5-FF72-40BA-A108-D4589B6F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AF49463-4D1C-4F93-820C-C1EBBC25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3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6CF377-C095-47FD-8195-2FF02E50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5" y="2484363"/>
            <a:ext cx="1930795" cy="2345111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2878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2684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각기둥을 보고 각 구성요소를  찾아 기호를 쓰시오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25FE5EA-8165-40D3-9B9B-91302AD3C30F}"/>
              </a:ext>
            </a:extLst>
          </p:cNvPr>
          <p:cNvSpPr/>
          <p:nvPr/>
        </p:nvSpPr>
        <p:spPr bwMode="auto">
          <a:xfrm>
            <a:off x="4745840" y="2708118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E94645B5-3F77-4E1D-9041-B42E385B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248119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7566D02D-03EC-43A0-A4B5-973D6F31045F}"/>
              </a:ext>
            </a:extLst>
          </p:cNvPr>
          <p:cNvGrpSpPr/>
          <p:nvPr/>
        </p:nvGrpSpPr>
        <p:grpSpPr>
          <a:xfrm>
            <a:off x="3608294" y="2669240"/>
            <a:ext cx="783686" cy="449930"/>
            <a:chOff x="1382062" y="2716506"/>
            <a:chExt cx="1169848" cy="723034"/>
          </a:xfrm>
        </p:grpSpPr>
        <p:pic>
          <p:nvPicPr>
            <p:cNvPr id="56" name="Picture 5">
              <a:extLst>
                <a:ext uri="{FF2B5EF4-FFF2-40B4-BE49-F238E27FC236}">
                  <a16:creationId xmlns:a16="http://schemas.microsoft.com/office/drawing/2014/main" xmlns="" id="{929EE27D-1D67-4948-A6E5-7250D9AF2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5190252-64E3-4E96-B858-2A74EC9C32AA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옆면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21054594-8003-4607-B418-53B53FADF171}"/>
              </a:ext>
            </a:extLst>
          </p:cNvPr>
          <p:cNvGrpSpPr/>
          <p:nvPr/>
        </p:nvGrpSpPr>
        <p:grpSpPr>
          <a:xfrm>
            <a:off x="3503106" y="3232867"/>
            <a:ext cx="994062" cy="449930"/>
            <a:chOff x="3503106" y="3232867"/>
            <a:chExt cx="994062" cy="449930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xmlns="" id="{4D06C5E8-A3DC-44E7-AB9D-11CDD20FD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20" y="3232867"/>
              <a:ext cx="971248" cy="449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9F0406C-7D04-4E4B-82E7-F7624AA2EF09}"/>
                </a:ext>
              </a:extLst>
            </p:cNvPr>
            <p:cNvSpPr txBox="1"/>
            <p:nvPr/>
          </p:nvSpPr>
          <p:spPr>
            <a:xfrm>
              <a:off x="3503106" y="3253629"/>
              <a:ext cx="99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모서리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074BFCD-CD8E-41D9-9A9F-B8D75BA92D2F}"/>
              </a:ext>
            </a:extLst>
          </p:cNvPr>
          <p:cNvSpPr/>
          <p:nvPr/>
        </p:nvSpPr>
        <p:spPr bwMode="auto">
          <a:xfrm>
            <a:off x="4745840" y="3279667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AA486192-84FE-4F37-8F45-2012E165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305274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ABFE3852-C670-48F6-A7CC-9A3E1105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81093" y="2161680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2">
            <a:extLst>
              <a:ext uri="{FF2B5EF4-FFF2-40B4-BE49-F238E27FC236}">
                <a16:creationId xmlns:a16="http://schemas.microsoft.com/office/drawing/2014/main" xmlns="" id="{08CC7DE4-900F-4BF3-8E33-10F69283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72" y="1898956"/>
            <a:ext cx="291974" cy="2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3">
            <a:extLst>
              <a:ext uri="{FF2B5EF4-FFF2-40B4-BE49-F238E27FC236}">
                <a16:creationId xmlns:a16="http://schemas.microsoft.com/office/drawing/2014/main" xmlns="" id="{0EFCA9C5-5975-4362-B5F5-09EC1BD8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1" y="3605119"/>
            <a:ext cx="297483" cy="31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4">
            <a:extLst>
              <a:ext uri="{FF2B5EF4-FFF2-40B4-BE49-F238E27FC236}">
                <a16:creationId xmlns:a16="http://schemas.microsoft.com/office/drawing/2014/main" xmlns="" id="{9EDB78A9-5BB2-4D0D-81DA-9CB59F6D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3" y="4409449"/>
            <a:ext cx="29748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616996D9-134A-42CE-B131-97EBFB26914B}"/>
              </a:ext>
            </a:extLst>
          </p:cNvPr>
          <p:cNvGrpSpPr/>
          <p:nvPr/>
        </p:nvGrpSpPr>
        <p:grpSpPr>
          <a:xfrm>
            <a:off x="2043417" y="5161690"/>
            <a:ext cx="390250" cy="303204"/>
            <a:chOff x="1205779" y="4788108"/>
            <a:chExt cx="390250" cy="303204"/>
          </a:xfrm>
        </p:grpSpPr>
        <p:pic>
          <p:nvPicPr>
            <p:cNvPr id="75" name="Picture 9">
              <a:extLst>
                <a:ext uri="{FF2B5EF4-FFF2-40B4-BE49-F238E27FC236}">
                  <a16:creationId xmlns:a16="http://schemas.microsoft.com/office/drawing/2014/main" xmlns="" id="{8FFCFC6E-5837-469F-807A-4E1F0F914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353" y="4788108"/>
              <a:ext cx="297483" cy="30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69A5051-8B07-40CB-A022-7F4582B2D559}"/>
                </a:ext>
              </a:extLst>
            </p:cNvPr>
            <p:cNvSpPr txBox="1"/>
            <p:nvPr/>
          </p:nvSpPr>
          <p:spPr>
            <a:xfrm>
              <a:off x="1205779" y="4788108"/>
              <a:ext cx="3902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solidFill>
                    <a:srgbClr val="FFB6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ㄹ</a:t>
              </a:r>
              <a:endParaRPr lang="ko-KR" altLang="en-US" sz="1300" dirty="0">
                <a:solidFill>
                  <a:srgbClr val="FFB6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7" name="Picture 31">
            <a:extLst>
              <a:ext uri="{FF2B5EF4-FFF2-40B4-BE49-F238E27FC236}">
                <a16:creationId xmlns:a16="http://schemas.microsoft.com/office/drawing/2014/main" xmlns="" id="{2099152B-04DE-416A-96D8-074D9D92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557">
            <a:off x="1364132" y="3469099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A0099CF2-F53E-4669-8810-749C8130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82415" y="4725989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1">
            <a:extLst>
              <a:ext uri="{FF2B5EF4-FFF2-40B4-BE49-F238E27FC236}">
                <a16:creationId xmlns:a16="http://schemas.microsoft.com/office/drawing/2014/main" xmlns="" id="{F4F5D3A1-6AB1-467F-A2C1-39321288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3025">
            <a:off x="940483" y="4132968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0E1B6879-5ABA-4B57-B48C-5C7A3DE73A72}"/>
              </a:ext>
            </a:extLst>
          </p:cNvPr>
          <p:cNvGrpSpPr/>
          <p:nvPr/>
        </p:nvGrpSpPr>
        <p:grpSpPr>
          <a:xfrm>
            <a:off x="3503106" y="3800650"/>
            <a:ext cx="994062" cy="449930"/>
            <a:chOff x="3503106" y="3232867"/>
            <a:chExt cx="994062" cy="449930"/>
          </a:xfrm>
        </p:grpSpPr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xmlns="" id="{9597245F-4370-4E9E-861A-37A408B0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20" y="3232867"/>
              <a:ext cx="971248" cy="449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711D2AF-5535-41D8-B548-1BE244BFD407}"/>
                </a:ext>
              </a:extLst>
            </p:cNvPr>
            <p:cNvSpPr txBox="1"/>
            <p:nvPr/>
          </p:nvSpPr>
          <p:spPr>
            <a:xfrm>
              <a:off x="3503106" y="3253629"/>
              <a:ext cx="99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꼭짓점</a:t>
              </a:r>
              <a:endPara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4E0A2E6-8662-4E17-B36F-4061481CE3DB}"/>
              </a:ext>
            </a:extLst>
          </p:cNvPr>
          <p:cNvSpPr/>
          <p:nvPr/>
        </p:nvSpPr>
        <p:spPr bwMode="auto">
          <a:xfrm>
            <a:off x="4745840" y="3834457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F7998D1E-16AB-43A8-9833-1A75CD9D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360753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3">
            <a:extLst>
              <a:ext uri="{FF2B5EF4-FFF2-40B4-BE49-F238E27FC236}">
                <a16:creationId xmlns:a16="http://schemas.microsoft.com/office/drawing/2014/main" xmlns="" id="{DC4AB6B4-BD9B-44E4-B4D5-2E6338E2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65" y="2733052"/>
            <a:ext cx="297483" cy="31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4">
            <a:extLst>
              <a:ext uri="{FF2B5EF4-FFF2-40B4-BE49-F238E27FC236}">
                <a16:creationId xmlns:a16="http://schemas.microsoft.com/office/drawing/2014/main" xmlns="" id="{B7DCBCA7-41BA-4815-96C1-81BA0C45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9" y="3877843"/>
            <a:ext cx="29748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4AC1C765-3574-47BA-A516-F7F6FE7F39D5}"/>
              </a:ext>
            </a:extLst>
          </p:cNvPr>
          <p:cNvGrpSpPr/>
          <p:nvPr/>
        </p:nvGrpSpPr>
        <p:grpSpPr>
          <a:xfrm>
            <a:off x="4806551" y="3312731"/>
            <a:ext cx="390250" cy="303204"/>
            <a:chOff x="1205779" y="4788108"/>
            <a:chExt cx="390250" cy="303204"/>
          </a:xfrm>
        </p:grpSpPr>
        <p:pic>
          <p:nvPicPr>
            <p:cNvPr id="88" name="Picture 9">
              <a:extLst>
                <a:ext uri="{FF2B5EF4-FFF2-40B4-BE49-F238E27FC236}">
                  <a16:creationId xmlns:a16="http://schemas.microsoft.com/office/drawing/2014/main" xmlns="" id="{4B6D33A8-1E33-4EDC-B3DA-DE0222704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353" y="4788108"/>
              <a:ext cx="297483" cy="30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4B949FF-4FD9-4715-A24A-6E7FF610E7AB}"/>
                </a:ext>
              </a:extLst>
            </p:cNvPr>
            <p:cNvSpPr txBox="1"/>
            <p:nvPr/>
          </p:nvSpPr>
          <p:spPr>
            <a:xfrm>
              <a:off x="1205779" y="4788108"/>
              <a:ext cx="3902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solidFill>
                    <a:srgbClr val="FFB6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ㄹ</a:t>
              </a:r>
              <a:endParaRPr lang="ko-KR" altLang="en-US" sz="1300" dirty="0">
                <a:solidFill>
                  <a:srgbClr val="FFB6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A9D5568F-480D-496E-9078-53107835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59F4A8D5-D407-4A7D-9D66-CE45C1F6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A416AE48-4782-4598-B485-A2F648D6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A3F7DC2-8AF0-4A3E-A60C-9C2A2C19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F55BCACE-3DF8-4285-9A38-C63274EF08C7}"/>
              </a:ext>
            </a:extLst>
          </p:cNvPr>
          <p:cNvGrpSpPr/>
          <p:nvPr/>
        </p:nvGrpSpPr>
        <p:grpSpPr>
          <a:xfrm>
            <a:off x="3503106" y="4313927"/>
            <a:ext cx="994062" cy="523220"/>
            <a:chOff x="3503106" y="3196222"/>
            <a:chExt cx="994062" cy="523220"/>
          </a:xfrm>
        </p:grpSpPr>
        <p:pic>
          <p:nvPicPr>
            <p:cNvPr id="73" name="Picture 5">
              <a:extLst>
                <a:ext uri="{FF2B5EF4-FFF2-40B4-BE49-F238E27FC236}">
                  <a16:creationId xmlns:a16="http://schemas.microsoft.com/office/drawing/2014/main" xmlns="" id="{E6F9D485-6186-4EE4-9E12-97651CE00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20" y="3232867"/>
              <a:ext cx="971248" cy="449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E01E2AC-FBF3-45F0-9A24-A79A9DB256EC}"/>
                </a:ext>
              </a:extLst>
            </p:cNvPr>
            <p:cNvSpPr txBox="1"/>
            <p:nvPr/>
          </p:nvSpPr>
          <p:spPr>
            <a:xfrm>
              <a:off x="3503106" y="3196222"/>
              <a:ext cx="994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각뿔의 </a:t>
              </a:r>
              <a:endPara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꼭짓점</a:t>
              </a:r>
              <a:endPara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AAA6A1D4-0F7A-40DC-9841-AD77B217B264}"/>
              </a:ext>
            </a:extLst>
          </p:cNvPr>
          <p:cNvSpPr/>
          <p:nvPr/>
        </p:nvSpPr>
        <p:spPr bwMode="auto">
          <a:xfrm>
            <a:off x="4745840" y="4384379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24AB342F-EC00-468A-9B76-C67B911F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4157455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2">
            <a:extLst>
              <a:ext uri="{FF2B5EF4-FFF2-40B4-BE49-F238E27FC236}">
                <a16:creationId xmlns:a16="http://schemas.microsoft.com/office/drawing/2014/main" xmlns="" id="{6E5FEBB5-578A-4A7D-9BEC-621D6245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70" y="4410762"/>
            <a:ext cx="291974" cy="2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6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18022"/>
              </p:ext>
            </p:extLst>
          </p:nvPr>
        </p:nvGraphicFramePr>
        <p:xfrm>
          <a:off x="7020272" y="689281"/>
          <a:ext cx="2086863" cy="3448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28~29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https://cdata2.tsherpa.co.kr/tsherpa/MultiMedia/Flash/2019/curri/TSV56JR.html?flashxmlnum=yuni4856&amp;classa=A8-C1-61-MM-MM-03-03-07-0-0-0-0&amp;classno=MM_61_03/suhi_0601_02/suhi_0601_02_0008.html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5782EBD2-51C2-49BA-BEA0-34C3651016F3}"/>
              </a:ext>
            </a:extLst>
          </p:cNvPr>
          <p:cNvSpPr/>
          <p:nvPr/>
        </p:nvSpPr>
        <p:spPr>
          <a:xfrm>
            <a:off x="417060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7B890FF3-B01B-494D-8B53-D7497B5CB27D}"/>
              </a:ext>
            </a:extLst>
          </p:cNvPr>
          <p:cNvSpPr/>
          <p:nvPr/>
        </p:nvSpPr>
        <p:spPr>
          <a:xfrm>
            <a:off x="4691469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E2EF5780-1F12-478F-9261-51C93F673D17}"/>
              </a:ext>
            </a:extLst>
          </p:cNvPr>
          <p:cNvSpPr/>
          <p:nvPr/>
        </p:nvSpPr>
        <p:spPr>
          <a:xfrm>
            <a:off x="5212337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87DF1CAA-799E-48B3-AA98-3D7B0DF09F80}"/>
              </a:ext>
            </a:extLst>
          </p:cNvPr>
          <p:cNvSpPr/>
          <p:nvPr/>
        </p:nvSpPr>
        <p:spPr>
          <a:xfrm>
            <a:off x="5726954" y="1082863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36BED0B2-B744-4295-A016-F6CB63578EB0}"/>
              </a:ext>
            </a:extLst>
          </p:cNvPr>
          <p:cNvSpPr/>
          <p:nvPr/>
        </p:nvSpPr>
        <p:spPr>
          <a:xfrm>
            <a:off x="624157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E03BE637-319D-4100-9EB3-B271295EBD79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각뿔에서 개수가 서로 같은 것을 찾아 기호를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쓰시오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38994353-C358-4CB1-A72D-F0728155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0CC568C-65E1-45A5-BA2C-7C67BCA4EF2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124D57D2-89FC-44F2-A4F3-C75070E6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86FC9D0-EE4A-4BD2-AEFA-AA0DF0B855E4}"/>
              </a:ext>
            </a:extLst>
          </p:cNvPr>
          <p:cNvSpPr/>
          <p:nvPr/>
        </p:nvSpPr>
        <p:spPr bwMode="auto">
          <a:xfrm>
            <a:off x="3058982" y="4543707"/>
            <a:ext cx="1196912" cy="4436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18502EB2-C2C6-4C65-8EFB-5E15BB078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47" y="439962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4660C012-39AD-49E4-ACE5-947D3CAEE2EA}"/>
              </a:ext>
            </a:extLst>
          </p:cNvPr>
          <p:cNvGrpSpPr/>
          <p:nvPr/>
        </p:nvGrpSpPr>
        <p:grpSpPr>
          <a:xfrm>
            <a:off x="1669279" y="3138181"/>
            <a:ext cx="3938997" cy="1124161"/>
            <a:chOff x="1442602" y="3173747"/>
            <a:chExt cx="3938997" cy="112416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B4FC321D-529E-437F-B4F6-1C7B74F2C044}"/>
                </a:ext>
              </a:extLst>
            </p:cNvPr>
            <p:cNvSpPr/>
            <p:nvPr/>
          </p:nvSpPr>
          <p:spPr>
            <a:xfrm>
              <a:off x="1442602" y="3230413"/>
              <a:ext cx="3938997" cy="1067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0628D41-0D7A-485B-91C3-07A94DDD19F4}"/>
                </a:ext>
              </a:extLst>
            </p:cNvPr>
            <p:cNvSpPr/>
            <p:nvPr/>
          </p:nvSpPr>
          <p:spPr>
            <a:xfrm>
              <a:off x="1918171" y="3173747"/>
              <a:ext cx="3462807" cy="998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수 	       면의 수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밑면의 변의 수              모서리의 수</a:t>
              </a:r>
            </a:p>
          </p:txBody>
        </p:sp>
        <p:pic>
          <p:nvPicPr>
            <p:cNvPr id="74" name="Picture 8">
              <a:extLst>
                <a:ext uri="{FF2B5EF4-FFF2-40B4-BE49-F238E27FC236}">
                  <a16:creationId xmlns:a16="http://schemas.microsoft.com/office/drawing/2014/main" xmlns="" id="{FF4134AC-C42A-4977-8D4D-297D705CA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756" y="3865828"/>
              <a:ext cx="253844" cy="25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9">
              <a:extLst>
                <a:ext uri="{FF2B5EF4-FFF2-40B4-BE49-F238E27FC236}">
                  <a16:creationId xmlns:a16="http://schemas.microsoft.com/office/drawing/2014/main" xmlns="" id="{33287B44-72EF-4A2C-BECD-1BC2884E9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20" y="3367698"/>
              <a:ext cx="263246" cy="263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xmlns="" id="{B1E65320-5CA2-4D74-A1C1-62AF2C034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082" y="3863478"/>
              <a:ext cx="253844" cy="263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E0DAA7BE-4287-4F92-9977-9A843CC73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38" y="3372399"/>
              <a:ext cx="258545" cy="25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0" name="Picture 9">
            <a:extLst>
              <a:ext uri="{FF2B5EF4-FFF2-40B4-BE49-F238E27FC236}">
                <a16:creationId xmlns:a16="http://schemas.microsoft.com/office/drawing/2014/main" xmlns="" id="{E497F2EA-780E-4905-8B42-7FEAFC5E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01" y="4586558"/>
            <a:ext cx="374636" cy="37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51BF1C9-8C6E-45D9-BB44-5DE872C77706}"/>
              </a:ext>
            </a:extLst>
          </p:cNvPr>
          <p:cNvSpPr txBox="1"/>
          <p:nvPr/>
        </p:nvSpPr>
        <p:spPr>
          <a:xfrm>
            <a:off x="3366396" y="4550564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DD66B1FF-E26C-4D05-AE10-EFD723F4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919D8780-BA63-409D-B52C-D16404D5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5BE0D809-B019-48AC-AB26-7DB43C1D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1D6D6D63-74FB-4B5F-8588-65940201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3DC86FE-7003-41B0-8B2E-1A76DB13D60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2386" y="2004168"/>
            <a:ext cx="4132465" cy="962829"/>
          </a:xfrm>
          <a:prstGeom prst="rect">
            <a:avLst/>
          </a:prstGeom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xmlns="" id="{098E0988-9A67-4AFB-88E6-5C3BA0C8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39" y="4586949"/>
            <a:ext cx="361256" cy="36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51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1444"/>
              </p:ext>
            </p:extLst>
          </p:nvPr>
        </p:nvGraphicFramePr>
        <p:xfrm>
          <a:off x="7020272" y="689281"/>
          <a:ext cx="2086863" cy="3448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28~29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https://cdata2.tsherpa.co.kr/tsherpa/MultiMedia/Flash/2019/curri/TSV56JR.html?flashxmlnum=yuni4856&amp;classa=A8-C1-61-MM-MM-03-03-07-0-0-0-0&amp;classno=MM_61_03/suhi_0601_02/suhi_0601_02_0008.html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0586C00C-6D52-421A-B962-EEAE66557BF2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897CCDF-2DCA-426E-A97A-D1877EE0AED5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9ADD6D6C-288D-493A-85F4-CADB5013417D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CF19E61C-94B2-44CA-BF93-D2E4EA3DEE10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CE4D9135-D1EC-4776-8759-A352CEBC6021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54DC7D7-1B1B-4953-B8D0-EF81ECF22AF6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다음 조건을 만족하는 각기둥의 이름을 쓰시오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982652D5-F0E3-4EA0-ABC8-D0D3417C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82DD798-85C6-4DED-A598-6F5665C5CF1E}"/>
              </a:ext>
            </a:extLst>
          </p:cNvPr>
          <p:cNvGrpSpPr/>
          <p:nvPr/>
        </p:nvGrpSpPr>
        <p:grpSpPr>
          <a:xfrm>
            <a:off x="1727200" y="3369164"/>
            <a:ext cx="3938997" cy="815921"/>
            <a:chOff x="1442602" y="3303583"/>
            <a:chExt cx="3938997" cy="9395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62C5F3E4-7747-4FD6-BBDE-08DCC4DE596D}"/>
                </a:ext>
              </a:extLst>
            </p:cNvPr>
            <p:cNvSpPr/>
            <p:nvPr/>
          </p:nvSpPr>
          <p:spPr>
            <a:xfrm>
              <a:off x="1442602" y="3338441"/>
              <a:ext cx="3938997" cy="90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1194FE4-5727-4690-AC9D-85A920204919}"/>
                </a:ext>
              </a:extLst>
            </p:cNvPr>
            <p:cNvSpPr/>
            <p:nvPr/>
          </p:nvSpPr>
          <p:spPr>
            <a:xfrm>
              <a:off x="1442603" y="3303583"/>
              <a:ext cx="3938996" cy="70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모서리의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2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D249700-A41E-431E-944E-6F376CDE9CCA}"/>
              </a:ext>
            </a:extLst>
          </p:cNvPr>
          <p:cNvSpPr/>
          <p:nvPr/>
        </p:nvSpPr>
        <p:spPr bwMode="auto">
          <a:xfrm>
            <a:off x="2948045" y="4482439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9FABE37-C737-4EDB-B7A4-BCFF7C3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5" y="466110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052F13-79F6-4F2E-A0E7-47F2034E5E1F}"/>
              </a:ext>
            </a:extLst>
          </p:cNvPr>
          <p:cNvSpPr txBox="1"/>
          <p:nvPr/>
        </p:nvSpPr>
        <p:spPr>
          <a:xfrm>
            <a:off x="2931353" y="4464661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오각뿔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5C367EA-A81F-4121-91B3-D7A39B6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5BBF8463-2676-48E3-96CE-DFB06EB8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5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030151E-F19E-4B70-8686-C1FB93A4C73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AEDA133-F687-4BA9-9924-24AB8054B7B0}"/>
              </a:ext>
            </a:extLst>
          </p:cNvPr>
          <p:cNvSpPr/>
          <p:nvPr/>
        </p:nvSpPr>
        <p:spPr>
          <a:xfrm>
            <a:off x="442373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CC2649A5-43CC-46B5-B394-570E31F4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F74C0024-CBAE-4CAD-BCC6-7A50ECB6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86C9C53-6F6B-416C-B8DC-AACB3187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29670BC2-B0AA-444A-81B8-DE1603F0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DE7AD86-F47D-43CC-AE19-6F9E593CD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965" y="2004168"/>
            <a:ext cx="4560567" cy="10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7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9817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0586C00C-6D52-421A-B962-EEAE66557BF2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897CCDF-2DCA-426E-A97A-D1877EE0AED5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9ADD6D6C-288D-493A-85F4-CADB5013417D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CF19E61C-94B2-44CA-BF93-D2E4EA3DEE10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CE4D9135-D1EC-4776-8759-A352CEBC6021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54DC7D7-1B1B-4953-B8D0-EF81ECF22AF6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다음 조건을 만족하는 각기둥의 이름을 쓰시오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982652D5-F0E3-4EA0-ABC8-D0D3417C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82DD798-85C6-4DED-A598-6F5665C5CF1E}"/>
              </a:ext>
            </a:extLst>
          </p:cNvPr>
          <p:cNvGrpSpPr/>
          <p:nvPr/>
        </p:nvGrpSpPr>
        <p:grpSpPr>
          <a:xfrm>
            <a:off x="1727200" y="3369164"/>
            <a:ext cx="3938997" cy="815921"/>
            <a:chOff x="1442602" y="3303583"/>
            <a:chExt cx="3938997" cy="9395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62C5F3E4-7747-4FD6-BBDE-08DCC4DE596D}"/>
                </a:ext>
              </a:extLst>
            </p:cNvPr>
            <p:cNvSpPr/>
            <p:nvPr/>
          </p:nvSpPr>
          <p:spPr>
            <a:xfrm>
              <a:off x="1442602" y="3338441"/>
              <a:ext cx="3938997" cy="90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1194FE4-5727-4690-AC9D-85A920204919}"/>
                </a:ext>
              </a:extLst>
            </p:cNvPr>
            <p:cNvSpPr/>
            <p:nvPr/>
          </p:nvSpPr>
          <p:spPr>
            <a:xfrm>
              <a:off x="1442603" y="3303583"/>
              <a:ext cx="3938996" cy="70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모서리의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2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D249700-A41E-431E-944E-6F376CDE9CCA}"/>
              </a:ext>
            </a:extLst>
          </p:cNvPr>
          <p:cNvSpPr/>
          <p:nvPr/>
        </p:nvSpPr>
        <p:spPr bwMode="auto">
          <a:xfrm>
            <a:off x="2948045" y="4482439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9FABE37-C737-4EDB-B7A4-BCFF7C3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5" y="466110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052F13-79F6-4F2E-A0E7-47F2034E5E1F}"/>
              </a:ext>
            </a:extLst>
          </p:cNvPr>
          <p:cNvSpPr txBox="1"/>
          <p:nvPr/>
        </p:nvSpPr>
        <p:spPr>
          <a:xfrm>
            <a:off x="2931353" y="4464661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오각뿔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5C367EA-A81F-4121-91B3-D7A39B6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304B4EE-4E04-4D1D-AD5C-F23531E96678}"/>
              </a:ext>
            </a:extLst>
          </p:cNvPr>
          <p:cNvGrpSpPr/>
          <p:nvPr/>
        </p:nvGrpSpPr>
        <p:grpSpPr>
          <a:xfrm>
            <a:off x="205013" y="3084437"/>
            <a:ext cx="6667165" cy="2135231"/>
            <a:chOff x="289983" y="2961956"/>
            <a:chExt cx="6667165" cy="177183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3380ED33-B85A-4410-BBAD-CF43137C7282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8959E7DA-5EAA-4D04-9315-B50B19ADD3D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각 삼각형 44">
                <a:extLst>
                  <a:ext uri="{FF2B5EF4-FFF2-40B4-BE49-F238E27FC236}">
                    <a16:creationId xmlns:a16="http://schemas.microsoft.com/office/drawing/2014/main" xmlns="" id="{6A2F0766-14AE-4DC9-8575-46E0CF791E80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xmlns="" id="{9734C12C-6239-424D-A76B-5370B0FD2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3BE076E-7447-4C44-973B-2B311B8C7265}"/>
                </a:ext>
              </a:extLst>
            </p:cNvPr>
            <p:cNvSpPr txBox="1"/>
            <p:nvPr/>
          </p:nvSpPr>
          <p:spPr>
            <a:xfrm>
              <a:off x="419583" y="3330257"/>
              <a:ext cx="6458551" cy="130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삼각뿔의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사각뿔의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오각뿔의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16)</a:t>
              </a:r>
            </a:p>
            <a:p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육각뿔의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수와 모서리의 수의 합이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각뿔은 오각뿔입니다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9EAFF918-D242-4399-9570-89D89A05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5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B6AF740D-F814-4577-B143-D8F049389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B51C4F09-CA93-41A5-837A-E5E85511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0E84060C-88E1-41A9-8B37-F8A0FE9CF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3B794EB2-A70B-4A97-ABDC-3E120514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3E282A2B-6CB9-4381-81C2-40A4D0F94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965" y="2004168"/>
            <a:ext cx="4560567" cy="1062573"/>
          </a:xfrm>
          <a:prstGeom prst="rect">
            <a:avLst/>
          </a:prstGeom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3" y="36105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3" y="386104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3" y="41115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3" y="436199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8" y="460787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99CC6B2-1EE2-4617-8A92-19C6C9FE5C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12" y="2463215"/>
            <a:ext cx="3412043" cy="186196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오디오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B8C0F3-4076-4F20-90C7-772538A87927}"/>
              </a:ext>
            </a:extLst>
          </p:cNvPr>
          <p:cNvSpPr/>
          <p:nvPr/>
        </p:nvSpPr>
        <p:spPr bwMode="auto">
          <a:xfrm>
            <a:off x="3851920" y="2023299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각뿔의 길이를 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2384208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8A7534C-46C6-4E65-945A-42C258CACB25}"/>
              </a:ext>
            </a:extLst>
          </p:cNvPr>
          <p:cNvSpPr/>
          <p:nvPr/>
        </p:nvSpPr>
        <p:spPr bwMode="auto">
          <a:xfrm>
            <a:off x="3851920" y="2822030"/>
            <a:ext cx="3096344" cy="64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FAEF0AD-F4B4-4F4D-824E-383493333706}"/>
              </a:ext>
            </a:extLst>
          </p:cNvPr>
          <p:cNvSpPr txBox="1"/>
          <p:nvPr/>
        </p:nvSpPr>
        <p:spPr>
          <a:xfrm>
            <a:off x="4247964" y="2859774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각뿔을 따라 그리고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E58BDF2B-005A-44EC-B6F8-9D7D0B37C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799" y="3231923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7F9C2BC7-7F0A-49E3-8237-3662EF71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8888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41671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587855" y="4050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C48283B-1A2E-4EE8-BE3C-D847DBCB3140}"/>
              </a:ext>
            </a:extLst>
          </p:cNvPr>
          <p:cNvSpPr/>
          <p:nvPr/>
        </p:nvSpPr>
        <p:spPr>
          <a:xfrm>
            <a:off x="65312" y="537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641F983E-C945-4A49-8E3F-A30B1255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30039E8D-9D7A-4CB0-9E9E-59D99597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7B686B3B-C153-4969-BF69-0048D85F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C6AFBC96-AB5F-4616-BF88-A5AC23C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C55ACDB-39BF-4EB3-8D8F-F96A2C5F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9" y="1488559"/>
            <a:ext cx="6100792" cy="3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 있는 각뿔은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4500562" y="2281368"/>
            <a:ext cx="1704227" cy="407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6081" y="2290979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686" y="2502496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54EA95FE-2B5A-48BE-B7C6-C00EBB6B1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004F776-C346-4630-B524-D92ED386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4FBB88E-8541-4ED9-AE83-AD09C056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16584769-947F-43D3-AAA6-D052C867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899CC6B2-1EE2-4617-8A92-19C6C9FE5C4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812" y="2463215"/>
            <a:ext cx="3412043" cy="1861965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416719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3587855" y="4050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E65969-59AA-4B59-BE83-32882B23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267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9892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FE4D3D5-B375-48E3-ABF1-2A891DCA1AE4}"/>
              </a:ext>
            </a:extLst>
          </p:cNvPr>
          <p:cNvSpPr/>
          <p:nvPr/>
        </p:nvSpPr>
        <p:spPr>
          <a:xfrm>
            <a:off x="340093" y="1528987"/>
            <a:ext cx="6212128" cy="8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4F281392-A992-440B-B414-2DCC1B5EF325}"/>
              </a:ext>
            </a:extLst>
          </p:cNvPr>
          <p:cNvCxnSpPr>
            <a:cxnSpLocks/>
          </p:cNvCxnSpPr>
          <p:nvPr/>
        </p:nvCxnSpPr>
        <p:spPr bwMode="auto">
          <a:xfrm>
            <a:off x="414604" y="2313185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CEC4EC1-B212-4175-9D06-8A3F1C84C209}"/>
              </a:ext>
            </a:extLst>
          </p:cNvPr>
          <p:cNvSpPr/>
          <p:nvPr/>
        </p:nvSpPr>
        <p:spPr>
          <a:xfrm>
            <a:off x="153590" y="2182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958D1007-79B1-4355-88C8-C1362B67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E1B0FC83-7679-4273-8897-7F5B4E76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E9720F95-DA94-4275-A593-D2FDA898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A57A87B1-93CA-41DE-87B7-67B41F1D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ea typeface="나눔고딕"/>
              </a:rPr>
              <a:t>기존의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까만선이다가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각뿔을 각각 클릭하면 파란색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 클릭하는 각뿔과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각뿔의 밑면을 찾고 그 둘레를 색연필로 따라 그어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각뿔의 이름을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=""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1634078-35C5-4FB2-BE84-1BB07B86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E16BF25-8782-42E1-AA2E-2FA05C4A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415F481-E077-4FEC-AA40-B1BCAE526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" t="45460" r="2731" b="8752"/>
          <a:stretch/>
        </p:blipFill>
        <p:spPr>
          <a:xfrm>
            <a:off x="158630" y="2459996"/>
            <a:ext cx="6629658" cy="192193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643CBD9-6B52-4EDB-A1ED-720FD0E16950}"/>
              </a:ext>
            </a:extLst>
          </p:cNvPr>
          <p:cNvGrpSpPr/>
          <p:nvPr/>
        </p:nvGrpSpPr>
        <p:grpSpPr>
          <a:xfrm>
            <a:off x="4810814" y="1988840"/>
            <a:ext cx="2126516" cy="323851"/>
            <a:chOff x="6029425" y="1778924"/>
            <a:chExt cx="2126516" cy="32385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4022132B-C21D-40E7-A1A1-EAD84504C8B1}"/>
                </a:ext>
              </a:extLst>
            </p:cNvPr>
            <p:cNvGrpSpPr/>
            <p:nvPr/>
          </p:nvGrpSpPr>
          <p:grpSpPr>
            <a:xfrm>
              <a:off x="6029425" y="1778924"/>
              <a:ext cx="1616022" cy="323851"/>
              <a:chOff x="6065576" y="1778924"/>
              <a:chExt cx="2242697" cy="323851"/>
            </a:xfrm>
          </p:grpSpPr>
          <p:pic>
            <p:nvPicPr>
              <p:cNvPr id="47" name="Picture 5">
                <a:extLst>
                  <a:ext uri="{FF2B5EF4-FFF2-40B4-BE49-F238E27FC236}">
                    <a16:creationId xmlns:a16="http://schemas.microsoft.com/office/drawing/2014/main" xmlns="" id="{859FDB8A-D781-4724-9E7D-39813572D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576" y="1778924"/>
                <a:ext cx="2242697" cy="323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52C171BF-E660-4CFD-BAEA-850941EC197C}"/>
                  </a:ext>
                </a:extLst>
              </p:cNvPr>
              <p:cNvSpPr/>
              <p:nvPr/>
            </p:nvSpPr>
            <p:spPr>
              <a:xfrm>
                <a:off x="6156176" y="1844800"/>
                <a:ext cx="2012300" cy="20059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36DB5BB1-7A69-44DF-847C-8A5111A1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7451" y="1848081"/>
              <a:ext cx="209521" cy="1973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39F25C4-8D8B-4DC1-A38A-BA19383680FB}"/>
                </a:ext>
              </a:extLst>
            </p:cNvPr>
            <p:cNvSpPr txBox="1"/>
            <p:nvPr/>
          </p:nvSpPr>
          <p:spPr>
            <a:xfrm>
              <a:off x="6280943" y="1818709"/>
              <a:ext cx="1874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각뿔</a:t>
              </a:r>
              <a:r>
                <a:rPr lang="ko-KR" altLang="en-US" b="1" dirty="0" smtClean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각각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D1D04ED5-6B77-4484-B437-491F21877838}"/>
              </a:ext>
            </a:extLst>
          </p:cNvPr>
          <p:cNvSpPr/>
          <p:nvPr/>
        </p:nvSpPr>
        <p:spPr>
          <a:xfrm>
            <a:off x="6285349" y="2268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2" y="21502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470390" y="22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98998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ea typeface="나눔고딕"/>
              </a:rPr>
              <a:t>기존의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 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그림 보기 클릭했을 때 나오는 그림 중 아래 각뿔만 잘라서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각뿔의 밑면은 어떤 다각형인지 써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각뿔의 이름을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=""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1634078-35C5-4FB2-BE84-1BB07B86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E16BF25-8782-42E1-AA2E-2FA05C4A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98998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75651"/>
              </p:ext>
            </p:extLst>
          </p:nvPr>
        </p:nvGraphicFramePr>
        <p:xfrm>
          <a:off x="440395" y="3933056"/>
          <a:ext cx="6291845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341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  <a:gridCol w="1512168"/>
                <a:gridCol w="1512168"/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밑면의 모양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오각형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08" y="4925999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8" y="489733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68" y="4868673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415F481-E077-4FEC-AA40-B1BCAE526D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4" t="45460" r="2731" b="8752"/>
          <a:stretch/>
        </p:blipFill>
        <p:spPr>
          <a:xfrm>
            <a:off x="733931" y="2152158"/>
            <a:ext cx="5479056" cy="1588375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6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9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ea typeface="나눔고딕"/>
              </a:rPr>
              <a:t>기존의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그림 보기 클릭했을 때 나오는 그림 중 아래 각뿔만 잘라서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각뿔의 이름을 무엇이라고 하면 좋을지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각뿔의 이름을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=""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1634078-35C5-4FB2-BE84-1BB07B86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E16BF25-8782-42E1-AA2E-2FA05C4A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98998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415F481-E077-4FEC-AA40-B1BCAE526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" t="45460" r="2731" b="8752"/>
          <a:stretch/>
        </p:blipFill>
        <p:spPr>
          <a:xfrm>
            <a:off x="733931" y="2152158"/>
            <a:ext cx="5479056" cy="1588375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6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391287" y="3740533"/>
            <a:ext cx="6189351" cy="411622"/>
            <a:chOff x="2076218" y="4147259"/>
            <a:chExt cx="2728984" cy="10881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72898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189648" y="4177691"/>
              <a:ext cx="2596252" cy="105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밑면의 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모양에 따라 이름을 붙이면 좋겠습니다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23" y="372836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838121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395536" y="4221088"/>
            <a:ext cx="6189351" cy="719398"/>
            <a:chOff x="2076218" y="4147259"/>
            <a:chExt cx="2728984" cy="190173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728984" cy="17085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235287" y="4177691"/>
              <a:ext cx="2550612" cy="187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밑면의 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모양에 따라 가는 삼각뿔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나는 사각뿔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다는 오각뿔이라고 하면 좋겠습니다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9" y="4293096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79" y="4586543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7891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41272</TotalTime>
  <Words>1911</Words>
  <Application>Microsoft Office PowerPoint</Application>
  <PresentationFormat>화면 슬라이드 쇼(4:3)</PresentationFormat>
  <Paragraphs>685</Paragraphs>
  <Slides>28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6264</cp:revision>
  <dcterms:created xsi:type="dcterms:W3CDTF">2008-07-15T12:19:11Z</dcterms:created>
  <dcterms:modified xsi:type="dcterms:W3CDTF">2022-01-21T04:05:01Z</dcterms:modified>
</cp:coreProperties>
</file>