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782" r:id="rId2"/>
    <p:sldId id="783" r:id="rId3"/>
    <p:sldId id="1211" r:id="rId4"/>
    <p:sldId id="1172" r:id="rId5"/>
    <p:sldId id="1177" r:id="rId6"/>
    <p:sldId id="1212" r:id="rId7"/>
    <p:sldId id="1182" r:id="rId8"/>
    <p:sldId id="1178" r:id="rId9"/>
    <p:sldId id="1179" r:id="rId10"/>
    <p:sldId id="1180" r:id="rId11"/>
    <p:sldId id="1221" r:id="rId12"/>
    <p:sldId id="1213" r:id="rId13"/>
    <p:sldId id="1183" r:id="rId14"/>
    <p:sldId id="1214" r:id="rId15"/>
    <p:sldId id="1215" r:id="rId16"/>
    <p:sldId id="1217" r:id="rId17"/>
    <p:sldId id="1186" r:id="rId18"/>
    <p:sldId id="1218" r:id="rId19"/>
    <p:sldId id="1187" r:id="rId20"/>
    <p:sldId id="1220" r:id="rId21"/>
    <p:sldId id="1219" r:id="rId22"/>
    <p:sldId id="1149" r:id="rId23"/>
    <p:sldId id="1169" r:id="rId24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  <p:cmAuthor id="1" name="USER" initials="U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1FF"/>
    <a:srgbClr val="FBCE8B"/>
    <a:srgbClr val="E98E37"/>
    <a:srgbClr val="A46B5B"/>
    <a:srgbClr val="FF9999"/>
    <a:srgbClr val="FF3399"/>
    <a:srgbClr val="FFFFCC"/>
    <a:srgbClr val="FF00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cdata2.tsherpa.co.kr/tsherpa/MultiMedia/Flash/2020/curri/index.html?flashxmlnum=yrhj07&amp;classa=A8-C1-41-MM-MM-04-02-08-0-0-0-0&amp;classno=MM_41_04/suh_0401_01_0008/suh_0401_01_0008_302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55968"/>
              </p:ext>
            </p:extLst>
          </p:nvPr>
        </p:nvGraphicFramePr>
        <p:xfrm>
          <a:off x="34925" y="2446339"/>
          <a:ext cx="8929688" cy="3158819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228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99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15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37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015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30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각기둥과 각뿔을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주어진 재료로 만들 수 있는 각기둥과 각뿔을 </a:t>
            </a:r>
            <a:r>
              <a:rPr lang="ko-KR" altLang="en-US" sz="1800" dirty="0" smtClean="0">
                <a:ea typeface="나눔고딕"/>
              </a:rPr>
              <a:t>찾아보세요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첨부이미지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보이다가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함께 나올 수 있게 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445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85133" y="1857276"/>
            <a:ext cx="5725947" cy="784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3E38250-BDCC-4133-A8CC-CEA72E372810}"/>
              </a:ext>
            </a:extLst>
          </p:cNvPr>
          <p:cNvSpPr/>
          <p:nvPr/>
        </p:nvSpPr>
        <p:spPr>
          <a:xfrm>
            <a:off x="1006142" y="1899203"/>
            <a:ext cx="5304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짧은 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 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이용해서 사각뿔을 만들 수 있습니다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9016A626-30C9-46EE-A7A7-12A52FC8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8" y="2013263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1AE5C0E8-DDFC-46F9-BF15-1E619406C204}"/>
              </a:ext>
            </a:extLst>
          </p:cNvPr>
          <p:cNvGrpSpPr/>
          <p:nvPr/>
        </p:nvGrpSpPr>
        <p:grpSpPr>
          <a:xfrm flipV="1">
            <a:off x="2843808" y="5517232"/>
            <a:ext cx="1455663" cy="179599"/>
            <a:chOff x="319554" y="1245924"/>
            <a:chExt cx="3435457" cy="423864"/>
          </a:xfrm>
        </p:grpSpPr>
        <p:pic>
          <p:nvPicPr>
            <p:cNvPr id="86" name="Picture 11">
              <a:extLst>
                <a:ext uri="{FF2B5EF4-FFF2-40B4-BE49-F238E27FC236}">
                  <a16:creationId xmlns="" xmlns:a16="http://schemas.microsoft.com/office/drawing/2014/main" id="{62003098-AD56-46B7-82C6-3D9D4BD19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2">
              <a:extLst>
                <a:ext uri="{FF2B5EF4-FFF2-40B4-BE49-F238E27FC236}">
                  <a16:creationId xmlns="" xmlns:a16="http://schemas.microsoft.com/office/drawing/2014/main" id="{9BD7482C-9041-40E8-B225-1A73540C2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4">
              <a:extLst>
                <a:ext uri="{FF2B5EF4-FFF2-40B4-BE49-F238E27FC236}">
                  <a16:creationId xmlns="" xmlns:a16="http://schemas.microsoft.com/office/drawing/2014/main" id="{C89CEA21-130A-4E4D-B843-4F75A89D6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911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435" y="129453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D772CF7-9E82-455A-BD7B-A819014C5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8769" y="2837282"/>
            <a:ext cx="1884892" cy="1808991"/>
          </a:xfrm>
          <a:prstGeom prst="rect">
            <a:avLst/>
          </a:prstGeom>
        </p:spPr>
      </p:pic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462F0B4C-4E02-4B2E-937B-DD8815FAEDCE}"/>
              </a:ext>
            </a:extLst>
          </p:cNvPr>
          <p:cNvSpPr/>
          <p:nvPr/>
        </p:nvSpPr>
        <p:spPr>
          <a:xfrm>
            <a:off x="3839904" y="31634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7">
            <a:extLst>
              <a:ext uri="{FF2B5EF4-FFF2-40B4-BE49-F238E27FC236}">
                <a16:creationId xmlns="" xmlns:a16="http://schemas.microsoft.com/office/drawing/2014/main" id="{3F3CE4BA-B0EA-46AF-B2C0-CFDE7D11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10" name="TextBox 8">
            <a:extLst>
              <a:ext uri="{FF2B5EF4-FFF2-40B4-BE49-F238E27FC236}">
                <a16:creationId xmlns="" xmlns:a16="http://schemas.microsoft.com/office/drawing/2014/main" id="{D384E126-DEAA-4A06-877A-66A892D8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F405B5B-53D1-479C-B2B1-6770332A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9">
            <a:extLst>
              <a:ext uri="{FF2B5EF4-FFF2-40B4-BE49-F238E27FC236}">
                <a16:creationId xmlns="" xmlns:a16="http://schemas.microsoft.com/office/drawing/2014/main" id="{E7028079-100A-4942-8728-9A93EE52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1072">
            <a:extLst>
              <a:ext uri="{FF2B5EF4-FFF2-40B4-BE49-F238E27FC236}">
                <a16:creationId xmlns:a16="http://schemas.microsoft.com/office/drawing/2014/main" xmlns="" id="{F2AF4399-8D5A-4507-92C6-927C09F7B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0917"/>
              </p:ext>
            </p:extLst>
          </p:nvPr>
        </p:nvGraphicFramePr>
        <p:xfrm>
          <a:off x="827584" y="5928450"/>
          <a:ext cx="5163608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1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354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첨부이미지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suh_0601_02_0009_201_2_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사각뿔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961D2E07-5ACD-4E56-AE80-59378849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2207963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4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주어진 재료로 만들 수 있는 각기둥과 각뿔을 </a:t>
            </a:r>
            <a:r>
              <a:rPr lang="ko-KR" altLang="en-US" sz="1800" dirty="0" smtClean="0">
                <a:ea typeface="나눔고딕"/>
              </a:rPr>
              <a:t>찾아보세요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445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TextBox 7">
            <a:extLst>
              <a:ext uri="{FF2B5EF4-FFF2-40B4-BE49-F238E27FC236}">
                <a16:creationId xmlns="" xmlns:a16="http://schemas.microsoft.com/office/drawing/2014/main" id="{3F3CE4BA-B0EA-46AF-B2C0-CFDE7D11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10" name="TextBox 8">
            <a:extLst>
              <a:ext uri="{FF2B5EF4-FFF2-40B4-BE49-F238E27FC236}">
                <a16:creationId xmlns="" xmlns:a16="http://schemas.microsoft.com/office/drawing/2014/main" id="{D384E126-DEAA-4A06-877A-66A892D8C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6F405B5B-53D1-479C-B2B1-6770332A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9">
            <a:extLst>
              <a:ext uri="{FF2B5EF4-FFF2-40B4-BE49-F238E27FC236}">
                <a16:creationId xmlns="" xmlns:a16="http://schemas.microsoft.com/office/drawing/2014/main" id="{E7028079-100A-4942-8728-9A93EE52F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1AE5C0E8-DDFC-46F9-BF15-1E619406C204}"/>
              </a:ext>
            </a:extLst>
          </p:cNvPr>
          <p:cNvGrpSpPr/>
          <p:nvPr/>
        </p:nvGrpSpPr>
        <p:grpSpPr>
          <a:xfrm flipV="1">
            <a:off x="2843808" y="5517232"/>
            <a:ext cx="1455663" cy="179599"/>
            <a:chOff x="319554" y="1245924"/>
            <a:chExt cx="3435457" cy="423864"/>
          </a:xfrm>
        </p:grpSpPr>
        <p:pic>
          <p:nvPicPr>
            <p:cNvPr id="49" name="Picture 11">
              <a:extLst>
                <a:ext uri="{FF2B5EF4-FFF2-40B4-BE49-F238E27FC236}">
                  <a16:creationId xmlns="" xmlns:a16="http://schemas.microsoft.com/office/drawing/2014/main" id="{62003098-AD56-46B7-82C6-3D9D4BD19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9BD7482C-9041-40E8-B225-1A73540C2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798" y="131736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84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="" xmlns:a16="http://schemas.microsoft.com/office/drawing/2014/main" id="{C89CEA21-130A-4E4D-B843-4F75A89D6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911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435" y="129453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D1EADD4-9C68-46DD-B4E3-74F22CE72927}"/>
              </a:ext>
            </a:extLst>
          </p:cNvPr>
          <p:cNvSpPr/>
          <p:nvPr/>
        </p:nvSpPr>
        <p:spPr bwMode="auto">
          <a:xfrm>
            <a:off x="585133" y="1826858"/>
            <a:ext cx="5313149" cy="14592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2">
            <a:extLst>
              <a:ext uri="{FF2B5EF4-FFF2-40B4-BE49-F238E27FC236}">
                <a16:creationId xmlns="" xmlns:a16="http://schemas.microsoft.com/office/drawing/2014/main" id="{B41A493B-F304-4D35-BEDC-18D4CE80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8" y="1879457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A057E300-ECD9-4882-87E9-5A44634D6BC4}"/>
              </a:ext>
            </a:extLst>
          </p:cNvPr>
          <p:cNvSpPr/>
          <p:nvPr/>
        </p:nvSpPr>
        <p:spPr>
          <a:xfrm>
            <a:off x="1006140" y="1843660"/>
            <a:ext cx="49754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각기둥은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삼각기둥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사각기둥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오각기둥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육각기둥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CB306C90-E1AE-4B6C-BBD2-B8D1BF0613FF}"/>
              </a:ext>
            </a:extLst>
          </p:cNvPr>
          <p:cNvSpPr/>
          <p:nvPr/>
        </p:nvSpPr>
        <p:spPr bwMode="auto">
          <a:xfrm>
            <a:off x="576951" y="3356992"/>
            <a:ext cx="5313149" cy="15260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2">
            <a:extLst>
              <a:ext uri="{FF2B5EF4-FFF2-40B4-BE49-F238E27FC236}">
                <a16:creationId xmlns="" xmlns:a16="http://schemas.microsoft.com/office/drawing/2014/main" id="{DECB6D85-68F6-4947-92B1-83ABADDA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6" y="3476328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C4AFA061-6C1E-40C8-8344-0310C6E135AD}"/>
              </a:ext>
            </a:extLst>
          </p:cNvPr>
          <p:cNvSpPr/>
          <p:nvPr/>
        </p:nvSpPr>
        <p:spPr>
          <a:xfrm>
            <a:off x="997958" y="3405691"/>
            <a:ext cx="49754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 수 있는 각뿔은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삼각뿔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사각뿔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오각뿔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육각뿔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74" y="1976916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4">
            <a:extLst>
              <a:ext uri="{FF2B5EF4-FFF2-40B4-BE49-F238E27FC236}">
                <a16:creationId xmlns="" xmlns:a16="http://schemas.microsoft.com/office/drawing/2014/main" id="{961D2E07-5ACD-4E56-AE80-59378849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35" y="3483953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46839" y="3333649"/>
            <a:ext cx="6102485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 err="1">
                <a:ea typeface="나눔고딕"/>
              </a:rPr>
              <a:t>고무찰흙을</a:t>
            </a:r>
            <a:r>
              <a:rPr lang="ko-KR" altLang="en-US" sz="1800" dirty="0">
                <a:ea typeface="나눔고딕"/>
              </a:rPr>
              <a:t> </a:t>
            </a:r>
            <a:r>
              <a:rPr lang="ko-KR" altLang="en-US" sz="1800" dirty="0" err="1">
                <a:ea typeface="나눔고딕"/>
              </a:rPr>
              <a:t>꼭짓점으로</a:t>
            </a:r>
            <a:r>
              <a:rPr lang="en-US" altLang="ko-KR" sz="1800" dirty="0">
                <a:ea typeface="나눔고딕"/>
              </a:rPr>
              <a:t>, </a:t>
            </a:r>
            <a:r>
              <a:rPr lang="ko-KR" altLang="en-US" sz="1800" dirty="0">
                <a:ea typeface="나눔고딕"/>
              </a:rPr>
              <a:t>막대를 모서리로 생각할 때 </a:t>
            </a:r>
            <a:r>
              <a:rPr lang="ko-KR" altLang="en-US" sz="1800" dirty="0" err="1">
                <a:ea typeface="나눔고딕"/>
              </a:rPr>
              <a:t>꼭짓점</a:t>
            </a:r>
            <a:r>
              <a:rPr lang="en-US" altLang="ko-KR" sz="1800" dirty="0">
                <a:ea typeface="나눔고딕"/>
              </a:rPr>
              <a:t>, </a:t>
            </a:r>
            <a:r>
              <a:rPr lang="ko-KR" altLang="en-US" sz="1800" dirty="0">
                <a:ea typeface="나눔고딕"/>
              </a:rPr>
              <a:t>모서리</a:t>
            </a:r>
            <a:r>
              <a:rPr lang="en-US" altLang="ko-KR" sz="1800" dirty="0">
                <a:ea typeface="나눔고딕"/>
              </a:rPr>
              <a:t>, </a:t>
            </a:r>
            <a:r>
              <a:rPr lang="ko-KR" altLang="en-US" sz="1800" dirty="0">
                <a:ea typeface="나눔고딕"/>
              </a:rPr>
              <a:t>면의 수를 말해 보세요</a:t>
            </a:r>
            <a:r>
              <a:rPr lang="en-US" altLang="ko-KR" sz="1800" dirty="0">
                <a:ea typeface="나눔고딕"/>
              </a:rPr>
              <a:t>. 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343773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85133" y="4337725"/>
            <a:ext cx="5743080" cy="985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74" y="5200236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3E38250-BDCC-4133-A8CC-CEA72E372810}"/>
              </a:ext>
            </a:extLst>
          </p:cNvPr>
          <p:cNvSpPr/>
          <p:nvPr/>
        </p:nvSpPr>
        <p:spPr>
          <a:xfrm>
            <a:off x="927568" y="4344223"/>
            <a:ext cx="5400645" cy="91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삼각뿔을 만들었을 때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고무찰흙과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막대의 수를 살펴보면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="" xmlns:a16="http://schemas.microsoft.com/office/drawing/2014/main" id="{9016A626-30C9-46EE-A7A7-12A52FC8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0" y="4487258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3">
            <a:extLst>
              <a:ext uri="{FF2B5EF4-FFF2-40B4-BE49-F238E27FC236}">
                <a16:creationId xmlns="" xmlns:a16="http://schemas.microsoft.com/office/drawing/2014/main" id="{A592F6D3-5EA0-44AA-8CD9-A37895BFFA06}"/>
              </a:ext>
            </a:extLst>
          </p:cNvPr>
          <p:cNvSpPr txBox="1"/>
          <p:nvPr/>
        </p:nvSpPr>
        <p:spPr>
          <a:xfrm>
            <a:off x="446839" y="1207674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내가 찾은 각기둥과 각뿔을 친구들과 비교해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="" xmlns:a16="http://schemas.microsoft.com/office/drawing/2014/main" id="{BF69582D-C11F-498F-AC57-F00DC6CE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014" y="1199118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AACF452-823D-4C31-B8C6-A916BEFBD356}"/>
              </a:ext>
            </a:extLst>
          </p:cNvPr>
          <p:cNvSpPr/>
          <p:nvPr/>
        </p:nvSpPr>
        <p:spPr bwMode="auto">
          <a:xfrm>
            <a:off x="585133" y="1627574"/>
            <a:ext cx="5743080" cy="15607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2A3CE624-E915-42CC-B0CE-17B6B3D7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59" y="2901656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5E04DCF8-4DAF-49C4-9373-A57901EA2359}"/>
              </a:ext>
            </a:extLst>
          </p:cNvPr>
          <p:cNvSpPr/>
          <p:nvPr/>
        </p:nvSpPr>
        <p:spPr>
          <a:xfrm>
            <a:off x="1006142" y="1634071"/>
            <a:ext cx="530493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개와 짧은 막대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 막대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이용하여 삼각 기둥을 찾아 만들었습니다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just"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친구는 사각기둥을 찾아 만들었는데 저보다 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막대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긴 막대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ko-KR" altLang="en-US" sz="1900" b="1" dirty="0" smtClean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7CB034AF-7569-43B1-B3DB-90DC5215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18" y="1783560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93FF5000-F644-4132-AFAC-811AFA78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373D0A4-A7EC-4364-8C62-7CA1A921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82C7BAF8-6BA1-4FA8-B4F4-2FD6D7AF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="" xmlns:a16="http://schemas.microsoft.com/office/drawing/2014/main" id="{6C4129EA-2DE6-4959-A888-319633370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AE5C0E8-DDFC-46F9-BF15-1E619406C204}"/>
              </a:ext>
            </a:extLst>
          </p:cNvPr>
          <p:cNvGrpSpPr/>
          <p:nvPr/>
        </p:nvGrpSpPr>
        <p:grpSpPr>
          <a:xfrm flipV="1">
            <a:off x="2843808" y="5517232"/>
            <a:ext cx="1455663" cy="179599"/>
            <a:chOff x="319554" y="1245924"/>
            <a:chExt cx="3435457" cy="423864"/>
          </a:xfrm>
        </p:grpSpPr>
        <p:pic>
          <p:nvPicPr>
            <p:cNvPr id="38" name="Picture 11">
              <a:extLst>
                <a:ext uri="{FF2B5EF4-FFF2-40B4-BE49-F238E27FC236}">
                  <a16:creationId xmlns="" xmlns:a16="http://schemas.microsoft.com/office/drawing/2014/main" id="{62003098-AD56-46B7-82C6-3D9D4BD19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2">
              <a:extLst>
                <a:ext uri="{FF2B5EF4-FFF2-40B4-BE49-F238E27FC236}">
                  <a16:creationId xmlns="" xmlns:a16="http://schemas.microsoft.com/office/drawing/2014/main" id="{9BD7482C-9041-40E8-B225-1A73540C2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515" y="1317363"/>
              <a:ext cx="781049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384" y="1312603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4">
              <a:extLst>
                <a:ext uri="{FF2B5EF4-FFF2-40B4-BE49-F238E27FC236}">
                  <a16:creationId xmlns="" xmlns:a16="http://schemas.microsoft.com/office/drawing/2014/main" id="{C89CEA21-130A-4E4D-B843-4F75A89D6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5911" y="1260214"/>
              <a:ext cx="419100" cy="409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="" xmlns:a16="http://schemas.microsoft.com/office/drawing/2014/main" id="{CEB0AA03-3950-4B44-97DD-BBE6685D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102" y="1294534"/>
              <a:ext cx="800099" cy="30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07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425053" y="1207495"/>
            <a:ext cx="6102485" cy="87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800" dirty="0">
                <a:ea typeface="나눔고딕"/>
              </a:rPr>
              <a:t>연수는 팔각기둥을 만들려고 합니다</a:t>
            </a:r>
            <a:r>
              <a:rPr lang="en-US" altLang="ko-KR" sz="1800" dirty="0">
                <a:ea typeface="나눔고딕"/>
              </a:rPr>
              <a:t>. </a:t>
            </a:r>
            <a:r>
              <a:rPr lang="ko-KR" altLang="en-US" sz="1800" dirty="0">
                <a:ea typeface="나눔고딕"/>
              </a:rPr>
              <a:t>팔각기둥을 만들기 위해 준비해야 할 </a:t>
            </a:r>
            <a:r>
              <a:rPr lang="ko-KR" altLang="en-US" sz="1800" dirty="0" err="1">
                <a:ea typeface="나눔고딕"/>
              </a:rPr>
              <a:t>고무찰흙과</a:t>
            </a:r>
            <a:r>
              <a:rPr lang="ko-KR" altLang="en-US" sz="1800" dirty="0">
                <a:ea typeface="나눔고딕"/>
              </a:rPr>
              <a:t> 막대의 수를 구해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53825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D3C9D23-43AF-4BC0-84DC-BA21D0628F06}"/>
              </a:ext>
            </a:extLst>
          </p:cNvPr>
          <p:cNvSpPr/>
          <p:nvPr/>
        </p:nvSpPr>
        <p:spPr bwMode="auto">
          <a:xfrm>
            <a:off x="602551" y="2216196"/>
            <a:ext cx="5743080" cy="13677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="" xmlns:a16="http://schemas.microsoft.com/office/drawing/2014/main" id="{D5A7978A-004F-49A4-B647-DB9C7BAD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3290992"/>
            <a:ext cx="257723" cy="27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47FE574A-E06E-44CF-99B3-371E543E5CF0}"/>
              </a:ext>
            </a:extLst>
          </p:cNvPr>
          <p:cNvSpPr/>
          <p:nvPr/>
        </p:nvSpPr>
        <p:spPr>
          <a:xfrm>
            <a:off x="927568" y="2222694"/>
            <a:ext cx="5516640" cy="135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팔각기둥은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 모서리의 수가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준비해야 할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고무찰흙과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막대의 수는 각각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16, 24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887B357B-39EC-48BB-B0D9-B820D227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0" y="2365729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9E8CB13E-2DBD-41D0-B720-D93639AD3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89C0CCB1-A138-4076-8512-2D20572D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2D76214-3710-46F2-9EC8-DEA7784E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8D1822B0-2021-45A1-98CF-96DB54908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87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5BAB5078-BEED-4272-9EEF-65B29B0A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34" y="5402862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22387" y="154098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슬기가 이야기하는 각기둥이나 각뿔을 알아맞혀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11" y="153243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풀이 확인 버튼 및 팝업 내용 추가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다음 슬라이드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 칸 클릭하면 답 나타남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가리기로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토글됨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4672211" y="5275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845479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B2CB162-6372-42DC-BA41-31FB71243E97}"/>
              </a:ext>
            </a:extLst>
          </p:cNvPr>
          <p:cNvGrpSpPr/>
          <p:nvPr/>
        </p:nvGrpSpPr>
        <p:grpSpPr>
          <a:xfrm>
            <a:off x="1295400" y="2241378"/>
            <a:ext cx="2448272" cy="1717996"/>
            <a:chOff x="872354" y="1605167"/>
            <a:chExt cx="1224930" cy="634845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="" xmlns:a16="http://schemas.microsoft.com/office/drawing/2014/main" id="{8C2A6A44-2E84-4AED-B13D-1E642AC87EEA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634845"/>
            </a:xfrm>
            <a:prstGeom prst="wedgeRoundRectCallout">
              <a:avLst>
                <a:gd name="adj1" fmla="val 58870"/>
                <a:gd name="adj2" fmla="val 2177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75AE17F-ADAC-4434-8EBF-20A044D8F202}"/>
                </a:ext>
              </a:extLst>
            </p:cNvPr>
            <p:cNvSpPr/>
            <p:nvPr/>
          </p:nvSpPr>
          <p:spPr>
            <a:xfrm>
              <a:off x="872354" y="1683658"/>
              <a:ext cx="1224930" cy="443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꼭짓점이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도형일까요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7907DC8-F398-4696-BEDC-360B664FA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1988840"/>
            <a:ext cx="1340818" cy="228657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A2D1944-2830-45C6-B406-8ABAB8ABEB99}"/>
              </a:ext>
            </a:extLst>
          </p:cNvPr>
          <p:cNvSpPr/>
          <p:nvPr/>
        </p:nvSpPr>
        <p:spPr bwMode="auto">
          <a:xfrm>
            <a:off x="3248529" y="4437112"/>
            <a:ext cx="1118655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육각뿔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4A1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59B6AD72-FF42-49B6-8157-E1575E50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22" y="46917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95671FA5-A7C8-41DA-8A83-B2DC78B4913C}"/>
              </a:ext>
            </a:extLst>
          </p:cNvPr>
          <p:cNvSpPr/>
          <p:nvPr/>
        </p:nvSpPr>
        <p:spPr>
          <a:xfrm>
            <a:off x="5822972" y="52758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431EC619-685C-436F-8E3C-5E2C90A9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79A1281E-A76B-47B9-981D-0B4939D01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EEAF52A7-9BDC-406C-87CF-AF7B62A5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5788485-CAE6-4C5E-990F-0E4FA6C89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16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>
            <a:extLst>
              <a:ext uri="{FF2B5EF4-FFF2-40B4-BE49-F238E27FC236}">
                <a16:creationId xmlns="" xmlns:a16="http://schemas.microsoft.com/office/drawing/2014/main" id="{5BAB5078-BEED-4272-9EEF-65B29B0A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34" y="5402862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DA230D8-D3D3-4DBE-A3CF-46E021EF496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22387" y="154098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슬기가 이야기하는 각기둥이나 각뿔을 알아맞혀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확인을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68F2AB59-9014-40E4-884C-9208AC31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B2CB162-6372-42DC-BA41-31FB71243E97}"/>
              </a:ext>
            </a:extLst>
          </p:cNvPr>
          <p:cNvGrpSpPr/>
          <p:nvPr/>
        </p:nvGrpSpPr>
        <p:grpSpPr>
          <a:xfrm>
            <a:off x="1295400" y="2241378"/>
            <a:ext cx="2448272" cy="1717996"/>
            <a:chOff x="872354" y="1605167"/>
            <a:chExt cx="1224930" cy="634845"/>
          </a:xfrm>
        </p:grpSpPr>
        <p:sp>
          <p:nvSpPr>
            <p:cNvPr id="37" name="말풍선: 모서리가 둥근 사각형 36">
              <a:extLst>
                <a:ext uri="{FF2B5EF4-FFF2-40B4-BE49-F238E27FC236}">
                  <a16:creationId xmlns="" xmlns:a16="http://schemas.microsoft.com/office/drawing/2014/main" id="{8C2A6A44-2E84-4AED-B13D-1E642AC87EEA}"/>
                </a:ext>
              </a:extLst>
            </p:cNvPr>
            <p:cNvSpPr/>
            <p:nvPr/>
          </p:nvSpPr>
          <p:spPr bwMode="auto">
            <a:xfrm>
              <a:off x="872354" y="1605167"/>
              <a:ext cx="1224930" cy="634845"/>
            </a:xfrm>
            <a:prstGeom prst="wedgeRoundRectCallout">
              <a:avLst>
                <a:gd name="adj1" fmla="val 58870"/>
                <a:gd name="adj2" fmla="val 21778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CD1A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A75AE17F-ADAC-4434-8EBF-20A044D8F202}"/>
                </a:ext>
              </a:extLst>
            </p:cNvPr>
            <p:cNvSpPr/>
            <p:nvPr/>
          </p:nvSpPr>
          <p:spPr>
            <a:xfrm>
              <a:off x="872354" y="1683658"/>
              <a:ext cx="1224930" cy="443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면이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꼭짓점이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모서리가 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8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개예요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도형일까요</a:t>
              </a:r>
              <a:r>
                <a:rPr lang="en-US" altLang="ko-KR"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7907DC8-F398-4696-BEDC-360B664FA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40" y="2277729"/>
            <a:ext cx="1340818" cy="228657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A2D1944-2830-45C6-B406-8ABAB8ABEB99}"/>
              </a:ext>
            </a:extLst>
          </p:cNvPr>
          <p:cNvSpPr/>
          <p:nvPr/>
        </p:nvSpPr>
        <p:spPr bwMode="auto">
          <a:xfrm>
            <a:off x="2268538" y="4437112"/>
            <a:ext cx="1118655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육각뿔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4A1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="" xmlns:a16="http://schemas.microsoft.com/office/drawing/2014/main" id="{59B6AD72-FF42-49B6-8157-E1575E50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31" y="469175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0627B2C-DA89-41C5-946C-412CD0AC124E}"/>
              </a:ext>
            </a:extLst>
          </p:cNvPr>
          <p:cNvGrpSpPr/>
          <p:nvPr/>
        </p:nvGrpSpPr>
        <p:grpSpPr>
          <a:xfrm>
            <a:off x="240046" y="3606626"/>
            <a:ext cx="6667165" cy="1771839"/>
            <a:chOff x="289983" y="2961956"/>
            <a:chExt cx="6667165" cy="1771839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A44FAAD8-D2D2-42E3-AAB6-5DF95F02DBA0}"/>
                </a:ext>
              </a:extLst>
            </p:cNvPr>
            <p:cNvGrpSpPr/>
            <p:nvPr/>
          </p:nvGrpSpPr>
          <p:grpSpPr>
            <a:xfrm>
              <a:off x="289983" y="2961956"/>
              <a:ext cx="6667165" cy="1771839"/>
              <a:chOff x="192745" y="3177415"/>
              <a:chExt cx="6667165" cy="1771839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="" xmlns:a16="http://schemas.microsoft.com/office/drawing/2014/main" id="{6D022F8B-A43E-4491-A4B1-E590FF0E6BA0}"/>
                  </a:ext>
                </a:extLst>
              </p:cNvPr>
              <p:cNvSpPr/>
              <p:nvPr/>
            </p:nvSpPr>
            <p:spPr>
              <a:xfrm>
                <a:off x="192745" y="3483006"/>
                <a:ext cx="6667165" cy="127814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각 삼각형 45">
                <a:extLst>
                  <a:ext uri="{FF2B5EF4-FFF2-40B4-BE49-F238E27FC236}">
                    <a16:creationId xmlns="" xmlns:a16="http://schemas.microsoft.com/office/drawing/2014/main" id="{D30A4E74-6C4D-4F52-9061-E73AADFB14A1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47" name="Picture 2">
                <a:extLst>
                  <a:ext uri="{FF2B5EF4-FFF2-40B4-BE49-F238E27FC236}">
                    <a16:creationId xmlns="" xmlns:a16="http://schemas.microsoft.com/office/drawing/2014/main" id="{579A02C8-B04D-449D-A6C3-66A2E40058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401359" y="3177415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2601B37-781B-41A0-B598-ED71B64F0CFC}"/>
                </a:ext>
              </a:extLst>
            </p:cNvPr>
            <p:cNvSpPr txBox="1"/>
            <p:nvPr/>
          </p:nvSpPr>
          <p:spPr>
            <a:xfrm>
              <a:off x="499249" y="3388158"/>
              <a:ext cx="630745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각기둥이나 각뿔 중 면이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것은 오각기둥이나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육각뿔입니다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오각기둥을 살펴보면 면은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육각뿔은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면은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모서리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슬기가 이야기하는 도형은 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육각뿔입니다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DCCC709B-A246-4786-8D6C-007F3BA8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0ECE5972-D57A-4349-902E-392C3233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C4B32A7-6374-4F9C-9BFD-774846D5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D4935666-8B27-482F-9172-21CED8A5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678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6098EE-B869-45D7-8CD0-3417BE2F9CA3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66DAC131-4FF5-4427-B117-2D8800E4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45188" y="1565503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문제를 만들기 위해서는 어떤 조건들이 필요한가요</a:t>
            </a:r>
            <a:r>
              <a:rPr lang="en-US" altLang="ko-KR" sz="1800" dirty="0">
                <a:ea typeface="나눔고딕"/>
              </a:rPr>
              <a:t>?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2057501"/>
            <a:ext cx="5818308" cy="8382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45A46451-4CEF-4541-BAFD-8FE060E8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="" xmlns:a16="http://schemas.microsoft.com/office/drawing/2014/main" id="{7B88313E-20C5-42AD-8670-FA8A45B5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F095C4E-8C36-47BF-90AA-18DF2DD8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B7B5DD60-7441-4670-8CC3-2C190A59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108" y="26028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BFD4695D-36BC-40C1-8C51-CE74FF571360}"/>
              </a:ext>
            </a:extLst>
          </p:cNvPr>
          <p:cNvSpPr/>
          <p:nvPr/>
        </p:nvSpPr>
        <p:spPr>
          <a:xfrm>
            <a:off x="910434" y="1982845"/>
            <a:ext cx="5400645" cy="91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문제를 만들기 위해서는 그 도형의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꼭짓점의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면의 수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모서리의 수를 알고 있어야 합니다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B448DE8C-FBBD-4CF2-987C-01093D6C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8" y="2122859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56076" y="54461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38688" y="13384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0927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459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어떤 방법으로 문제를 만들면 좋을까요</a:t>
            </a:r>
            <a:r>
              <a:rPr lang="en-US" altLang="ko-KR" sz="1800" dirty="0">
                <a:ea typeface="나눔고딕"/>
              </a:rPr>
              <a:t>?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="" xmlns:a16="http://schemas.microsoft.com/office/drawing/2014/main" id="{0B702D11-FFBF-422C-935A-1815F4C0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48051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335069"/>
            <a:ext cx="1181100" cy="1879164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3ADAA9BA-D30F-44A8-98D0-E0F23FBC8071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54" name="모서리가 둥근 직사각형 91">
              <a:extLst>
                <a:ext uri="{FF2B5EF4-FFF2-40B4-BE49-F238E27FC236}">
                  <a16:creationId xmlns="" xmlns:a16="http://schemas.microsoft.com/office/drawing/2014/main" id="{1E7CE75F-5B50-477D-800F-AB9DF8828F75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5" name="모서리가 둥근 직사각형 92">
              <a:extLst>
                <a:ext uri="{FF2B5EF4-FFF2-40B4-BE49-F238E27FC236}">
                  <a16:creationId xmlns="" xmlns:a16="http://schemas.microsoft.com/office/drawing/2014/main" id="{73444471-9299-4CE8-84B7-5FDF06064425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="" xmlns:a16="http://schemas.microsoft.com/office/drawing/2014/main" id="{8D125D01-E27A-463E-8993-93EF71E20CCB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57" name="모서리가 둥근 직사각형 94">
              <a:extLst>
                <a:ext uri="{FF2B5EF4-FFF2-40B4-BE49-F238E27FC236}">
                  <a16:creationId xmlns="" xmlns:a16="http://schemas.microsoft.com/office/drawing/2014/main" id="{55BF2E2E-1C38-48D6-AE23-3FB82C42A278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00386BD8-3FE0-4BF9-8429-1295029B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061C7ACC-FDAD-43E7-8910-E742B40F9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599C133-7114-4D05-A421-E6A264996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9">
            <a:extLst>
              <a:ext uri="{FF2B5EF4-FFF2-40B4-BE49-F238E27FC236}">
                <a16:creationId xmlns="" xmlns:a16="http://schemas.microsoft.com/office/drawing/2014/main" id="{A3463EE6-7488-459E-859C-4BAFCF0CC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2F3C2D9-FB8A-4131-B53D-0B8EB6E45184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D2D41E61-1CAB-4F83-896F-465A3627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45986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9" y="2485444"/>
            <a:ext cx="1181100" cy="187916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504DABD-0F16-4A81-861D-CBCE7BF0273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19" name="모서리가 둥근 직사각형 91">
              <a:extLst>
                <a:ext uri="{FF2B5EF4-FFF2-40B4-BE49-F238E27FC236}">
                  <a16:creationId xmlns="" xmlns:a16="http://schemas.microsoft.com/office/drawing/2014/main" id="{28FA8821-4646-4C09-B354-9499098EA796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0" name="모서리가 둥근 직사각형 92">
              <a:extLst>
                <a:ext uri="{FF2B5EF4-FFF2-40B4-BE49-F238E27FC236}">
                  <a16:creationId xmlns="" xmlns:a16="http://schemas.microsoft.com/office/drawing/2014/main" id="{71F5FA36-2D6F-4ADB-8DED-A9EDADD07BCB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1" name="모서리가 둥근 직사각형 93">
              <a:extLst>
                <a:ext uri="{FF2B5EF4-FFF2-40B4-BE49-F238E27FC236}">
                  <a16:creationId xmlns="" xmlns:a16="http://schemas.microsoft.com/office/drawing/2014/main" id="{5F7DE971-F467-4518-90CE-728037A1FCCE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2" name="모서리가 둥근 직사각형 94">
              <a:extLst>
                <a:ext uri="{FF2B5EF4-FFF2-40B4-BE49-F238E27FC236}">
                  <a16:creationId xmlns="" xmlns:a16="http://schemas.microsoft.com/office/drawing/2014/main" id="{5AC2045B-F735-473F-8EF6-648D8E4F0C91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A1C0D57-34EF-430D-A5F3-87141A96E800}"/>
              </a:ext>
            </a:extLst>
          </p:cNvPr>
          <p:cNvSpPr/>
          <p:nvPr/>
        </p:nvSpPr>
        <p:spPr>
          <a:xfrm>
            <a:off x="2100796" y="3760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5C27475B-6244-4286-B6A2-BEDA9C1E667B}"/>
              </a:ext>
            </a:extLst>
          </p:cNvPr>
          <p:cNvGrpSpPr/>
          <p:nvPr/>
        </p:nvGrpSpPr>
        <p:grpSpPr>
          <a:xfrm>
            <a:off x="2484040" y="2723384"/>
            <a:ext cx="3530328" cy="1182681"/>
            <a:chOff x="2337815" y="2135987"/>
            <a:chExt cx="3530328" cy="1182681"/>
          </a:xfrm>
        </p:grpSpPr>
        <p:sp>
          <p:nvSpPr>
            <p:cNvPr id="28" name="모서리가 둥근 직사각형 19">
              <a:extLst>
                <a:ext uri="{FF2B5EF4-FFF2-40B4-BE49-F238E27FC236}">
                  <a16:creationId xmlns="" xmlns:a16="http://schemas.microsoft.com/office/drawing/2014/main" id="{C3C21185-A857-498F-AA5C-EB2BAA16D251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여러 가지 </a:t>
              </a:r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각기둥과 각뿔 중 </a:t>
              </a:r>
              <a:endPara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가지 도형을 고릅니다</a:t>
              </a:r>
              <a:r>
                <a:rPr lang="en-US" altLang="ko-KR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="" xmlns:a16="http://schemas.microsoft.com/office/drawing/2014/main" id="{995C37BF-681B-4954-A897-1733F845D509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="" xmlns:a16="http://schemas.microsoft.com/office/drawing/2014/main" id="{05E8EF8E-1C69-4688-AC90-DED37256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E7DC2844-4842-4540-8099-33B21760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DA900C6-6B42-4224-B272-8C33B0CE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82C27802-65D1-4AE3-B4EB-A463D375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32F5884-00B3-4BD2-9D7A-8C2FF6C9B3E1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5B30D70E-A544-400D-B02E-92FD4993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23">
            <a:extLst>
              <a:ext uri="{FF2B5EF4-FFF2-40B4-BE49-F238E27FC236}">
                <a16:creationId xmlns="" xmlns:a16="http://schemas.microsoft.com/office/drawing/2014/main" id="{C8710D06-C9AE-4525-814E-B34C5F52AF54}"/>
              </a:ext>
            </a:extLst>
          </p:cNvPr>
          <p:cNvSpPr txBox="1"/>
          <p:nvPr/>
        </p:nvSpPr>
        <p:spPr>
          <a:xfrm>
            <a:off x="505156" y="154597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어떤 방법으로 문제를 만들면 좋을까요</a:t>
            </a:r>
            <a:r>
              <a:rPr lang="en-US" altLang="ko-KR" sz="1800" dirty="0">
                <a:ea typeface="나눔고딕"/>
              </a:rPr>
              <a:t>?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41" name="Picture 3">
            <a:extLst>
              <a:ext uri="{FF2B5EF4-FFF2-40B4-BE49-F238E27FC236}">
                <a16:creationId xmlns="" xmlns:a16="http://schemas.microsoft.com/office/drawing/2014/main" id="{8879AE19-BC77-4F2E-8323-673D7C51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888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DD47AD7-3C52-487B-9209-D9812DF5A9CC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="" xmlns:a16="http://schemas.microsoft.com/office/drawing/2014/main" id="{20F859F1-DF60-4104-860F-EE94B769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56337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각기둥이나 각뿔 알아맞히기 문제를 만들어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82" y="540922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685102" y="5538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37F6BEBF-3685-4C43-9BFB-93FA126C74F4}"/>
              </a:ext>
            </a:extLst>
          </p:cNvPr>
          <p:cNvGrpSpPr/>
          <p:nvPr/>
        </p:nvGrpSpPr>
        <p:grpSpPr>
          <a:xfrm>
            <a:off x="2413225" y="2597736"/>
            <a:ext cx="3629744" cy="1836564"/>
            <a:chOff x="2337815" y="2126243"/>
            <a:chExt cx="3828231" cy="1182681"/>
          </a:xfrm>
        </p:grpSpPr>
        <p:sp>
          <p:nvSpPr>
            <p:cNvPr id="80" name="모서리가 둥근 직사각형 19">
              <a:extLst>
                <a:ext uri="{FF2B5EF4-FFF2-40B4-BE49-F238E27FC236}">
                  <a16:creationId xmlns="" xmlns:a16="http://schemas.microsoft.com/office/drawing/2014/main" id="{03303069-AD89-48AC-B9C5-9649A0360E89}"/>
                </a:ext>
              </a:extLst>
            </p:cNvPr>
            <p:cNvSpPr/>
            <p:nvPr/>
          </p:nvSpPr>
          <p:spPr>
            <a:xfrm>
              <a:off x="2638022" y="2126243"/>
              <a:ext cx="3528024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BC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입체도형은 </a:t>
              </a:r>
              <a:r>
                <a:rPr lang="ko-KR" altLang="en-US" sz="1900" b="1" dirty="0" err="1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꼭짓점이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또한 모서리가 </a:t>
              </a:r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개이고 면은 </a:t>
              </a:r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입체도형일까요</a:t>
              </a:r>
              <a:r>
                <a:rPr lang="en-US" altLang="ko-KR" sz="1900" b="1" dirty="0">
                  <a:solidFill>
                    <a:srgbClr val="04A1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="" xmlns:a16="http://schemas.microsoft.com/office/drawing/2014/main" id="{3C5C67AE-838D-4288-8DBD-0E6B678A838A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FBCE8B"/>
            </a:solidFill>
            <a:ln w="3175">
              <a:solidFill>
                <a:srgbClr val="FBCE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76A1F09E-643B-40DF-92F8-700E7154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02" y="2676006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991C9B81-8339-4FCE-A621-639ACFA1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66" y="41099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7">
            <a:extLst>
              <a:ext uri="{FF2B5EF4-FFF2-40B4-BE49-F238E27FC236}">
                <a16:creationId xmlns="" xmlns:a16="http://schemas.microsoft.com/office/drawing/2014/main" id="{0F2A118D-AA9D-4908-A7FE-F2BA1C3B4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87" name="TextBox 8">
            <a:extLst>
              <a:ext uri="{FF2B5EF4-FFF2-40B4-BE49-F238E27FC236}">
                <a16:creationId xmlns="" xmlns:a16="http://schemas.microsoft.com/office/drawing/2014/main" id="{E3F247A7-C55A-4C97-A359-DE33748DF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2EB62033-5F41-4DBC-B7F6-A05D9D1C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9">
            <a:extLst>
              <a:ext uri="{FF2B5EF4-FFF2-40B4-BE49-F238E27FC236}">
                <a16:creationId xmlns="" xmlns:a16="http://schemas.microsoft.com/office/drawing/2014/main" id="{1836424C-342B-406C-B8BE-3A7C588D7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57" y="2985413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50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63495"/>
              </p:ext>
            </p:extLst>
          </p:nvPr>
        </p:nvGraphicFramePr>
        <p:xfrm>
          <a:off x="153927" y="224644"/>
          <a:ext cx="8836146" cy="340795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재료로 만들 수 있는 각기둥과 각뿔 찾아보기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재료로 만들 수 있는 각기둥과 각뿔 찾아보기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suh_0601_02_0009_201_2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친구들이 이야기하는 도형 찾기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수학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친구들이 이야기하는 도형 찾기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suh_0601_02_0009_202_2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983478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suh_0601_02_0009_3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514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suh_0601_02_0009_4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71384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각기둥이나 각뿔 알아맞히기 문제에서 친구들이 이야기한 내용이 맞는지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9">
            <a:extLst>
              <a:ext uri="{FF2B5EF4-FFF2-40B4-BE49-F238E27FC236}">
                <a16:creationId xmlns="" xmlns:a16="http://schemas.microsoft.com/office/drawing/2014/main" id="{0B702D11-FFBF-422C-935A-1815F4C0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72994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725" y="2584499"/>
            <a:ext cx="1181100" cy="18791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8CD24E2-2635-448B-B179-EEF090AEDBB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149ED42F-9514-42FE-8AB6-B8D35CB62E5C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0" name="모서리가 둥근 직사각형 91">
              <a:extLst>
                <a:ext uri="{FF2B5EF4-FFF2-40B4-BE49-F238E27FC236}">
                  <a16:creationId xmlns="" xmlns:a16="http://schemas.microsoft.com/office/drawing/2014/main" id="{FF3F0847-540B-4DAA-8003-DBE2EDA290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1" name="모서리가 둥근 직사각형 92">
              <a:extLst>
                <a:ext uri="{FF2B5EF4-FFF2-40B4-BE49-F238E27FC236}">
                  <a16:creationId xmlns="" xmlns:a16="http://schemas.microsoft.com/office/drawing/2014/main" id="{956F77D8-3D8D-4563-962E-1780A8EB5A5D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2" name="모서리가 둥근 직사각형 93">
              <a:extLst>
                <a:ext uri="{FF2B5EF4-FFF2-40B4-BE49-F238E27FC236}">
                  <a16:creationId xmlns="" xmlns:a16="http://schemas.microsoft.com/office/drawing/2014/main" id="{93D7308B-5D86-4C2D-AAAB-09FF0255935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4" name="모서리가 둥근 직사각형 94">
              <a:extLst>
                <a:ext uri="{FF2B5EF4-FFF2-40B4-BE49-F238E27FC236}">
                  <a16:creationId xmlns="" xmlns:a16="http://schemas.microsoft.com/office/drawing/2014/main" id="{E1E0F58C-93AB-43BC-BA99-8850E721DEA5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25" name="TextBox 7">
            <a:extLst>
              <a:ext uri="{FF2B5EF4-FFF2-40B4-BE49-F238E27FC236}">
                <a16:creationId xmlns="" xmlns:a16="http://schemas.microsoft.com/office/drawing/2014/main" id="{336F5530-EA42-491E-AC4F-F18F2B62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="" xmlns:a16="http://schemas.microsoft.com/office/drawing/2014/main" id="{E565D402-D7C2-44F0-B4CE-960BBE811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E9884D3-54AC-42D8-BDCA-87E7FE20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1ED98F09-4569-4F2B-AE30-B3383D71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4F20E3C-3193-4C78-9A45-13EB4468C4DF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13FCBBEE-9D88-4B28-BF21-51DE7457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574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505156" y="1560747"/>
            <a:ext cx="610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각기둥이나 각뿔 알아맞히기 문제에서 친구들이 이야기한 내용이 맞는지 확인해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87" y="1578311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1568F3-F958-4DBA-9EA7-9C440096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609255"/>
            <a:ext cx="1181100" cy="187916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AA1C0D57-34EF-430D-A5F3-87141A96E800}"/>
              </a:ext>
            </a:extLst>
          </p:cNvPr>
          <p:cNvSpPr/>
          <p:nvPr/>
        </p:nvSpPr>
        <p:spPr>
          <a:xfrm>
            <a:off x="2091567" y="388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5C27475B-6244-4286-B6A2-BEDA9C1E667B}"/>
              </a:ext>
            </a:extLst>
          </p:cNvPr>
          <p:cNvGrpSpPr/>
          <p:nvPr/>
        </p:nvGrpSpPr>
        <p:grpSpPr>
          <a:xfrm>
            <a:off x="2284464" y="2923552"/>
            <a:ext cx="3962377" cy="1641224"/>
            <a:chOff x="2337815" y="2135987"/>
            <a:chExt cx="3530328" cy="1182681"/>
          </a:xfrm>
        </p:grpSpPr>
        <p:sp>
          <p:nvSpPr>
            <p:cNvPr id="28" name="모서리가 둥근 직사각형 19">
              <a:extLst>
                <a:ext uri="{FF2B5EF4-FFF2-40B4-BE49-F238E27FC236}">
                  <a16:creationId xmlns="" xmlns:a16="http://schemas.microsoft.com/office/drawing/2014/main" id="{C3C21185-A857-498F-AA5C-EB2BAA16D251}"/>
                </a:ext>
              </a:extLst>
            </p:cNvPr>
            <p:cNvSpPr/>
            <p:nvPr/>
          </p:nvSpPr>
          <p:spPr>
            <a:xfrm>
              <a:off x="2638022" y="2135987"/>
              <a:ext cx="3230121" cy="118268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98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돋움" pitchFamily="50" charset="-127"/>
                  <a:ea typeface="나눔고딕"/>
                </a:rPr>
                <a:t>친구들이 이야기하는 문제의 답이 맞는지 확인하고</a:t>
              </a:r>
              <a:r>
                <a:rPr lang="en-US" altLang="ko-KR" dirty="0">
                  <a:solidFill>
                    <a:schemeClr val="tx1"/>
                  </a:solidFill>
                  <a:latin typeface="돋움" pitchFamily="50" charset="-127"/>
                  <a:ea typeface="나눔고딕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돋움" pitchFamily="50" charset="-127"/>
                  <a:ea typeface="나눔고딕"/>
                </a:rPr>
                <a:t>틀렸다면 왜 틀렸는지 서로 이야기하면서 잘못된 부분을 확인하여 바르게 고칩니다</a:t>
              </a:r>
              <a:r>
                <a:rPr lang="en-US" altLang="ko-KR" dirty="0">
                  <a:solidFill>
                    <a:schemeClr val="tx1"/>
                  </a:solidFill>
                  <a:latin typeface="돋움" pitchFamily="50" charset="-127"/>
                  <a:ea typeface="나눔고딕"/>
                </a:rPr>
                <a:t>.</a:t>
              </a:r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="" xmlns:a16="http://schemas.microsoft.com/office/drawing/2014/main" id="{995C37BF-681B-4954-A897-1733F845D509}"/>
                </a:ext>
              </a:extLst>
            </p:cNvPr>
            <p:cNvSpPr/>
            <p:nvPr/>
          </p:nvSpPr>
          <p:spPr>
            <a:xfrm rot="5400000" flipV="1">
              <a:off x="2396345" y="2626876"/>
              <a:ext cx="195359" cy="312420"/>
            </a:xfrm>
            <a:prstGeom prst="rtTriangle">
              <a:avLst/>
            </a:prstGeom>
            <a:solidFill>
              <a:srgbClr val="E98E37"/>
            </a:solidFill>
            <a:ln w="31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6586E46-2039-489C-9E96-C6ECD7F0C07E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7E8289FD-236F-4514-94DF-48BE97E410AE}"/>
              </a:ext>
            </a:extLst>
          </p:cNvPr>
          <p:cNvGrpSpPr/>
          <p:nvPr/>
        </p:nvGrpSpPr>
        <p:grpSpPr>
          <a:xfrm>
            <a:off x="6607641" y="1486935"/>
            <a:ext cx="175773" cy="1800200"/>
            <a:chOff x="6607641" y="836712"/>
            <a:chExt cx="245921" cy="1656184"/>
          </a:xfrm>
        </p:grpSpPr>
        <p:sp>
          <p:nvSpPr>
            <p:cNvPr id="26" name="모서리가 둥근 직사각형 91">
              <a:extLst>
                <a:ext uri="{FF2B5EF4-FFF2-40B4-BE49-F238E27FC236}">
                  <a16:creationId xmlns="" xmlns:a16="http://schemas.microsoft.com/office/drawing/2014/main" id="{488EDE40-051E-4A19-9B78-C8AE6C3CDCD3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32" name="모서리가 둥근 직사각형 92">
              <a:extLst>
                <a:ext uri="{FF2B5EF4-FFF2-40B4-BE49-F238E27FC236}">
                  <a16:creationId xmlns="" xmlns:a16="http://schemas.microsoft.com/office/drawing/2014/main" id="{44FC8952-CCE3-4D9D-8E8E-1415D429D3B7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33" name="모서리가 둥근 직사각형 93">
              <a:extLst>
                <a:ext uri="{FF2B5EF4-FFF2-40B4-BE49-F238E27FC236}">
                  <a16:creationId xmlns="" xmlns:a16="http://schemas.microsoft.com/office/drawing/2014/main" id="{103F3D3E-94C7-453C-8D6C-4D73A3761D98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34" name="모서리가 둥근 직사각형 94">
              <a:extLst>
                <a:ext uri="{FF2B5EF4-FFF2-40B4-BE49-F238E27FC236}">
                  <a16:creationId xmlns="" xmlns:a16="http://schemas.microsoft.com/office/drawing/2014/main" id="{4F544AFD-7654-4817-A1C6-A3AF715D5DED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E324E63A-EC00-40C7-9B8A-1C130A6A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8A4823C4-1B96-4CB0-91BA-997026674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11A6E11-2C34-497C-BCBE-6C9D43067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4B36A223-B248-43D1-A17F-8D795861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4CE8101-119F-49AB-9E93-045C36AF18D2}"/>
              </a:ext>
            </a:extLst>
          </p:cNvPr>
          <p:cNvSpPr/>
          <p:nvPr/>
        </p:nvSpPr>
        <p:spPr>
          <a:xfrm>
            <a:off x="59308" y="692696"/>
            <a:ext cx="6918956" cy="68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95A554E3-3277-48F4-A33F-4319E478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7" y="794663"/>
            <a:ext cx="235563" cy="25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23">
            <a:extLst>
              <a:ext uri="{FF2B5EF4-FFF2-40B4-BE49-F238E27FC236}">
                <a16:creationId xmlns="" xmlns:a16="http://schemas.microsoft.com/office/drawing/2014/main" id="{7F55A4A8-2262-414C-9CFB-2D8EB4383E47}"/>
              </a:ext>
            </a:extLst>
          </p:cNvPr>
          <p:cNvSpPr txBox="1"/>
          <p:nvPr/>
        </p:nvSpPr>
        <p:spPr>
          <a:xfrm>
            <a:off x="341723" y="755412"/>
            <a:ext cx="663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spc="-100" dirty="0">
                <a:ea typeface="나눔고딕"/>
              </a:rPr>
              <a:t>친구들이 이야기하는 각기둥이나 각뿔이 무엇인지 알아맞혀 봅시다</a:t>
            </a:r>
            <a:r>
              <a:rPr lang="en-US" altLang="ko-KR" sz="1800" spc="-100" dirty="0">
                <a:ea typeface="나눔고딕"/>
              </a:rPr>
              <a:t>.</a:t>
            </a:r>
            <a:endParaRPr lang="ko-KR" altLang="en-US" sz="1800" spc="-100" dirty="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251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72BF194-FD07-4CFF-A7B1-258E609B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4263"/>
            <a:ext cx="6536363" cy="401700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76025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http://cdata.tsherpa.co.kr/tsherpa/MultiMedia/Flash/2020/curri/index.html?flashxmlnum=soboro2&amp;classa=A8-C1-62-KK-KA-02-03-04-0-0-0-0&amp;classno=AA_SAMPLE/nproto_sample/DA/nproto_cmn_912.html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76419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403222" y="351748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0ED70E60-0B85-471B-8495-951568DCE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CF73309-252E-4613-AF7F-A01148C1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3FA90F4-F864-419B-BDBC-EE85CD57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suh_0601_02_0009_301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AC47D6C5-975A-44B6-9A99-6D79405D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8" y="1263910"/>
            <a:ext cx="6536363" cy="403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18571" y="944724"/>
            <a:ext cx="6689372" cy="4428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차시창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hlinkClick r:id="rId3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https://cdata2.tsherpa.co.kr/tsherpa/MultiMedia/Flash/2020/curri/index.html?flashxmlnum=yrhj07&amp;classa=A8-C1-41-MM-MM-04-02-08-0-0-0-0&amp;classno=MM_41_04/suh_0401_01_0008/suh_0401_01_0008_302_1.html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그림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8" y="4099990"/>
            <a:ext cx="799826" cy="79982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4086434"/>
            <a:ext cx="3967519" cy="233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타원 18"/>
          <p:cNvSpPr/>
          <p:nvPr/>
        </p:nvSpPr>
        <p:spPr>
          <a:xfrm>
            <a:off x="1350255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09171" y="59492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815916" y="4577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E2E243BC-B39C-4AED-9625-E6D9D6DD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2B823F05-DB9B-462A-97A3-06FDB275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43F93F3-0511-4DB4-95CF-1A550F58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suh_0601_02_0009_401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="" xmlns:a16="http://schemas.microsoft.com/office/drawing/2014/main" id="{822A39D0-5B4B-4636-84A4-4BF2227C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2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A4900FF8-A0FD-4899-B93E-54DDF5E6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399057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8736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우측 상단 텍스트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42~43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04147" y="1534217"/>
            <a:ext cx="764489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89757" y="15852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7466BD-5066-4E6E-A84F-C60891D64D4F}"/>
              </a:ext>
            </a:extLst>
          </p:cNvPr>
          <p:cNvSpPr/>
          <p:nvPr/>
        </p:nvSpPr>
        <p:spPr>
          <a:xfrm>
            <a:off x="281143" y="4520658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E737748D-B9AD-4588-81DB-5B20DB133A15}"/>
              </a:ext>
            </a:extLst>
          </p:cNvPr>
          <p:cNvSpPr/>
          <p:nvPr/>
        </p:nvSpPr>
        <p:spPr>
          <a:xfrm>
            <a:off x="359980" y="43015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="" xmlns:a16="http://schemas.microsoft.com/office/drawing/2014/main" id="{2916D837-0512-480B-B20D-20BB24CD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8" y="3973370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6D8450D-C9A1-4DD0-AFE4-D10C2E7E68FC}"/>
              </a:ext>
            </a:extLst>
          </p:cNvPr>
          <p:cNvSpPr/>
          <p:nvPr/>
        </p:nvSpPr>
        <p:spPr>
          <a:xfrm>
            <a:off x="755576" y="5877272"/>
            <a:ext cx="4896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4"/>
              </a:rPr>
              <a:t>http://cdata.tsherpa.co.kr/tsherpa/MultiMedia/Flash/2020/curri/index.html?flashxmlnum=llbless208&amp;classa=A8-C1-22-WI-WI-03-01-02-0-0-0-0&amp;classno=WI_22_03/win_0202_0102_0004/win_0202_0102_0004_103.html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TextBox 7">
            <a:extLst>
              <a:ext uri="{FF2B5EF4-FFF2-40B4-BE49-F238E27FC236}">
                <a16:creationId xmlns="" xmlns:a16="http://schemas.microsoft.com/office/drawing/2014/main" id="{E06BC80B-CF60-4E1D-A578-A43E61E67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E39FE3C1-AA81-4910-B7A4-58DC00F4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8705AB86-45ED-45B2-84AA-415BFC4FA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A3FA2F4F-168C-41C6-B2D4-106D59558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C9FBB91-1FDC-4268-976C-749B7E8F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088740"/>
            <a:ext cx="6643006" cy="4060100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52067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대발문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앞 약물 추가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-90192" y="112372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45767" y="1465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648" y="1163618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47A9AF6-B012-4C12-B965-ADEEC813CC6B}"/>
              </a:ext>
            </a:extLst>
          </p:cNvPr>
          <p:cNvSpPr/>
          <p:nvPr/>
        </p:nvSpPr>
        <p:spPr>
          <a:xfrm>
            <a:off x="1818884" y="3466229"/>
            <a:ext cx="67359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81B4AF7-8292-4AD9-BF14-4F6E744DDE22}"/>
              </a:ext>
            </a:extLst>
          </p:cNvPr>
          <p:cNvSpPr/>
          <p:nvPr/>
        </p:nvSpPr>
        <p:spPr>
          <a:xfrm>
            <a:off x="1690676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0708AC3-92B5-4066-B3BF-3EEED52BB228}"/>
              </a:ext>
            </a:extLst>
          </p:cNvPr>
          <p:cNvSpPr/>
          <p:nvPr/>
        </p:nvSpPr>
        <p:spPr>
          <a:xfrm>
            <a:off x="4588904" y="3466229"/>
            <a:ext cx="67359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7C023B33-AF33-4340-854E-C6662B7C8ED9}"/>
              </a:ext>
            </a:extLst>
          </p:cNvPr>
          <p:cNvSpPr/>
          <p:nvPr/>
        </p:nvSpPr>
        <p:spPr>
          <a:xfrm>
            <a:off x="4444533" y="33194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830518D-84F3-4FE2-8161-DEDA537926EB}"/>
              </a:ext>
            </a:extLst>
          </p:cNvPr>
          <p:cNvSpPr/>
          <p:nvPr/>
        </p:nvSpPr>
        <p:spPr>
          <a:xfrm>
            <a:off x="2213154" y="4346216"/>
            <a:ext cx="2682882" cy="802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C4CDA13-C468-40A9-8289-E0567248EBDE}"/>
              </a:ext>
            </a:extLst>
          </p:cNvPr>
          <p:cNvSpPr/>
          <p:nvPr/>
        </p:nvSpPr>
        <p:spPr>
          <a:xfrm>
            <a:off x="1990750" y="46379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30B15C19-E701-4430-8FCB-A452D2DE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A6945F61-66EC-4E67-8BAA-A82435C5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CF9BED9-1515-4E20-AFF2-53FAC7DE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8513DEA7-F3A7-4F7F-90F6-42FB8F83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</a:t>
            </a:r>
            <a:r>
              <a:rPr lang="ko-KR" altLang="en-US" sz="1800" dirty="0">
                <a:ea typeface="나눔고딕"/>
              </a:rPr>
              <a:t>구하려는 것은 무엇인가요</a:t>
            </a:r>
            <a:r>
              <a:rPr lang="en-US" altLang="ko-KR" sz="1800" dirty="0">
                <a:ea typeface="나눔고딕"/>
              </a:rPr>
              <a:t>?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467544" y="2233965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문제에서 주어진 정보를 모두 써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402" y="22254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976052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재료로 만들 수 있는 각기둥과 각뿔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67544" y="2712208"/>
            <a:ext cx="5976052" cy="536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고무찰흙은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2879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AF0E8D8B-856C-4474-A84A-6B4926D4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8" y="2844992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B2CC816-EB25-4212-B141-6007C9A74FCA}"/>
              </a:ext>
            </a:extLst>
          </p:cNvPr>
          <p:cNvSpPr/>
          <p:nvPr/>
        </p:nvSpPr>
        <p:spPr bwMode="auto">
          <a:xfrm>
            <a:off x="467544" y="3425708"/>
            <a:ext cx="5976052" cy="536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긴 막대는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막대는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F9417A97-405B-43FF-8FA7-BF1C493C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8" y="3558492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29" y="35714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6F55C2FB-686A-438B-B061-B1C463DE5488}"/>
              </a:ext>
            </a:extLst>
          </p:cNvPr>
          <p:cNvGrpSpPr/>
          <p:nvPr/>
        </p:nvGrpSpPr>
        <p:grpSpPr>
          <a:xfrm>
            <a:off x="9996" y="2185061"/>
            <a:ext cx="6976608" cy="1997011"/>
            <a:chOff x="21469" y="1868958"/>
            <a:chExt cx="6976608" cy="1997011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15E2D9A6-CD51-430A-8A99-8DF677ABB523}"/>
                </a:ext>
              </a:extLst>
            </p:cNvPr>
            <p:cNvGrpSpPr/>
            <p:nvPr/>
          </p:nvGrpSpPr>
          <p:grpSpPr>
            <a:xfrm>
              <a:off x="32892" y="1868958"/>
              <a:ext cx="6965185" cy="1997011"/>
              <a:chOff x="132093" y="220817"/>
              <a:chExt cx="9078215" cy="2602845"/>
            </a:xfrm>
          </p:grpSpPr>
          <p:pic>
            <p:nvPicPr>
              <p:cNvPr id="54" name="Picture 3">
                <a:extLst>
                  <a:ext uri="{FF2B5EF4-FFF2-40B4-BE49-F238E27FC236}">
                    <a16:creationId xmlns="" xmlns:a16="http://schemas.microsoft.com/office/drawing/2014/main" id="{7B9969C7-E84F-4011-B986-BD5B722097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93" y="220817"/>
                <a:ext cx="9078215" cy="2602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그림 54">
                <a:extLst>
                  <a:ext uri="{FF2B5EF4-FFF2-40B4-BE49-F238E27FC236}">
                    <a16:creationId xmlns="" xmlns:a16="http://schemas.microsoft.com/office/drawing/2014/main" id="{7E9376B2-FEDD-4688-BE6B-AF4260410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556" b="91667" l="860" r="94194">
                            <a14:foregroundMark x1="10538" y1="22222" x2="1505" y2="62500"/>
                            <a14:foregroundMark x1="1505" y1="62500" x2="16774" y2="91667"/>
                            <a14:foregroundMark x1="89892" y1="23611" x2="88817" y2="84722"/>
                            <a14:foregroundMark x1="92258" y1="48611" x2="89032" y2="76389"/>
                            <a14:foregroundMark x1="92258" y1="51389" x2="94194" y2="652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04048" y="260648"/>
                <a:ext cx="2475403" cy="383289"/>
              </a:xfrm>
              <a:prstGeom prst="rect">
                <a:avLst/>
              </a:prstGeom>
            </p:spPr>
          </p:pic>
        </p:grpSp>
        <p:sp>
          <p:nvSpPr>
            <p:cNvPr id="45" name="TextBox 44"/>
            <p:cNvSpPr txBox="1"/>
            <p:nvPr/>
          </p:nvSpPr>
          <p:spPr>
            <a:xfrm>
              <a:off x="21469" y="2366845"/>
              <a:ext cx="6692463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연수와 준기가 그림과 같이 </a:t>
              </a:r>
              <a:r>
                <a:rPr lang="ko-KR" altLang="en-US" sz="2000" dirty="0" err="1">
                  <a:latin typeface="맑은 고딕" pitchFamily="50" charset="-127"/>
                  <a:ea typeface="맑은 고딕" pitchFamily="50" charset="-127"/>
                </a:rPr>
                <a:t>꼭짓점을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2000" dirty="0" err="1">
                  <a:latin typeface="맑은 고딕" pitchFamily="50" charset="-127"/>
                  <a:ea typeface="맑은 고딕" pitchFamily="50" charset="-127"/>
                </a:rPr>
                <a:t>고무찰흙으로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모서리를 막대로 나타내어 입체도형을 만들려고 합니다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2000" dirty="0">
                  <a:latin typeface="맑은 고딕" pitchFamily="50" charset="-127"/>
                  <a:ea typeface="맑은 고딕" pitchFamily="50" charset="-127"/>
                </a:rPr>
                <a:t>주어진 재료로 만들 수 있는 각기둥과 각뿔을 찾아봅시다</a:t>
              </a:r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2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TextBox 7">
            <a:extLst>
              <a:ext uri="{FF2B5EF4-FFF2-40B4-BE49-F238E27FC236}">
                <a16:creationId xmlns="" xmlns:a16="http://schemas.microsoft.com/office/drawing/2014/main" id="{45A46451-4CEF-4541-BAFD-8FE060E8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="" xmlns:a16="http://schemas.microsoft.com/office/drawing/2014/main" id="{7B88313E-20C5-42AD-8670-FA8A45B5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F095C4E-8C36-47BF-90AA-18DF2DD8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="" xmlns:a16="http://schemas.microsoft.com/office/drawing/2014/main" id="{B7B5DD60-7441-4670-8CC3-2C190A59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="" xmlns:a16="http://schemas.microsoft.com/office/drawing/2014/main" id="{710F489C-D376-442C-9055-CCBFCCDD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</a:t>
            </a:r>
            <a:r>
              <a:rPr lang="ko-KR" altLang="en-US" sz="1800" dirty="0">
                <a:ea typeface="나눔고딕"/>
              </a:rPr>
              <a:t>구하려는 것은 무엇인가요</a:t>
            </a:r>
            <a:r>
              <a:rPr lang="en-US" altLang="ko-KR" sz="1800" dirty="0">
                <a:ea typeface="나눔고딕"/>
              </a:rPr>
              <a:t>?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074" y="5349019"/>
            <a:ext cx="1108567" cy="42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96" name="TextBox 23"/>
          <p:cNvSpPr txBox="1"/>
          <p:nvPr/>
        </p:nvSpPr>
        <p:spPr>
          <a:xfrm>
            <a:off x="467544" y="2233965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ea typeface="나눔고딕"/>
              </a:rPr>
              <a:t>문제에서 주어진 정보를 모두 써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402" y="22254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직사각형 99"/>
          <p:cNvSpPr/>
          <p:nvPr/>
        </p:nvSpPr>
        <p:spPr bwMode="auto">
          <a:xfrm>
            <a:off x="467544" y="1710387"/>
            <a:ext cx="5976052" cy="3833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재료로 만들 수 있는 각기둥과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각뿔입니다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4A1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4A1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67544" y="2712208"/>
            <a:ext cx="5976052" cy="536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900" b="1" dirty="0" err="1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고무찰흙은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28792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좌측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팝업창이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처음에 바로 보이다가 닫힙니다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다음 슬라이드의 그림 풀 팝업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202536" y="5432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64813" y="11948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6686520" y="8155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AF0E8D8B-856C-4474-A84A-6B4926D4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8" y="2844992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B2CC816-EB25-4212-B141-6007C9A74FCA}"/>
              </a:ext>
            </a:extLst>
          </p:cNvPr>
          <p:cNvSpPr/>
          <p:nvPr/>
        </p:nvSpPr>
        <p:spPr bwMode="auto">
          <a:xfrm>
            <a:off x="467544" y="3425708"/>
            <a:ext cx="5976052" cy="5363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긴 막대는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짧은 막대는 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있습니다</a:t>
            </a:r>
            <a:r>
              <a:rPr lang="en-US" altLang="ko-KR" sz="19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F9417A97-405B-43FF-8FA7-BF1C493C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8" y="3558492"/>
            <a:ext cx="321790" cy="25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129" y="35714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="" xmlns:a16="http://schemas.microsoft.com/office/drawing/2014/main" id="{DF493A02-B894-41ED-9F6A-AE403778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326D7835-9623-47CC-9AE9-0BFF14BA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4D5FA20-24A5-488B-9AB3-21363535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148A58F0-08AE-48CD-9C83-123A8946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="" xmlns:a16="http://schemas.microsoft.com/office/drawing/2014/main" id="{BDA6DBE0-D617-458F-94F4-A70A9B044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56" y="17857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71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버튼 클릭 시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디자인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3596266-0EC4-4A82-9DE2-F540F0B7A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3" y="1051480"/>
            <a:ext cx="6773803" cy="4437086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D8911321-E6BE-4D75-AB70-AAAC0ECC0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89A9BC55-4391-4174-8CBE-47804FF17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D2F70CD-1EEA-40FE-BFCC-55F2A2DCF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B9731089-383A-4EAD-947A-1FA89AF5F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447A9AF6-B012-4C12-B965-ADEEC813CC6B}"/>
              </a:ext>
            </a:extLst>
          </p:cNvPr>
          <p:cNvSpPr/>
          <p:nvPr/>
        </p:nvSpPr>
        <p:spPr>
          <a:xfrm>
            <a:off x="791580" y="2672916"/>
            <a:ext cx="67359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381B4AF7-8292-4AD9-BF14-4F6E744DDE22}"/>
              </a:ext>
            </a:extLst>
          </p:cNvPr>
          <p:cNvSpPr/>
          <p:nvPr/>
        </p:nvSpPr>
        <p:spPr>
          <a:xfrm>
            <a:off x="588874" y="2788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0708AC3-92B5-4066-B3BF-3EEED52BB228}"/>
              </a:ext>
            </a:extLst>
          </p:cNvPr>
          <p:cNvSpPr/>
          <p:nvPr/>
        </p:nvSpPr>
        <p:spPr>
          <a:xfrm>
            <a:off x="5508104" y="2672916"/>
            <a:ext cx="67359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7C023B33-AF33-4340-854E-C6662B7C8ED9}"/>
              </a:ext>
            </a:extLst>
          </p:cNvPr>
          <p:cNvSpPr/>
          <p:nvPr/>
        </p:nvSpPr>
        <p:spPr>
          <a:xfrm>
            <a:off x="5363733" y="25261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30518D-84F3-4FE2-8161-DEDA537926EB}"/>
              </a:ext>
            </a:extLst>
          </p:cNvPr>
          <p:cNvSpPr/>
          <p:nvPr/>
        </p:nvSpPr>
        <p:spPr>
          <a:xfrm>
            <a:off x="856360" y="3947720"/>
            <a:ext cx="5191803" cy="146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5C4CDA13-C468-40A9-8289-E0567248EBDE}"/>
              </a:ext>
            </a:extLst>
          </p:cNvPr>
          <p:cNvSpPr/>
          <p:nvPr/>
        </p:nvSpPr>
        <p:spPr>
          <a:xfrm>
            <a:off x="700076" y="43743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302269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 </a:t>
            </a:r>
            <a:r>
              <a:rPr lang="ko-KR" altLang="en-US" sz="1800" dirty="0">
                <a:ea typeface="나눔고딕"/>
              </a:rPr>
              <a:t>문제를 해결할 수 있는 방법을 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232756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93713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61" y="204349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_x158392888" descr="EMB00002bac2d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5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4286F720-51B2-4096-9B8C-F3B55FB2E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D68D1CC1-CC73-4BFE-A55A-3C6934A5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8DCFBB1-2291-49C2-A1BE-F284FFAF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="" xmlns:a16="http://schemas.microsoft.com/office/drawing/2014/main" id="{088715AE-D464-429D-A278-9BFE7244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9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23"/>
          <p:cNvSpPr txBox="1"/>
          <p:nvPr/>
        </p:nvSpPr>
        <p:spPr>
          <a:xfrm>
            <a:off x="341723" y="1266265"/>
            <a:ext cx="610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800" dirty="0">
                <a:ea typeface="나눔고딕"/>
              </a:rPr>
              <a:t>  </a:t>
            </a:r>
            <a:r>
              <a:rPr lang="ko-KR" altLang="en-US" sz="1800" dirty="0">
                <a:ea typeface="나눔고딕"/>
              </a:rPr>
              <a:t>문제를 해결할 수 있는 방법을 말해 보세요</a:t>
            </a:r>
            <a:r>
              <a:rPr lang="en-US" altLang="ko-KR" sz="1800" dirty="0">
                <a:ea typeface="나눔고딕"/>
              </a:rPr>
              <a:t>.</a:t>
            </a:r>
            <a:endParaRPr lang="ko-KR" altLang="en-US" sz="1800" dirty="0">
              <a:ea typeface="나눔고딕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" y="2958628"/>
            <a:ext cx="233259" cy="10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그룹 90"/>
          <p:cNvGrpSpPr/>
          <p:nvPr/>
        </p:nvGrpSpPr>
        <p:grpSpPr>
          <a:xfrm>
            <a:off x="6607641" y="1196752"/>
            <a:ext cx="175773" cy="1800200"/>
            <a:chOff x="6607641" y="836712"/>
            <a:chExt cx="245921" cy="165618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014" y="125770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캐릭터는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것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38022" y="2135987"/>
            <a:ext cx="3230121" cy="11826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밑면의 모양에 따라 </a:t>
            </a:r>
            <a:endParaRPr lang="en-US" altLang="ko-KR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순서대로 조사해봅니다</a:t>
            </a:r>
            <a:r>
              <a:rPr lang="en-US" altLang="ko-KR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각 삼각형 20"/>
          <p:cNvSpPr/>
          <p:nvPr/>
        </p:nvSpPr>
        <p:spPr>
          <a:xfrm rot="5400000" flipV="1">
            <a:off x="2396345" y="2626876"/>
            <a:ext cx="195359" cy="312420"/>
          </a:xfrm>
          <a:prstGeom prst="rtTriangle">
            <a:avLst/>
          </a:prstGeom>
          <a:solidFill>
            <a:srgbClr val="FF9999"/>
          </a:solidFill>
          <a:ln w="31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54571" y="3172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308" y="692696"/>
            <a:ext cx="6918956" cy="4335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71" y="740308"/>
            <a:ext cx="1047418" cy="33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_x158392888" descr="EMB00002bac2d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4" y="1898047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5126F1AA-A050-407D-91D1-DC467E5D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42B74885-73B0-4282-B431-A992B257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1309EDB4-E3ED-4B33-B911-4911027D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suh_0601_02_0009_2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="" xmlns:a16="http://schemas.microsoft.com/office/drawing/2014/main" id="{6006FF50-70A7-421F-925B-CBDE4DA0D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도전 수학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각기둥과 각뿔을 찾아볼까요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1329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39564</TotalTime>
  <Words>1848</Words>
  <Application>Microsoft Office PowerPoint</Application>
  <PresentationFormat>화면 슬라이드 쇼(4:3)</PresentationFormat>
  <Paragraphs>545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6233</cp:revision>
  <dcterms:created xsi:type="dcterms:W3CDTF">2008-07-15T12:19:11Z</dcterms:created>
  <dcterms:modified xsi:type="dcterms:W3CDTF">2022-01-21T07:55:45Z</dcterms:modified>
</cp:coreProperties>
</file>