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130" r:id="rId4"/>
    <p:sldId id="1126" r:id="rId5"/>
    <p:sldId id="1179" r:id="rId6"/>
    <p:sldId id="1171" r:id="rId7"/>
    <p:sldId id="1180" r:id="rId8"/>
    <p:sldId id="1181" r:id="rId9"/>
    <p:sldId id="1182" r:id="rId10"/>
    <p:sldId id="1178" r:id="rId11"/>
    <p:sldId id="1183" r:id="rId12"/>
    <p:sldId id="1149" r:id="rId13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5B5"/>
    <a:srgbClr val="A46B5B"/>
    <a:srgbClr val="AE9A8B"/>
    <a:srgbClr val="EDF2F4"/>
    <a:srgbClr val="5CA2E7"/>
    <a:srgbClr val="04A1FF"/>
    <a:srgbClr val="FEF4EC"/>
    <a:srgbClr val="FF9999"/>
    <a:srgbClr val="FF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917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748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711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data2.tsherpa.co.kr/tsherpa/MultiMedia/Flash/2020/curri/index.html?flashxmlnum=yuni4856&amp;classa=A8-C1-31-MM-MM-04-06-09-0-0-0-0&amp;classno=MM_31_04/suh_0301_05_0009/suh_0301_05_0009_205_1.html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data2.tsherpa.co.kr/tsherpa/MultiMedia/Flash/2020/curri/index.html?flashxmlnum=yuni4856&amp;classa=A8-C1-31-MM-MM-04-06-09-0-0-0-0&amp;classno=MM_31_04/suh_0301_05_0009/suh_0301_05_0009_205_1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33630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7704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4347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수학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세계의 유명 건축물을 살펴볼까요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906C628-93BA-4E8F-BF9F-AC28A8017C54}"/>
              </a:ext>
            </a:extLst>
          </p:cNvPr>
          <p:cNvSpPr/>
          <p:nvPr/>
        </p:nvSpPr>
        <p:spPr>
          <a:xfrm>
            <a:off x="1827661" y="2060812"/>
            <a:ext cx="3780420" cy="2851386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B2549FC-CA65-4FC2-B9C1-06371B3C1FB8}"/>
              </a:ext>
            </a:extLst>
          </p:cNvPr>
          <p:cNvSpPr/>
          <p:nvPr/>
        </p:nvSpPr>
        <p:spPr>
          <a:xfrm>
            <a:off x="65312" y="692696"/>
            <a:ext cx="6918956" cy="476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F99DE35-81AB-4901-AD97-161869164C93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모둠 친구들과 건축물을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989C446D-B75E-4B0B-9FA2-591BAF0D0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5688124" y="5391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53039" y="1448779"/>
            <a:ext cx="66672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만들고 싶은 건축물을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고무찰흙과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막대로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7348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666" y="221847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예시그림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63FD9FAF-85AB-4F88-87B8-EC234F7F656A}"/>
              </a:ext>
            </a:extLst>
          </p:cNvPr>
          <p:cNvSpPr/>
          <p:nvPr/>
        </p:nvSpPr>
        <p:spPr>
          <a:xfrm>
            <a:off x="5608081" y="91142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B9DF4AC1-E910-4A88-A0C2-1D5AA78BBD5C}"/>
              </a:ext>
            </a:extLst>
          </p:cNvPr>
          <p:cNvSpPr/>
          <p:nvPr/>
        </p:nvSpPr>
        <p:spPr>
          <a:xfrm>
            <a:off x="4936741" y="91142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8A95AC79-188F-49D2-83A5-32A24D008633}"/>
              </a:ext>
            </a:extLst>
          </p:cNvPr>
          <p:cNvSpPr/>
          <p:nvPr/>
        </p:nvSpPr>
        <p:spPr>
          <a:xfrm>
            <a:off x="6274826" y="91142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DB32CE0-1981-4BC4-BFA5-2B1CFC694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442" y="2417115"/>
            <a:ext cx="1962206" cy="2441242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2719706" y="2362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7">
            <a:extLst>
              <a:ext uri="{FF2B5EF4-FFF2-40B4-BE49-F238E27FC236}">
                <a16:creationId xmlns="" xmlns:a16="http://schemas.microsoft.com/office/drawing/2014/main" id="{B00BF9F4-15BA-4A4A-ABAC-FD5FC08F7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82" name="TextBox 8">
            <a:extLst>
              <a:ext uri="{FF2B5EF4-FFF2-40B4-BE49-F238E27FC236}">
                <a16:creationId xmlns="" xmlns:a16="http://schemas.microsoft.com/office/drawing/2014/main" id="{74060FCC-3A9E-454D-8110-CFCE93129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8F6BB1D9-7EF8-4057-AC4D-1E541176D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>
            <a:extLst>
              <a:ext uri="{FF2B5EF4-FFF2-40B4-BE49-F238E27FC236}">
                <a16:creationId xmlns="" xmlns:a16="http://schemas.microsoft.com/office/drawing/2014/main" id="{F08365C8-B2AE-41C7-B3D4-580C70851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세계의 유명 건축물을 살펴볼까요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13" y="250827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20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B2549FC-CA65-4FC2-B9C1-06371B3C1FB8}"/>
              </a:ext>
            </a:extLst>
          </p:cNvPr>
          <p:cNvSpPr/>
          <p:nvPr/>
        </p:nvSpPr>
        <p:spPr>
          <a:xfrm>
            <a:off x="65312" y="692696"/>
            <a:ext cx="6918956" cy="476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F99DE35-81AB-4901-AD97-161869164C93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모둠 친구들과 건축물을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989C446D-B75E-4B0B-9FA2-591BAF0D0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5688124" y="5391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53040" y="1448779"/>
            <a:ext cx="65525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만든 건축물을 비교해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입체도형으로 이루어져 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7348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예시그림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63FD9FAF-85AB-4F88-87B8-EC234F7F656A}"/>
              </a:ext>
            </a:extLst>
          </p:cNvPr>
          <p:cNvSpPr/>
          <p:nvPr/>
        </p:nvSpPr>
        <p:spPr>
          <a:xfrm>
            <a:off x="5608081" y="91142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B9DF4AC1-E910-4A88-A0C2-1D5AA78BBD5C}"/>
              </a:ext>
            </a:extLst>
          </p:cNvPr>
          <p:cNvSpPr/>
          <p:nvPr/>
        </p:nvSpPr>
        <p:spPr>
          <a:xfrm>
            <a:off x="4936741" y="91142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8A95AC79-188F-49D2-83A5-32A24D008633}"/>
              </a:ext>
            </a:extLst>
          </p:cNvPr>
          <p:cNvSpPr/>
          <p:nvPr/>
        </p:nvSpPr>
        <p:spPr>
          <a:xfrm>
            <a:off x="6274826" y="91142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8D18714-9E37-4919-9EA8-BAB5284C8D7E}"/>
              </a:ext>
            </a:extLst>
          </p:cNvPr>
          <p:cNvSpPr/>
          <p:nvPr/>
        </p:nvSpPr>
        <p:spPr bwMode="auto">
          <a:xfrm>
            <a:off x="467544" y="2193253"/>
            <a:ext cx="6380575" cy="9737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5D111FE-5158-43CC-9A08-52873C0409BC}"/>
              </a:ext>
            </a:extLst>
          </p:cNvPr>
          <p:cNvSpPr/>
          <p:nvPr/>
        </p:nvSpPr>
        <p:spPr bwMode="auto">
          <a:xfrm>
            <a:off x="872067" y="2193254"/>
            <a:ext cx="5976052" cy="973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저희 모둠은 사각기둥과 사각뿔을 이용하여 건축물을 만들었는데 다른 모둠은 삼각기둥과 삼각뿔을 이용해서 건축물을 만들었습니다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4A1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B6DC875D-F617-423D-B42D-149022B28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4" y="2248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80B846F1-FA93-4154-951D-8572D764E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9F73B101-E89C-491F-8266-51DF9F604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45E2EB03-21BF-41A5-9C1F-8345750C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8077151D-8E36-46B6-86CB-4FA0CF02F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세계의 유명 건축물을 살펴볼까요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79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6D6E74F-DC71-482F-9776-913EC47C2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0" y="993112"/>
            <a:ext cx="6558580" cy="403065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69676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48~49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7E6EBE3E-C195-405B-8128-530F1416D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="" xmlns:a16="http://schemas.microsoft.com/office/drawing/2014/main" id="{6B59EA11-2AAA-456F-AE24-1CD71927E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="" xmlns:a16="http://schemas.microsoft.com/office/drawing/2014/main" id="{5121B0DC-3571-41C6-A474-948B257C3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suh_0601_02_0011_3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="" xmlns:a16="http://schemas.microsoft.com/office/drawing/2014/main" id="{68052D64-CBE1-43BA-B533-08A01672C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세계의 유명 건축물을 살펴볼까요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11270"/>
              </p:ext>
            </p:extLst>
          </p:nvPr>
        </p:nvGraphicFramePr>
        <p:xfrm>
          <a:off x="153927" y="224644"/>
          <a:ext cx="8836146" cy="2418187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9827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suh_0601_02_0011_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9827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세계 유명 건축물 살펴보기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suh_0601_02_0011_201_1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827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세계 유명 건축물 살펴보기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suh_0601_02_0011_201_2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827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건축물 구상하고 만들기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suh_0601_02_0011_202_1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827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suh_0601_01_0009_3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EBA1D92-9867-44CF-A8F7-A727E099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6" y="1157798"/>
            <a:ext cx="6611903" cy="4078288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44363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="" xmlns:a16="http://schemas.microsoft.com/office/drawing/2014/main" id="{B05B8D4C-BDF1-4319-8DD1-16F364D37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="" xmlns:a16="http://schemas.microsoft.com/office/drawing/2014/main" id="{AF68D296-28D2-4CE9-9264-AC2D06C5C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="" xmlns:a16="http://schemas.microsoft.com/office/drawing/2014/main" id="{C20A3647-5A65-4DBF-93AD-BB3AEFF6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suh_0601_02_0011_1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="" xmlns:a16="http://schemas.microsoft.com/office/drawing/2014/main" id="{C39F1FA9-14E5-4FD9-BF55-45EDF0BB4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세계의 유명 건축물을 살펴볼까요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5A28D3E-7F21-4857-94E2-6FB59F03F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83" y="1016732"/>
            <a:ext cx="6611903" cy="400980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545623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세계의 유명 건축물을 살펴볼까요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49BE8C8-AB37-4668-B00E-197A78C64672}"/>
              </a:ext>
            </a:extLst>
          </p:cNvPr>
          <p:cNvSpPr/>
          <p:nvPr/>
        </p:nvSpPr>
        <p:spPr>
          <a:xfrm>
            <a:off x="366146" y="3159610"/>
            <a:ext cx="6294086" cy="1817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70A2582C-C3B3-4814-9568-7EF99DC17A78}"/>
              </a:ext>
            </a:extLst>
          </p:cNvPr>
          <p:cNvSpPr/>
          <p:nvPr/>
        </p:nvSpPr>
        <p:spPr>
          <a:xfrm>
            <a:off x="6392803" y="48860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0B39895-C595-4EA3-85CC-8773434672E4}"/>
              </a:ext>
            </a:extLst>
          </p:cNvPr>
          <p:cNvSpPr/>
          <p:nvPr/>
        </p:nvSpPr>
        <p:spPr>
          <a:xfrm>
            <a:off x="65312" y="692695"/>
            <a:ext cx="6918956" cy="828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5DCB9AB-E5B6-4D27-990C-ACA47F9B1167}"/>
              </a:ext>
            </a:extLst>
          </p:cNvPr>
          <p:cNvSpPr/>
          <p:nvPr/>
        </p:nvSpPr>
        <p:spPr>
          <a:xfrm>
            <a:off x="6278119" y="126185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ED24FAD0-9F62-4F37-B754-EA67B192368F}"/>
              </a:ext>
            </a:extLst>
          </p:cNvPr>
          <p:cNvSpPr/>
          <p:nvPr/>
        </p:nvSpPr>
        <p:spPr>
          <a:xfrm>
            <a:off x="5606779" y="1261859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30" name="Picture 11">
            <a:extLst>
              <a:ext uri="{FF2B5EF4-FFF2-40B4-BE49-F238E27FC236}">
                <a16:creationId xmlns="" xmlns:a16="http://schemas.microsoft.com/office/drawing/2014/main" id="{87431628-D25C-4BBA-AC43-91DFD0A1A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15" y="1151473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621D406-CD9D-4E8B-85EA-84F720E3EF12}"/>
              </a:ext>
            </a:extLst>
          </p:cNvPr>
          <p:cNvSpPr txBox="1"/>
          <p:nvPr/>
        </p:nvSpPr>
        <p:spPr>
          <a:xfrm>
            <a:off x="277383" y="680263"/>
            <a:ext cx="66924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세계의 유명 건축물은 어떤 입체도형인지 살펴봅시다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9178301B-68BC-4375-BCFB-977152CE1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9" y="8232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="" xmlns:a16="http://schemas.microsoft.com/office/drawing/2014/main" id="{44411853-A222-4134-8A25-8D728262E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 bwMode="auto">
          <a:xfrm>
            <a:off x="467544" y="2145786"/>
            <a:ext cx="6380575" cy="1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43"/>
          <p:cNvSpPr txBox="1"/>
          <p:nvPr/>
        </p:nvSpPr>
        <p:spPr>
          <a:xfrm>
            <a:off x="353039" y="1627124"/>
            <a:ext cx="66672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건축물은 어떤 도형으로 이루어져 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518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872067" y="2145787"/>
            <a:ext cx="5976052" cy="973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산타 마리아 델 </a:t>
            </a:r>
            <a:r>
              <a:rPr lang="ko-KR" altLang="en-US" sz="1900" b="1" spc="-150" dirty="0" err="1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피오레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 성당 </a:t>
            </a:r>
            <a:r>
              <a:rPr lang="ko-KR" altLang="en-US" sz="1900" b="1" spc="-150" dirty="0" err="1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조토의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 종탑은 사각기둥으로 이루어져 있습니다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spc="-150" dirty="0" err="1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루브르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 박물관 피라미드는 사각뿔로 이루어져 있습니다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빅 벤 시계탑은 사각기둥과 사각뿔로 이루어져 있습니다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4A1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627" y="30836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4" y="220142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그림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="" xmlns:a16="http://schemas.microsoft.com/office/drawing/2014/main" id="{E5196195-858F-4A4C-8506-214C13802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51D22D1F-4C3C-4D83-897C-721E0657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80AA6356-B8DE-49E5-8702-064DB0AA4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D469B414-10F9-4457-983B-8498754E2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세계의 유명 건축물을 살펴볼까요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FD9813D7-D66C-4364-9290-FC111A4C057E}"/>
              </a:ext>
            </a:extLst>
          </p:cNvPr>
          <p:cNvSpPr/>
          <p:nvPr/>
        </p:nvSpPr>
        <p:spPr>
          <a:xfrm>
            <a:off x="4331838" y="11317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CA855B84-7558-4529-929B-115E6FFD41D0}"/>
              </a:ext>
            </a:extLst>
          </p:cNvPr>
          <p:cNvSpPr/>
          <p:nvPr/>
        </p:nvSpPr>
        <p:spPr>
          <a:xfrm>
            <a:off x="5458510" y="10329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2DB5D474-63C5-4AB7-8977-A8B40147A73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53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37962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 박스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7C2BF53-D964-4F7B-BF4D-AE4CC731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908720"/>
            <a:ext cx="6589685" cy="4294834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="" xmlns:a16="http://schemas.microsoft.com/office/drawing/2014/main" id="{8FCFA092-35E6-4429-A38F-7D5F01E46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8DBFC395-66B4-4D4E-AF18-A46C705F4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1" name="직사각형 21">
            <a:extLst>
              <a:ext uri="{FF2B5EF4-FFF2-40B4-BE49-F238E27FC236}">
                <a16:creationId xmlns="" xmlns:a16="http://schemas.microsoft.com/office/drawing/2014/main" id="{765BBABE-729A-4E9D-9A4F-C833C07D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="" xmlns:a16="http://schemas.microsoft.com/office/drawing/2014/main" id="{81ADB24E-F04D-4C4D-A166-1FF539B83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세계의 유명 건축물을 살펴볼까요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49BE8C8-AB37-4668-B00E-197A78C64672}"/>
              </a:ext>
            </a:extLst>
          </p:cNvPr>
          <p:cNvSpPr/>
          <p:nvPr/>
        </p:nvSpPr>
        <p:spPr>
          <a:xfrm>
            <a:off x="366146" y="3159610"/>
            <a:ext cx="6294086" cy="1817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70A2582C-C3B3-4814-9568-7EF99DC17A78}"/>
              </a:ext>
            </a:extLst>
          </p:cNvPr>
          <p:cNvSpPr/>
          <p:nvPr/>
        </p:nvSpPr>
        <p:spPr>
          <a:xfrm>
            <a:off x="6392803" y="48860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13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43B938AB-283E-4956-9586-C9C746EB1CB3}"/>
              </a:ext>
            </a:extLst>
          </p:cNvPr>
          <p:cNvSpPr/>
          <p:nvPr/>
        </p:nvSpPr>
        <p:spPr>
          <a:xfrm>
            <a:off x="65312" y="692695"/>
            <a:ext cx="6918956" cy="828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11">
            <a:extLst>
              <a:ext uri="{FF2B5EF4-FFF2-40B4-BE49-F238E27FC236}">
                <a16:creationId xmlns="" xmlns:a16="http://schemas.microsoft.com/office/drawing/2014/main" id="{F93DED49-8013-4850-AD5E-624124AE5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15" y="1151473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24B4FAAC-DE8E-4798-B794-14278F390999}"/>
              </a:ext>
            </a:extLst>
          </p:cNvPr>
          <p:cNvSpPr txBox="1"/>
          <p:nvPr/>
        </p:nvSpPr>
        <p:spPr>
          <a:xfrm>
            <a:off x="277383" y="680263"/>
            <a:ext cx="66924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세계의 유명 건축물은 어떤 입체도형인지 살펴봅시다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="" xmlns:a16="http://schemas.microsoft.com/office/drawing/2014/main" id="{4782E6FC-4AC6-4847-83B7-BF5F8C9A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9" y="8232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="" xmlns:a16="http://schemas.microsoft.com/office/drawing/2014/main" id="{44411853-A222-4134-8A25-8D728262E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278119" y="127082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" name="직사각형 5"/>
          <p:cNvSpPr/>
          <p:nvPr/>
        </p:nvSpPr>
        <p:spPr>
          <a:xfrm>
            <a:off x="5606779" y="127082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4" name="TextBox 43"/>
          <p:cNvSpPr txBox="1"/>
          <p:nvPr/>
        </p:nvSpPr>
        <p:spPr>
          <a:xfrm>
            <a:off x="302676" y="1652181"/>
            <a:ext cx="666723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건축가가 되어 다음과 같은 건축물을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꼭짓점은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콩알 크기의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고무찰흙을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모서리는 길이가 다른 두 종류의 막대를 사용하세요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68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="" xmlns:a16="http://schemas.microsoft.com/office/drawing/2014/main" id="{E5196195-858F-4A4C-8506-214C13802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51D22D1F-4C3C-4D83-897C-721E0657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80AA6356-B8DE-49E5-8702-064DB0AA4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D469B414-10F9-4457-983B-8498754E2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세계의 유명 건축물을 살펴볼까요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0F99524B-775A-4DDF-AC1E-494FB1526A5F}"/>
              </a:ext>
            </a:extLst>
          </p:cNvPr>
          <p:cNvSpPr/>
          <p:nvPr/>
        </p:nvSpPr>
        <p:spPr>
          <a:xfrm>
            <a:off x="360639" y="2764875"/>
            <a:ext cx="2087760" cy="1492430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F5F24F22-22F8-47F2-87B9-7E1C8AE5D8A6}"/>
              </a:ext>
            </a:extLst>
          </p:cNvPr>
          <p:cNvSpPr/>
          <p:nvPr/>
        </p:nvSpPr>
        <p:spPr>
          <a:xfrm>
            <a:off x="2505642" y="2768451"/>
            <a:ext cx="2087760" cy="1492430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8102236-2786-4DD5-B99D-E59F9980A323}"/>
              </a:ext>
            </a:extLst>
          </p:cNvPr>
          <p:cNvSpPr/>
          <p:nvPr/>
        </p:nvSpPr>
        <p:spPr>
          <a:xfrm>
            <a:off x="4650645" y="2768451"/>
            <a:ext cx="2087760" cy="1492430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0BA49C6-0D4F-4AB7-8F4F-022072B15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049" y="2864419"/>
            <a:ext cx="1638907" cy="13334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D3A8296-8416-4E93-9FD8-A7ADDB0BB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0557" y="2840248"/>
            <a:ext cx="1667805" cy="13334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E28A053-D82D-4555-AA10-27F957BC14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8156" y="2837198"/>
            <a:ext cx="1713216" cy="135406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D6953755-67E6-4ED2-AADC-0B93D2190B19}"/>
              </a:ext>
            </a:extLst>
          </p:cNvPr>
          <p:cNvGrpSpPr/>
          <p:nvPr/>
        </p:nvGrpSpPr>
        <p:grpSpPr>
          <a:xfrm>
            <a:off x="291786" y="4369273"/>
            <a:ext cx="2282484" cy="1291974"/>
            <a:chOff x="358319" y="3653204"/>
            <a:chExt cx="2282484" cy="83242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FB475507-4C2A-4220-B4C4-02FBEB62C8B0}"/>
                </a:ext>
              </a:extLst>
            </p:cNvPr>
            <p:cNvSpPr/>
            <p:nvPr/>
          </p:nvSpPr>
          <p:spPr bwMode="auto">
            <a:xfrm>
              <a:off x="755523" y="3661078"/>
              <a:ext cx="1512962" cy="343986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B7540612-FC8D-4F9C-B4F2-E3444ACC07E0}"/>
                </a:ext>
              </a:extLst>
            </p:cNvPr>
            <p:cNvSpPr txBox="1"/>
            <p:nvPr/>
          </p:nvSpPr>
          <p:spPr>
            <a:xfrm>
              <a:off x="358319" y="3653204"/>
              <a:ext cx="2282484" cy="832427"/>
            </a:xfrm>
            <a:prstGeom prst="round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산타 마리아 델 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피오레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성당 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조토의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종탑</a:t>
              </a:r>
              <a:endPara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이탈리아 피렌체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AF58CD02-0F24-4839-BCB3-7087A42BB4DB}"/>
              </a:ext>
            </a:extLst>
          </p:cNvPr>
          <p:cNvGrpSpPr/>
          <p:nvPr/>
        </p:nvGrpSpPr>
        <p:grpSpPr>
          <a:xfrm>
            <a:off x="2657486" y="4354501"/>
            <a:ext cx="1950518" cy="1082289"/>
            <a:chOff x="252914" y="3661078"/>
            <a:chExt cx="2518177" cy="93377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E78FE7EE-EC4E-4114-B452-FD889DB5C449}"/>
                </a:ext>
              </a:extLst>
            </p:cNvPr>
            <p:cNvSpPr/>
            <p:nvPr/>
          </p:nvSpPr>
          <p:spPr bwMode="auto">
            <a:xfrm>
              <a:off x="755523" y="3661078"/>
              <a:ext cx="1512962" cy="343986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4258BD78-4DC8-4E94-A247-13CA32BBF612}"/>
                </a:ext>
              </a:extLst>
            </p:cNvPr>
            <p:cNvSpPr txBox="1"/>
            <p:nvPr/>
          </p:nvSpPr>
          <p:spPr>
            <a:xfrm>
              <a:off x="252914" y="3669408"/>
              <a:ext cx="2518177" cy="925445"/>
            </a:xfrm>
            <a:prstGeom prst="round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루브르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박물관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피라미드</a:t>
              </a:r>
              <a:endPara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프랑스 파리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3962E691-6844-4875-86CC-0BD61EEA5953}"/>
              </a:ext>
            </a:extLst>
          </p:cNvPr>
          <p:cNvGrpSpPr/>
          <p:nvPr/>
        </p:nvGrpSpPr>
        <p:grpSpPr>
          <a:xfrm>
            <a:off x="4828165" y="4338278"/>
            <a:ext cx="1773198" cy="749141"/>
            <a:chOff x="730209" y="3638285"/>
            <a:chExt cx="1563590" cy="113515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3" name="사각형: 둥근 모서리 42">
              <a:extLst>
                <a:ext uri="{FF2B5EF4-FFF2-40B4-BE49-F238E27FC236}">
                  <a16:creationId xmlns="" xmlns:a16="http://schemas.microsoft.com/office/drawing/2014/main" id="{45642BE4-435F-4569-BBC6-4EE4CD03A3CF}"/>
                </a:ext>
              </a:extLst>
            </p:cNvPr>
            <p:cNvSpPr/>
            <p:nvPr/>
          </p:nvSpPr>
          <p:spPr bwMode="auto">
            <a:xfrm>
              <a:off x="755524" y="3661078"/>
              <a:ext cx="1512962" cy="190996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A935E798-8FAD-4449-BBFA-B3396D927C52}"/>
                </a:ext>
              </a:extLst>
            </p:cNvPr>
            <p:cNvSpPr txBox="1"/>
            <p:nvPr/>
          </p:nvSpPr>
          <p:spPr>
            <a:xfrm>
              <a:off x="730209" y="3638285"/>
              <a:ext cx="1563590" cy="1135151"/>
            </a:xfrm>
            <a:prstGeom prst="round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 벤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시계탑</a:t>
              </a:r>
              <a:endPara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영국 런던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9B0D971A-F338-4402-83FC-628DD28C161E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24" y="303295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301384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05" y="299472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70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7243DF4-2DB8-4694-A68D-3629EF38D0BD}"/>
              </a:ext>
            </a:extLst>
          </p:cNvPr>
          <p:cNvSpPr/>
          <p:nvPr/>
        </p:nvSpPr>
        <p:spPr bwMode="auto">
          <a:xfrm>
            <a:off x="192745" y="1505493"/>
            <a:ext cx="6712822" cy="3939732"/>
          </a:xfrm>
          <a:prstGeom prst="rect">
            <a:avLst/>
          </a:prstGeom>
          <a:solidFill>
            <a:srgbClr val="EDF2F4"/>
          </a:solidFill>
          <a:ln w="9525" cap="flat" cmpd="sng" algn="ctr">
            <a:solidFill>
              <a:srgbClr val="AE9A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24" y="540922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24" y="5788105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755576" y="5985284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hlinkClick r:id="rId5"/>
              </a:rPr>
              <a:t>https://cdata2.tsherpa.co.kr/tsherpa/MultiMedia/Flash/2020/curri/index.html?flashxmlnum=yuni4856&amp;classa=A8-C1-31-MM-MM-04-06-09-0-0-0-0&amp;classno=MM_31_04/suh_0301_05_0009/suh_0301_05_0009_205_1.html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367452" y="1920503"/>
            <a:ext cx="6320126" cy="729011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0A5A5CC7-A998-41BF-A395-6F21D4566FA9}"/>
              </a:ext>
            </a:extLst>
          </p:cNvPr>
          <p:cNvSpPr txBox="1"/>
          <p:nvPr/>
        </p:nvSpPr>
        <p:spPr>
          <a:xfrm>
            <a:off x="367452" y="1569174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만들고 싶은 건축물의 사진이나 그림 자료를 찾아보세요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="" xmlns:a16="http://schemas.microsoft.com/office/drawing/2014/main" id="{05885995-F752-4702-BDA0-5BCE50844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5" y="1693882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6921A45C-09CF-4B55-B219-A738E7F81505}"/>
              </a:ext>
            </a:extLst>
          </p:cNvPr>
          <p:cNvSpPr txBox="1"/>
          <p:nvPr/>
        </p:nvSpPr>
        <p:spPr>
          <a:xfrm>
            <a:off x="367452" y="2739034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만들고 싶은 건축물의 특징을 말해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992B8B54-C205-42B2-BC65-3FA9C7F2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6" y="284916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BF4E5A3F-E348-44E9-8AEB-A013E183F84A}"/>
              </a:ext>
            </a:extLst>
          </p:cNvPr>
          <p:cNvSpPr txBox="1"/>
          <p:nvPr/>
        </p:nvSpPr>
        <p:spPr>
          <a:xfrm>
            <a:off x="427967" y="3709003"/>
            <a:ext cx="61382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건축물을 만드는데 사용할 콩알 크기의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고무찰흙과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막대의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수를 각각 예상해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02D780E4-A260-4019-879A-BBD72D68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6" y="39375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C31FE908-151B-42D1-89B2-99971999153C}"/>
              </a:ext>
            </a:extLst>
          </p:cNvPr>
          <p:cNvSpPr/>
          <p:nvPr/>
        </p:nvSpPr>
        <p:spPr bwMode="auto">
          <a:xfrm>
            <a:off x="367452" y="3056630"/>
            <a:ext cx="6320126" cy="677108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DC52874B-34BD-467A-8A51-828563A97E68}"/>
              </a:ext>
            </a:extLst>
          </p:cNvPr>
          <p:cNvSpPr/>
          <p:nvPr/>
        </p:nvSpPr>
        <p:spPr bwMode="auto">
          <a:xfrm>
            <a:off x="367452" y="4337308"/>
            <a:ext cx="6320126" cy="951518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5E78D750-EDA6-4741-8ECB-A0B90EE00DF1}"/>
              </a:ext>
            </a:extLst>
          </p:cNvPr>
          <p:cNvSpPr/>
          <p:nvPr/>
        </p:nvSpPr>
        <p:spPr>
          <a:xfrm>
            <a:off x="65312" y="692696"/>
            <a:ext cx="6918956" cy="476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8305B2F-16FD-4028-93F4-CB89D9CCBABF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모둠 친구들과 건축물을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6D80AE19-0B3D-427D-8649-7A159790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70ED03FF-471F-47C3-8C29-0A5469D33A06}"/>
              </a:ext>
            </a:extLst>
          </p:cNvPr>
          <p:cNvSpPr/>
          <p:nvPr/>
        </p:nvSpPr>
        <p:spPr>
          <a:xfrm>
            <a:off x="5608081" y="91142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C2C0FA9E-41F6-4F8C-A077-3A90FDDB7F91}"/>
              </a:ext>
            </a:extLst>
          </p:cNvPr>
          <p:cNvSpPr/>
          <p:nvPr/>
        </p:nvSpPr>
        <p:spPr>
          <a:xfrm>
            <a:off x="4936741" y="91142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51" name="Picture 5">
            <a:extLst>
              <a:ext uri="{FF2B5EF4-FFF2-40B4-BE49-F238E27FC236}">
                <a16:creationId xmlns="" xmlns:a16="http://schemas.microsoft.com/office/drawing/2014/main" id="{677BA93C-E2C0-4C68-B746-466222256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1207388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CD6F2F4-BB6E-411C-82E9-0B3CCB89CFC4}"/>
              </a:ext>
            </a:extLst>
          </p:cNvPr>
          <p:cNvSpPr txBox="1"/>
          <p:nvPr/>
        </p:nvSpPr>
        <p:spPr>
          <a:xfrm>
            <a:off x="5479809" y="1231782"/>
            <a:ext cx="14257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="" xmlns:a16="http://schemas.microsoft.com/office/drawing/2014/main" id="{479BB6CD-190E-4F36-ADB9-E30C0B2FE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97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suh_0601_02_0011_202_1.html 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은 삭제하고 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suh_0601_02_0011_202_2.html 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suh_0601_02_0011_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202_1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.html </a:t>
            </a:r>
          </a:p>
          <a:p>
            <a:pPr>
              <a:spcBef>
                <a:spcPts val="300"/>
              </a:spcBef>
            </a:pP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내용 수정 있음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비고 링크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부분에 직접 쓰기 기능 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개발물에는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초록색 사각형은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슬라이드의 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쓸 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0838CDF-0E0C-4334-ADAD-28CA9E547DC8}"/>
              </a:ext>
            </a:extLst>
          </p:cNvPr>
          <p:cNvSpPr/>
          <p:nvPr/>
        </p:nvSpPr>
        <p:spPr bwMode="auto">
          <a:xfrm>
            <a:off x="7200292" y="3028501"/>
            <a:ext cx="294578" cy="11246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3764644-CE85-44E8-8F35-9CDFA17426E2}"/>
              </a:ext>
            </a:extLst>
          </p:cNvPr>
          <p:cNvSpPr/>
          <p:nvPr/>
        </p:nvSpPr>
        <p:spPr>
          <a:xfrm>
            <a:off x="6274826" y="91142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7" name="TextBox 7">
            <a:extLst>
              <a:ext uri="{FF2B5EF4-FFF2-40B4-BE49-F238E27FC236}">
                <a16:creationId xmlns="" xmlns:a16="http://schemas.microsoft.com/office/drawing/2014/main" id="{E227FFA2-F6E0-43DF-89D1-F49B5B802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="" xmlns:a16="http://schemas.microsoft.com/office/drawing/2014/main" id="{038110F4-6098-4979-832B-336654F5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59" name="직사각형 21">
            <a:extLst>
              <a:ext uri="{FF2B5EF4-FFF2-40B4-BE49-F238E27FC236}">
                <a16:creationId xmlns="" xmlns:a16="http://schemas.microsoft.com/office/drawing/2014/main" id="{31A62FCE-6B7B-4D91-8598-38FBE7790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="" xmlns:a16="http://schemas.microsoft.com/office/drawing/2014/main" id="{0A664D5D-53BA-43C4-B3A8-072B005DB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세계의 유명 건축물을 살펴볼까요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04048" y="11858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5110" y="1277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82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7243DF4-2DB8-4694-A68D-3629EF38D0BD}"/>
              </a:ext>
            </a:extLst>
          </p:cNvPr>
          <p:cNvSpPr/>
          <p:nvPr/>
        </p:nvSpPr>
        <p:spPr bwMode="auto">
          <a:xfrm>
            <a:off x="192745" y="1505493"/>
            <a:ext cx="6712822" cy="3847016"/>
          </a:xfrm>
          <a:prstGeom prst="rect">
            <a:avLst/>
          </a:prstGeom>
          <a:solidFill>
            <a:srgbClr val="EDF2F4"/>
          </a:solidFill>
          <a:ln w="9525" cap="flat" cmpd="sng" algn="ctr">
            <a:solidFill>
              <a:srgbClr val="AE9A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예시가 보일 때의 화면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버튼은 직접 쓰기로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된 상태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엠파이어스테이트 빌딩 사진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사진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55576" y="5985284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hlinkClick r:id="rId3"/>
              </a:rPr>
              <a:t>https://cdata2.tsherpa.co.kr/tsherpa/MultiMedia/Flash/2020/curri/index.html?flashxmlnum=yuni4856&amp;classa=A8-C1-31-MM-MM-04-06-09-0-0-0-0&amp;classno=MM_31_04/suh_0301_05_0009/suh_0301_05_0009_205_1.html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0A5A5CC7-A998-41BF-A395-6F21D4566FA9}"/>
              </a:ext>
            </a:extLst>
          </p:cNvPr>
          <p:cNvSpPr txBox="1"/>
          <p:nvPr/>
        </p:nvSpPr>
        <p:spPr>
          <a:xfrm>
            <a:off x="367452" y="1569174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만들고 싶은 건축물의 사진이나 그림 자료를 찾아보세요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="" xmlns:a16="http://schemas.microsoft.com/office/drawing/2014/main" id="{05885995-F752-4702-BDA0-5BCE50844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5" y="1693882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6921A45C-09CF-4B55-B219-A738E7F81505}"/>
              </a:ext>
            </a:extLst>
          </p:cNvPr>
          <p:cNvSpPr txBox="1"/>
          <p:nvPr/>
        </p:nvSpPr>
        <p:spPr>
          <a:xfrm>
            <a:off x="367452" y="2739034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만들고 싶은 건축물의 특징을 말해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992B8B54-C205-42B2-BC65-3FA9C7F2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6" y="284916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BF4E5A3F-E348-44E9-8AEB-A013E183F84A}"/>
              </a:ext>
            </a:extLst>
          </p:cNvPr>
          <p:cNvSpPr txBox="1"/>
          <p:nvPr/>
        </p:nvSpPr>
        <p:spPr>
          <a:xfrm>
            <a:off x="427967" y="3709003"/>
            <a:ext cx="61382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건축물을 만드는데 사용할 콩알 크기의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고무찰흙과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막대의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수를 각각 예상해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02D780E4-A260-4019-879A-BBD72D68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6" y="39375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A3F8220-D64F-47F0-B756-3EC511E737F3}"/>
              </a:ext>
            </a:extLst>
          </p:cNvPr>
          <p:cNvSpPr/>
          <p:nvPr/>
        </p:nvSpPr>
        <p:spPr bwMode="auto">
          <a:xfrm>
            <a:off x="776841" y="1940983"/>
            <a:ext cx="4254553" cy="973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뉴욕의 명소인 </a:t>
            </a:r>
            <a:r>
              <a:rPr lang="ko-KR" altLang="en-US" sz="1800" b="1" spc="-150" dirty="0" err="1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엠파이어</a:t>
            </a:r>
            <a:r>
              <a:rPr lang="ko-KR" altLang="en-US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spc="-150" dirty="0" err="1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스테이트</a:t>
            </a:r>
            <a:r>
              <a:rPr lang="ko-KR" altLang="en-US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 빌딩을 </a:t>
            </a:r>
            <a:r>
              <a:rPr lang="en-US" altLang="ko-KR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만들어 보고 싶습니다</a:t>
            </a:r>
            <a:r>
              <a:rPr lang="en-US" altLang="ko-KR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spc="-150" dirty="0">
              <a:solidFill>
                <a:srgbClr val="04A1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1656A373-1518-49BA-BDD6-9EB6997ED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8" y="1996617"/>
            <a:ext cx="39916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F4C6928C-4B4C-4E5C-939A-8FB5255644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875"/>
          <a:stretch/>
        </p:blipFill>
        <p:spPr>
          <a:xfrm>
            <a:off x="5645806" y="1883667"/>
            <a:ext cx="959278" cy="1099991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AFEAA9D-F0FB-471A-B309-1016CAC0CBE8}"/>
              </a:ext>
            </a:extLst>
          </p:cNvPr>
          <p:cNvSpPr/>
          <p:nvPr/>
        </p:nvSpPr>
        <p:spPr bwMode="auto">
          <a:xfrm>
            <a:off x="776841" y="3086342"/>
            <a:ext cx="5901024" cy="973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건물의 아랫부분과 가운데 부분은 사각기둥 모양이고 </a:t>
            </a:r>
            <a:r>
              <a:rPr lang="en-US" altLang="ko-KR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윗부분은 사각뿔 모양입니다</a:t>
            </a:r>
            <a:r>
              <a:rPr lang="en-US" altLang="ko-KR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spc="-150" dirty="0">
              <a:solidFill>
                <a:srgbClr val="04A1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313DC421-7766-4ED1-9E58-132654FEB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8" y="311496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773B8B3-6B9E-476B-BA07-DB9E3A1BD41E}"/>
              </a:ext>
            </a:extLst>
          </p:cNvPr>
          <p:cNvSpPr/>
          <p:nvPr/>
        </p:nvSpPr>
        <p:spPr bwMode="auto">
          <a:xfrm>
            <a:off x="776840" y="4367020"/>
            <a:ext cx="6024575" cy="8610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사각기둥으로 한 층을 쌓을 때마다 </a:t>
            </a:r>
            <a:r>
              <a:rPr lang="ko-KR" altLang="en-US" sz="1800" b="1" spc="-150" dirty="0" err="1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고무찰흙이</a:t>
            </a:r>
            <a:r>
              <a:rPr lang="ko-KR" altLang="en-US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개씩 늘어나고 막대가 </a:t>
            </a:r>
            <a:r>
              <a:rPr lang="en-US" altLang="ko-KR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lang="en-US" altLang="ko-KR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층으로 만들 경우 </a:t>
            </a:r>
            <a:r>
              <a:rPr lang="ko-KR" altLang="en-US" sz="1800" b="1" spc="-150" dirty="0" err="1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고무찰흙은</a:t>
            </a:r>
            <a:r>
              <a:rPr lang="ko-KR" altLang="en-US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 약 </a:t>
            </a:r>
            <a:r>
              <a:rPr lang="en-US" altLang="ko-KR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막대는 약 </a:t>
            </a:r>
            <a:r>
              <a:rPr lang="en-US" altLang="ko-KR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개 필요 합니다</a:t>
            </a:r>
            <a:r>
              <a:rPr lang="en-US" altLang="ko-KR" sz="18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spc="-150" dirty="0">
              <a:solidFill>
                <a:srgbClr val="04A1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EB55EF04-4BD2-4DA6-9633-FF42C72A2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8" y="439564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5E78D750-EDA6-4741-8ECB-A0B90EE00DF1}"/>
              </a:ext>
            </a:extLst>
          </p:cNvPr>
          <p:cNvSpPr/>
          <p:nvPr/>
        </p:nvSpPr>
        <p:spPr>
          <a:xfrm>
            <a:off x="65312" y="692696"/>
            <a:ext cx="6918956" cy="476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8305B2F-16FD-4028-93F4-CB89D9CCBABF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모둠 친구들과 건축물을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6D80AE19-0B3D-427D-8649-7A159790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">
            <a:extLst>
              <a:ext uri="{FF2B5EF4-FFF2-40B4-BE49-F238E27FC236}">
                <a16:creationId xmlns="" xmlns:a16="http://schemas.microsoft.com/office/drawing/2014/main" id="{677BA93C-E2C0-4C68-B746-466222256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1207388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CD6F2F4-BB6E-411C-82E9-0B3CCB89CFC4}"/>
              </a:ext>
            </a:extLst>
          </p:cNvPr>
          <p:cNvSpPr txBox="1"/>
          <p:nvPr/>
        </p:nvSpPr>
        <p:spPr>
          <a:xfrm>
            <a:off x="5479809" y="1231782"/>
            <a:ext cx="14257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41" name="Picture 3">
            <a:extLst>
              <a:ext uri="{FF2B5EF4-FFF2-40B4-BE49-F238E27FC236}">
                <a16:creationId xmlns="" xmlns:a16="http://schemas.microsoft.com/office/drawing/2014/main" id="{F94E7069-F0BD-486C-AFD1-0D741FAED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24" y="540922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393E8B40-7881-49B6-B3D1-73E6653E4F24}"/>
              </a:ext>
            </a:extLst>
          </p:cNvPr>
          <p:cNvSpPr/>
          <p:nvPr/>
        </p:nvSpPr>
        <p:spPr>
          <a:xfrm>
            <a:off x="5600680" y="18719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FB7E9-0081-4898-BCDD-57DDB72B8E3B}"/>
              </a:ext>
            </a:extLst>
          </p:cNvPr>
          <p:cNvSpPr/>
          <p:nvPr/>
        </p:nvSpPr>
        <p:spPr>
          <a:xfrm>
            <a:off x="5608081" y="91142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2EEB2F4A-44E1-48A8-A568-38C0D3CFA58A}"/>
              </a:ext>
            </a:extLst>
          </p:cNvPr>
          <p:cNvSpPr/>
          <p:nvPr/>
        </p:nvSpPr>
        <p:spPr>
          <a:xfrm>
            <a:off x="4936741" y="91142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FA947CE1-D2C7-46DE-BF13-C1F51F942DD2}"/>
              </a:ext>
            </a:extLst>
          </p:cNvPr>
          <p:cNvSpPr/>
          <p:nvPr/>
        </p:nvSpPr>
        <p:spPr>
          <a:xfrm>
            <a:off x="6274826" y="91142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3A7F3BDB-11B2-4C01-99BC-E18B22360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="" xmlns:a16="http://schemas.microsoft.com/office/drawing/2014/main" id="{A8400299-B03D-49DF-8E06-A447042FA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61A6BD0B-DCD3-49A9-B65C-D3B5165E0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9F3E1F77-1806-4D3D-AA50-791458030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세계의 유명 건축물을 살펴볼까요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23583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39256</TotalTime>
  <Words>902</Words>
  <Application>Microsoft Office PowerPoint</Application>
  <PresentationFormat>화면 슬라이드 쇼(4:3)</PresentationFormat>
  <Paragraphs>262</Paragraphs>
  <Slides>12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6209</cp:revision>
  <dcterms:created xsi:type="dcterms:W3CDTF">2008-07-15T12:19:11Z</dcterms:created>
  <dcterms:modified xsi:type="dcterms:W3CDTF">2022-01-21T05:53:52Z</dcterms:modified>
</cp:coreProperties>
</file>