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38"/>
  </p:notesMasterIdLst>
  <p:handoutMasterIdLst>
    <p:handoutMasterId r:id="rId39"/>
  </p:handoutMasterIdLst>
  <p:sldIdLst>
    <p:sldId id="782" r:id="rId3"/>
    <p:sldId id="783" r:id="rId4"/>
    <p:sldId id="1172" r:id="rId5"/>
    <p:sldId id="1173" r:id="rId6"/>
    <p:sldId id="1177" r:id="rId7"/>
    <p:sldId id="1211" r:id="rId8"/>
    <p:sldId id="1234" r:id="rId9"/>
    <p:sldId id="1236" r:id="rId10"/>
    <p:sldId id="1235" r:id="rId11"/>
    <p:sldId id="1187" r:id="rId12"/>
    <p:sldId id="1237" r:id="rId13"/>
    <p:sldId id="1238" r:id="rId14"/>
    <p:sldId id="1239" r:id="rId15"/>
    <p:sldId id="1240" r:id="rId16"/>
    <p:sldId id="1156" r:id="rId17"/>
    <p:sldId id="1217" r:id="rId18"/>
    <p:sldId id="1218" r:id="rId19"/>
    <p:sldId id="1201" r:id="rId20"/>
    <p:sldId id="1219" r:id="rId21"/>
    <p:sldId id="1220" r:id="rId22"/>
    <p:sldId id="1221" r:id="rId23"/>
    <p:sldId id="1222" r:id="rId24"/>
    <p:sldId id="1223" r:id="rId25"/>
    <p:sldId id="1224" r:id="rId26"/>
    <p:sldId id="1225" r:id="rId27"/>
    <p:sldId id="1146" r:id="rId28"/>
    <p:sldId id="1226" r:id="rId29"/>
    <p:sldId id="1150" r:id="rId30"/>
    <p:sldId id="1229" r:id="rId31"/>
    <p:sldId id="1181" r:id="rId32"/>
    <p:sldId id="1212" r:id="rId33"/>
    <p:sldId id="1231" r:id="rId34"/>
    <p:sldId id="1232" r:id="rId35"/>
    <p:sldId id="1169" r:id="rId36"/>
    <p:sldId id="1170" r:id="rId37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00A0FF"/>
    <a:srgbClr val="FF9999"/>
    <a:srgbClr val="FF3399"/>
    <a:srgbClr val="FFFFCC"/>
    <a:srgbClr val="FF0000"/>
    <a:srgbClr val="FF0066"/>
    <a:srgbClr val="FF9900"/>
    <a:srgbClr val="FFFF00"/>
    <a:srgbClr val="BCE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757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37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131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0013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1717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19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28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94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41808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69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204_1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29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4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102_1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89734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0232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각기둥을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309E773-119D-40FC-80BF-CC9408A7F5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85794"/>
            <a:ext cx="4539847" cy="278608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318687"/>
              </p:ext>
            </p:extLst>
          </p:nvPr>
        </p:nvGraphicFramePr>
        <p:xfrm>
          <a:off x="6984268" y="692696"/>
          <a:ext cx="2086863" cy="323537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기존의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suh_0601_02_0203_2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10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suh_0601_02_0203_2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02_2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.html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합쳐서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suh_0601_02_0203_2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구성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페이지 참고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B9B6B6FF-FF9F-48C4-8592-EE18D0C02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BE6E5A51-A960-44CC-8FD4-B851A3B02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627C4EA8-4A7F-4972-AD24-D568B98E0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509949A9-46D7-4FFE-8EB4-0D56C5822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55FD089-5A3F-44C5-9DD6-7683F0A3597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3174" y="3000372"/>
            <a:ext cx="3999065" cy="24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7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7309E773-119D-40FC-80BF-CC9408A7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532" b="3360"/>
          <a:stretch>
            <a:fillRect/>
          </a:stretch>
        </p:blipFill>
        <p:spPr>
          <a:xfrm>
            <a:off x="1618188" y="2060848"/>
            <a:ext cx="3888641" cy="193559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38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ea typeface="나눔고딕"/>
              </a:rPr>
              <a:t>1. </a:t>
            </a:r>
            <a:r>
              <a:rPr lang="ko-KR" altLang="en-US" sz="1000" dirty="0" smtClean="0">
                <a:ea typeface="나눔고딕"/>
              </a:rPr>
              <a:t>기존의 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ea typeface="나눔고딕"/>
              </a:rPr>
              <a:t>페이지에 있던 그림들 넣어주세요</a:t>
            </a:r>
            <a:r>
              <a:rPr lang="en-US" altLang="ko-KR" sz="1000" dirty="0">
                <a:ea typeface="나눔고딕"/>
              </a:rPr>
              <a:t>.</a:t>
            </a:r>
            <a:endParaRPr lang="ko-KR" altLang="en-US" sz="1000" dirty="0">
              <a:ea typeface="나눔고딕"/>
            </a:endParaRP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확대버튼 클릭하면 같은 그림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90950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아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래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의 입체도형을 기준에 따라 분류해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입체도형을 분류해 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0451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5654608" y="127166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004048" y="127166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B60ED69-9C2E-4F41-BE4A-8016F39BA5C5}"/>
              </a:ext>
            </a:extLst>
          </p:cNvPr>
          <p:cNvSpPr/>
          <p:nvPr/>
        </p:nvSpPr>
        <p:spPr>
          <a:xfrm>
            <a:off x="5536179" y="33555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20" y="361452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DD6BCD5B-DB51-4C64-BC55-306DF35EB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D8AF0152-A43F-481D-A036-C1D785F66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E444BF3B-A2CB-4D28-A062-4357FF6DA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B6518ADA-4756-4AD3-8955-3C70667C5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6317523" y="126876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52231"/>
              </p:ext>
            </p:extLst>
          </p:nvPr>
        </p:nvGraphicFramePr>
        <p:xfrm>
          <a:off x="440395" y="4120627"/>
          <a:ext cx="6291845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533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평행한 두 면이 있는 것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lang="en-US" altLang="ko-KR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평행한 두 면이 없는 것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r>
                        <a:rPr lang="en-US" altLang="ko-KR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  <a:r>
                        <a:rPr lang="en-US" altLang="ko-KR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95" y="422108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627" y="478102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72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7309E773-119D-40FC-80BF-CC9408A7F5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32" b="3360"/>
          <a:stretch>
            <a:fillRect/>
          </a:stretch>
        </p:blipFill>
        <p:spPr>
          <a:xfrm>
            <a:off x="72869" y="1571612"/>
            <a:ext cx="6888963" cy="34290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02_1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 있던 그림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최대한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7">
            <a:extLst>
              <a:ext uri="{FF2B5EF4-FFF2-40B4-BE49-F238E27FC236}">
                <a16:creationId xmlns="" xmlns:a16="http://schemas.microsoft.com/office/drawing/2014/main" id="{26598B87-2DCE-43CE-99D8-7E0D7212E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B1417123-E331-4BB0-84E9-1C3EBDAB3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EAB1AAC4-075E-4B08-913F-BE2159DC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A22CEC56-C52A-4E5E-A409-4024E1956369}"/>
              </a:ext>
            </a:extLst>
          </p:cNvPr>
          <p:cNvSpPr/>
          <p:nvPr/>
        </p:nvSpPr>
        <p:spPr>
          <a:xfrm>
            <a:off x="107504" y="12426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B6518ADA-4756-4AD3-8955-3C70667C5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11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7309E773-119D-40FC-80BF-CC9408A7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532" b="3360"/>
          <a:stretch>
            <a:fillRect/>
          </a:stretch>
        </p:blipFill>
        <p:spPr>
          <a:xfrm>
            <a:off x="1618188" y="2060848"/>
            <a:ext cx="3888641" cy="193559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38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ea typeface="나눔고딕"/>
              </a:rPr>
              <a:t>1. </a:t>
            </a:r>
            <a:r>
              <a:rPr lang="ko-KR" altLang="en-US" sz="1000" dirty="0" smtClean="0">
                <a:ea typeface="나눔고딕"/>
              </a:rPr>
              <a:t>기존의 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ea typeface="나눔고딕"/>
              </a:rPr>
              <a:t>페이지에 있던 그림들 넣어주세요</a:t>
            </a:r>
            <a:r>
              <a:rPr lang="en-US" altLang="ko-KR" sz="1000" dirty="0">
                <a:ea typeface="나눔고딕"/>
              </a:rPr>
              <a:t>.</a:t>
            </a:r>
            <a:endParaRPr lang="ko-KR" altLang="en-US" sz="1000" dirty="0">
              <a:ea typeface="나눔고딕"/>
            </a:endParaRP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확대버튼 클릭하면 같은 그림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90950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서로 평행한 두 면이 있는 입체도형의 특징을 말해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입체도형을 분류해 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0451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5654608" y="127166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004048" y="127166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20" y="361452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DD6BCD5B-DB51-4C64-BC55-306DF35EB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D8AF0152-A43F-481D-A036-C1D785F66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E444BF3B-A2CB-4D28-A062-4357FF6DA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B6518ADA-4756-4AD3-8955-3C70667C5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6317523" y="126876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2331ECB-6D8F-4CDE-9A0E-3FB6694EBC31}"/>
              </a:ext>
            </a:extLst>
          </p:cNvPr>
          <p:cNvGrpSpPr/>
          <p:nvPr/>
        </p:nvGrpSpPr>
        <p:grpSpPr>
          <a:xfrm>
            <a:off x="1368851" y="4397042"/>
            <a:ext cx="4398751" cy="400110"/>
            <a:chOff x="2117998" y="4147259"/>
            <a:chExt cx="2655455" cy="400110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AE096EB7-2188-48E3-851B-3FB04EA9A3A2}"/>
                </a:ext>
              </a:extLst>
            </p:cNvPr>
            <p:cNvSpPr txBox="1"/>
            <p:nvPr/>
          </p:nvSpPr>
          <p:spPr>
            <a:xfrm>
              <a:off x="211799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BED0FB14-5BAF-41D6-AFCE-5275D918F6B5}"/>
                </a:ext>
              </a:extLst>
            </p:cNvPr>
            <p:cNvSpPr txBox="1"/>
            <p:nvPr/>
          </p:nvSpPr>
          <p:spPr>
            <a:xfrm>
              <a:off x="2231182" y="4147259"/>
              <a:ext cx="2542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서로 </a:t>
              </a:r>
              <a:r>
                <a:rPr lang="ko-KR" altLang="en-US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평행한 두 면이 합동입니다</a:t>
              </a:r>
              <a:r>
                <a:rPr lang="en-US" altLang="ko-KR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3" name="Picture 4">
            <a:extLst>
              <a:ext uri="{FF2B5EF4-FFF2-40B4-BE49-F238E27FC236}">
                <a16:creationId xmlns="" xmlns:a16="http://schemas.microsoft.com/office/drawing/2014/main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602" y="4362061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7F1EBE3B-6EF4-4E71-964E-AD7E2187C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78" y="4487440"/>
            <a:ext cx="265622" cy="21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283757" y="2564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17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7309E773-119D-40FC-80BF-CC9408A7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532" b="3360"/>
          <a:stretch>
            <a:fillRect/>
          </a:stretch>
        </p:blipFill>
        <p:spPr>
          <a:xfrm>
            <a:off x="1618188" y="2060848"/>
            <a:ext cx="3888641" cy="193559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38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ea typeface="나눔고딕"/>
              </a:rPr>
              <a:t>1. </a:t>
            </a:r>
            <a:r>
              <a:rPr lang="ko-KR" altLang="en-US" sz="1000" dirty="0" smtClean="0">
                <a:ea typeface="나눔고딕"/>
              </a:rPr>
              <a:t>기존의 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ea typeface="나눔고딕"/>
              </a:rPr>
              <a:t>페이지에 있던 그림들 넣어주세요</a:t>
            </a:r>
            <a:r>
              <a:rPr lang="en-US" altLang="ko-KR" sz="1000" dirty="0">
                <a:ea typeface="나눔고딕"/>
              </a:rPr>
              <a:t>.</a:t>
            </a:r>
            <a:endParaRPr lang="ko-KR" altLang="en-US" sz="1000" dirty="0">
              <a:ea typeface="나눔고딕"/>
            </a:endParaRP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확대버튼 클릭하면 같은 그림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568986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서로 평행한 두 면이 있는 입체도형을 무엇이라고 하면 좋을지 말해보세요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입체도형을 분류해 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0451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5654608" y="127166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004048" y="1271661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20" y="361452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DD6BCD5B-DB51-4C64-BC55-306DF35EB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D8AF0152-A43F-481D-A036-C1D785F66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E444BF3B-A2CB-4D28-A062-4357FF6DA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B6518ADA-4756-4AD3-8955-3C70667C5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6317523" y="126876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2331ECB-6D8F-4CDE-9A0E-3FB6694EBC31}"/>
              </a:ext>
            </a:extLst>
          </p:cNvPr>
          <p:cNvGrpSpPr/>
          <p:nvPr/>
        </p:nvGrpSpPr>
        <p:grpSpPr>
          <a:xfrm>
            <a:off x="1368851" y="4397042"/>
            <a:ext cx="4398751" cy="400110"/>
            <a:chOff x="2117998" y="4147259"/>
            <a:chExt cx="2655455" cy="400110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AE096EB7-2188-48E3-851B-3FB04EA9A3A2}"/>
                </a:ext>
              </a:extLst>
            </p:cNvPr>
            <p:cNvSpPr txBox="1"/>
            <p:nvPr/>
          </p:nvSpPr>
          <p:spPr>
            <a:xfrm>
              <a:off x="211799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BED0FB14-5BAF-41D6-AFCE-5275D918F6B5}"/>
                </a:ext>
              </a:extLst>
            </p:cNvPr>
            <p:cNvSpPr txBox="1"/>
            <p:nvPr/>
          </p:nvSpPr>
          <p:spPr>
            <a:xfrm>
              <a:off x="2231182" y="4147259"/>
              <a:ext cx="2542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각기둥이라고 하면 좋겠습니다</a:t>
              </a:r>
              <a:r>
                <a:rPr lang="en-US" altLang="ko-KR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3" name="Picture 4">
            <a:extLst>
              <a:ext uri="{FF2B5EF4-FFF2-40B4-BE49-F238E27FC236}">
                <a16:creationId xmlns="" xmlns:a16="http://schemas.microsoft.com/office/drawing/2014/main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602" y="4362061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7F1EBE3B-6EF4-4E71-964E-AD7E2187C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87440"/>
            <a:ext cx="265622" cy="21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283757" y="2564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01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2B1B756-00FD-412D-A470-2FF22E14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1982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FEC952B-C366-4133-8624-20F77A42B5A4}"/>
              </a:ext>
            </a:extLst>
          </p:cNvPr>
          <p:cNvSpPr/>
          <p:nvPr/>
        </p:nvSpPr>
        <p:spPr>
          <a:xfrm>
            <a:off x="-92703" y="919465"/>
            <a:ext cx="28803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suh_0601_02_0203_2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02_3</a:t>
                      </a:r>
                      <a:endParaRPr lang="ko-KR" altLang="en-US" sz="10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파일을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suh_0601_02_0203_2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02_2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파일명 변경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개념정리 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갖다대면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번째 디자인 되게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 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-111202" y="15057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DE51BD1-1C32-4679-8D92-65F0665C0979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260EB26C-E8BF-4621-97AF-5B8E7EE33277}"/>
              </a:ext>
            </a:extLst>
          </p:cNvPr>
          <p:cNvSpPr/>
          <p:nvPr/>
        </p:nvSpPr>
        <p:spPr>
          <a:xfrm>
            <a:off x="2699792" y="3429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2B006A68-F81E-472E-8F72-F5E05600D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030" y="937275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2E60CD29-0A0C-4CA7-9855-29D13C9196F3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="" xmlns:a16="http://schemas.microsoft.com/office/drawing/2014/main" id="{EDF1CBE5-B4BF-4E54-BC11-876493C25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="" xmlns:a16="http://schemas.microsoft.com/office/drawing/2014/main" id="{B309818A-AAAB-42D1-952A-383FB80C9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46D64492-EA86-4A7C-B6C6-CDC1D72BF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06E1B7EA-6D4E-4AF6-ACA5-4E1A19D1E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EC81583B-D842-4D40-B656-E9C6F171A345}"/>
              </a:ext>
            </a:extLst>
          </p:cNvPr>
          <p:cNvSpPr/>
          <p:nvPr/>
        </p:nvSpPr>
        <p:spPr>
          <a:xfrm>
            <a:off x="72868" y="1317892"/>
            <a:ext cx="6888963" cy="3745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8176A5EE-AA0F-40CD-8D5A-AFE587E8B34C}"/>
              </a:ext>
            </a:extLst>
          </p:cNvPr>
          <p:cNvSpPr/>
          <p:nvPr/>
        </p:nvSpPr>
        <p:spPr>
          <a:xfrm>
            <a:off x="2922196" y="3429000"/>
            <a:ext cx="100173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D5DE856-6E25-419B-A9A2-ABB289797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050" y="4000504"/>
            <a:ext cx="912161" cy="545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5BC33B8-D4BF-425A-95E7-435089342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44" y="4000504"/>
            <a:ext cx="885529" cy="5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2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6E2949A-4C26-4935-845E-615EFD294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4210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28142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>
            <a:extLst>
              <a:ext uri="{FF2B5EF4-FFF2-40B4-BE49-F238E27FC236}">
                <a16:creationId xmlns="" xmlns:a16="http://schemas.microsoft.com/office/drawing/2014/main" id="{F51F3127-2300-4FE4-A568-57CBD18E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15D47730-799B-4FDE-A5D9-FDBAF8E28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B6518ADA-4756-4AD3-8955-3C70667C5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0F172D9C-88E7-4D3F-B948-90143CD0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08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7831EDB-919E-4AF1-B11B-976B077B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3147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19170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오른쪽 그림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화살표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기존 그림을 우측으로 조금 이동하고 캐릭터와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추가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말줄임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없음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탭 넘기면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말풍선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캐릭터 바로 보이게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83202" y="1250046"/>
            <a:ext cx="2373074" cy="368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1140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>
            <a:extLst>
              <a:ext uri="{FF2B5EF4-FFF2-40B4-BE49-F238E27FC236}">
                <a16:creationId xmlns="" xmlns:a16="http://schemas.microsoft.com/office/drawing/2014/main" id="{F51F3127-2300-4FE4-A568-57CBD18E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15D47730-799B-4FDE-A5D9-FDBAF8E28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B6518ADA-4756-4AD3-8955-3C70667C5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0F172D9C-88E7-4D3F-B948-90143CD0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7651368-AB74-4045-9A27-B4F280CD05DB}"/>
              </a:ext>
            </a:extLst>
          </p:cNvPr>
          <p:cNvSpPr/>
          <p:nvPr/>
        </p:nvSpPr>
        <p:spPr>
          <a:xfrm>
            <a:off x="5953879" y="4778892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80D213C2-7A67-4D8F-B8FD-228843011C0F}"/>
              </a:ext>
            </a:extLst>
          </p:cNvPr>
          <p:cNvSpPr/>
          <p:nvPr/>
        </p:nvSpPr>
        <p:spPr>
          <a:xfrm>
            <a:off x="5842677" y="46693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6A078862-5755-4D56-A31D-6ADAB9E19C81}"/>
              </a:ext>
            </a:extLst>
          </p:cNvPr>
          <p:cNvSpPr/>
          <p:nvPr/>
        </p:nvSpPr>
        <p:spPr>
          <a:xfrm>
            <a:off x="3095836" y="21412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340C072-9DE5-4091-BA36-0E3C1218A3A7}"/>
              </a:ext>
            </a:extLst>
          </p:cNvPr>
          <p:cNvSpPr/>
          <p:nvPr/>
        </p:nvSpPr>
        <p:spPr>
          <a:xfrm>
            <a:off x="3095836" y="36579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1">
            <a:extLst>
              <a:ext uri="{FF2B5EF4-FFF2-40B4-BE49-F238E27FC236}">
                <a16:creationId xmlns="" xmlns:a16="http://schemas.microsoft.com/office/drawing/2014/main" id="{A837F930-7BD6-49F8-8D4D-5B090CEA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2528900"/>
            <a:ext cx="234491" cy="22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3">
            <a:extLst>
              <a:ext uri="{FF2B5EF4-FFF2-40B4-BE49-F238E27FC236}">
                <a16:creationId xmlns="" xmlns:a16="http://schemas.microsoft.com/office/drawing/2014/main" id="{525BE58A-31FE-4F58-9938-075A2B4DE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8" y="3500438"/>
            <a:ext cx="1149868" cy="11498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53CDA09-B436-451F-9A1E-DC6A44ACA6F4}"/>
              </a:ext>
            </a:extLst>
          </p:cNvPr>
          <p:cNvGrpSpPr/>
          <p:nvPr/>
        </p:nvGrpSpPr>
        <p:grpSpPr>
          <a:xfrm>
            <a:off x="4457144" y="1714488"/>
            <a:ext cx="2543747" cy="1857388"/>
            <a:chOff x="1975411" y="3613226"/>
            <a:chExt cx="2036809" cy="2142294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0E11B663-D3DB-4E70-B896-1BF5A175B784}"/>
                </a:ext>
              </a:extLst>
            </p:cNvPr>
            <p:cNvGrpSpPr/>
            <p:nvPr/>
          </p:nvGrpSpPr>
          <p:grpSpPr>
            <a:xfrm flipH="1">
              <a:off x="1975411" y="3613226"/>
              <a:ext cx="2020523" cy="2142294"/>
              <a:chOff x="872354" y="1461639"/>
              <a:chExt cx="1224930" cy="2199259"/>
            </a:xfrm>
          </p:grpSpPr>
          <p:sp>
            <p:nvSpPr>
              <p:cNvPr id="41" name="말풍선: 모서리가 둥근 사각형 40">
                <a:extLst>
                  <a:ext uri="{FF2B5EF4-FFF2-40B4-BE49-F238E27FC236}">
                    <a16:creationId xmlns="" xmlns:a16="http://schemas.microsoft.com/office/drawing/2014/main" id="{4D0E1649-5403-4B5A-A66E-8450741E08AB}"/>
                  </a:ext>
                </a:extLst>
              </p:cNvPr>
              <p:cNvSpPr/>
              <p:nvPr/>
            </p:nvSpPr>
            <p:spPr bwMode="auto">
              <a:xfrm>
                <a:off x="917725" y="1461639"/>
                <a:ext cx="742348" cy="2199259"/>
              </a:xfrm>
              <a:prstGeom prst="wedgeRoundRectCallout">
                <a:avLst>
                  <a:gd name="adj1" fmla="val -24721"/>
                  <a:gd name="adj2" fmla="val 54657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EB9F1074-B5BB-470D-919B-83971FB7D77C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956ED435-2CEB-4CB3-B7D3-25B9B328BBCD}"/>
                </a:ext>
              </a:extLst>
            </p:cNvPr>
            <p:cNvSpPr/>
            <p:nvPr/>
          </p:nvSpPr>
          <p:spPr>
            <a:xfrm>
              <a:off x="2696591" y="3661099"/>
              <a:ext cx="1315629" cy="2094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입체도형의 겨냥도를 그릴 때 보이는 모서리는 실선으로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보이지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않는 모서리는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점선으로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나타내요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54627F-7849-411C-91ED-0D55B31F1262}"/>
              </a:ext>
            </a:extLst>
          </p:cNvPr>
          <p:cNvSpPr/>
          <p:nvPr/>
        </p:nvSpPr>
        <p:spPr>
          <a:xfrm>
            <a:off x="719572" y="5819148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cdata2.tsherpa.co.kr/tsherpa/MultiMedia/Flash/2020/curri/index.html?flashxmlnum=yuni4856&amp;classa=A8-C1-31-MM-MM-04-03-02-0-0-0-0&amp;classno=MM_31_04/suh_0301_02_0002/suh_0301_02_0002_204_1.html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물음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9" name="Picture 31">
            <a:extLst>
              <a:ext uri="{FF2B5EF4-FFF2-40B4-BE49-F238E27FC236}">
                <a16:creationId xmlns="" xmlns:a16="http://schemas.microsoft.com/office/drawing/2014/main" id="{7068786E-844E-4EAC-A040-BBD71BD5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83" y="3671680"/>
            <a:ext cx="234491" cy="22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226BAA3-B8FB-4FE3-8588-D3D1E937F067}"/>
              </a:ext>
            </a:extLst>
          </p:cNvPr>
          <p:cNvSpPr/>
          <p:nvPr/>
        </p:nvSpPr>
        <p:spPr>
          <a:xfrm>
            <a:off x="1357290" y="1714488"/>
            <a:ext cx="5572164" cy="2928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D133E8D1-8054-41CA-9C6C-B48557F07FBA}"/>
              </a:ext>
            </a:extLst>
          </p:cNvPr>
          <p:cNvSpPr/>
          <p:nvPr/>
        </p:nvSpPr>
        <p:spPr>
          <a:xfrm>
            <a:off x="1285852" y="1500174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226BAA3-B8FB-4FE3-8588-D3D1E937F067}"/>
              </a:ext>
            </a:extLst>
          </p:cNvPr>
          <p:cNvSpPr/>
          <p:nvPr/>
        </p:nvSpPr>
        <p:spPr>
          <a:xfrm>
            <a:off x="285720" y="1714488"/>
            <a:ext cx="4214842" cy="29289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 bwMode="auto">
          <a:xfrm rot="10800000">
            <a:off x="428596" y="3071810"/>
            <a:ext cx="785818" cy="15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59203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526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086897"/>
            <a:ext cx="6519789" cy="609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각기둥에 색칠된 두 면의 공통점은 무엇인지 말해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각기둥에서 서로 평행한 두 면을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="" xmlns:a16="http://schemas.microsoft.com/office/drawing/2014/main" id="{02331ECB-6D8F-4CDE-9A0E-3FB6694EBC31}"/>
              </a:ext>
            </a:extLst>
          </p:cNvPr>
          <p:cNvGrpSpPr/>
          <p:nvPr/>
        </p:nvGrpSpPr>
        <p:grpSpPr>
          <a:xfrm>
            <a:off x="2272598" y="3803327"/>
            <a:ext cx="2522046" cy="400110"/>
            <a:chOff x="2076218" y="4147259"/>
            <a:chExt cx="2697235" cy="400110"/>
          </a:xfrm>
        </p:grpSpPr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AE096EB7-2188-48E3-851B-3FB04EA9A3A2}"/>
                </a:ext>
              </a:extLst>
            </p:cNvPr>
            <p:cNvSpPr txBox="1"/>
            <p:nvPr/>
          </p:nvSpPr>
          <p:spPr>
            <a:xfrm>
              <a:off x="207621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BED0FB14-5BAF-41D6-AFCE-5275D918F6B5}"/>
                </a:ext>
              </a:extLst>
            </p:cNvPr>
            <p:cNvSpPr txBox="1"/>
            <p:nvPr/>
          </p:nvSpPr>
          <p:spPr>
            <a:xfrm>
              <a:off x="2231182" y="4147259"/>
              <a:ext cx="2542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서로 평행합니다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06A6F70C-2579-47FD-8CB8-E65D7360BC87}"/>
              </a:ext>
            </a:extLst>
          </p:cNvPr>
          <p:cNvSpPr/>
          <p:nvPr/>
        </p:nvSpPr>
        <p:spPr>
          <a:xfrm>
            <a:off x="2149539" y="36016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94B85CAB-D011-4B44-A6BE-CE3AA5A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01" y="3526177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400461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FD9060F3-3155-48B6-A40D-850056AED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025DC071-0242-49BE-BD08-ED475E066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4" name="직사각형 21">
            <a:extLst>
              <a:ext uri="{FF2B5EF4-FFF2-40B4-BE49-F238E27FC236}">
                <a16:creationId xmlns="" xmlns:a16="http://schemas.microsoft.com/office/drawing/2014/main" id="{3299DB2A-5EE6-4E01-9FD0-4D474C1F9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ED6EBD53-E301-48EA-97EC-743F2B71D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B2A4639A-0ECD-46F9-991C-10C6C20717DB}"/>
              </a:ext>
            </a:extLst>
          </p:cNvPr>
          <p:cNvSpPr/>
          <p:nvPr/>
        </p:nvSpPr>
        <p:spPr>
          <a:xfrm>
            <a:off x="6353527" y="9740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C5238497-8E76-495B-8579-87BBA688A166}"/>
              </a:ext>
            </a:extLst>
          </p:cNvPr>
          <p:cNvSpPr/>
          <p:nvPr/>
        </p:nvSpPr>
        <p:spPr>
          <a:xfrm>
            <a:off x="5702967" y="974065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F16441A-80CF-4CA9-8F98-52130E46C2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6792" y="2008884"/>
            <a:ext cx="4535996" cy="1361619"/>
          </a:xfrm>
          <a:prstGeom prst="rect">
            <a:avLst/>
          </a:prstGeom>
        </p:spPr>
      </p:pic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DA0A25FA-D240-4FCA-B517-497311DD641F}"/>
              </a:ext>
            </a:extLst>
          </p:cNvPr>
          <p:cNvSpPr/>
          <p:nvPr/>
        </p:nvSpPr>
        <p:spPr>
          <a:xfrm>
            <a:off x="1108523" y="18699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="" xmlns:a16="http://schemas.microsoft.com/office/drawing/2014/main" id="{7F1EBE3B-6EF4-4E71-964E-AD7E2187C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18" y="3893725"/>
            <a:ext cx="265622" cy="21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973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526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03643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각기둥에 색칠된 두 면은 나머지 면들과 어떻게 만나는지 말해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각기둥에서 서로 평행한 두 면을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400461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FD9060F3-3155-48B6-A40D-850056AED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025DC071-0242-49BE-BD08-ED475E066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4" name="직사각형 21">
            <a:extLst>
              <a:ext uri="{FF2B5EF4-FFF2-40B4-BE49-F238E27FC236}">
                <a16:creationId xmlns="" xmlns:a16="http://schemas.microsoft.com/office/drawing/2014/main" id="{3299DB2A-5EE6-4E01-9FD0-4D474C1F9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ED6EBD53-E301-48EA-97EC-743F2B71D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9906D06-4C4F-4002-9D5B-BC2BC4820CB8}"/>
              </a:ext>
            </a:extLst>
          </p:cNvPr>
          <p:cNvSpPr/>
          <p:nvPr/>
        </p:nvSpPr>
        <p:spPr>
          <a:xfrm>
            <a:off x="6353527" y="96328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D175CCA-B550-4FB3-AA63-A5F82AE5F06F}"/>
              </a:ext>
            </a:extLst>
          </p:cNvPr>
          <p:cNvSpPr/>
          <p:nvPr/>
        </p:nvSpPr>
        <p:spPr>
          <a:xfrm>
            <a:off x="5702967" y="96328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D41BBDC3-86F7-4E29-B0E8-5D80499AB236}"/>
              </a:ext>
            </a:extLst>
          </p:cNvPr>
          <p:cNvGrpSpPr/>
          <p:nvPr/>
        </p:nvGrpSpPr>
        <p:grpSpPr>
          <a:xfrm>
            <a:off x="1907704" y="3803327"/>
            <a:ext cx="3399238" cy="707886"/>
            <a:chOff x="2076218" y="4147259"/>
            <a:chExt cx="2672757" cy="707886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4758C07-718B-4965-B5BD-46D117F8FF38}"/>
                </a:ext>
              </a:extLst>
            </p:cNvPr>
            <p:cNvSpPr txBox="1"/>
            <p:nvPr/>
          </p:nvSpPr>
          <p:spPr>
            <a:xfrm>
              <a:off x="207621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32D30B2-1A29-4AA7-BD53-828EDB0C5929}"/>
                </a:ext>
              </a:extLst>
            </p:cNvPr>
            <p:cNvSpPr txBox="1"/>
            <p:nvPr/>
          </p:nvSpPr>
          <p:spPr>
            <a:xfrm>
              <a:off x="2206704" y="4147259"/>
              <a:ext cx="25422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수직으로 만납니다</a:t>
              </a: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0A17D87B-180F-4B00-873C-325EB4D82037}"/>
              </a:ext>
            </a:extLst>
          </p:cNvPr>
          <p:cNvSpPr/>
          <p:nvPr/>
        </p:nvSpPr>
        <p:spPr>
          <a:xfrm>
            <a:off x="1784646" y="36016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="" xmlns:a16="http://schemas.microsoft.com/office/drawing/2014/main" id="{40D46707-2E06-497B-B98D-13278F4E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10" y="3526177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2D10D996-5297-4140-8FC4-648ED64BD6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6792" y="2008884"/>
            <a:ext cx="4535996" cy="1361619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7917A267-B128-458C-87F1-53EEB64F0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25" y="3893725"/>
            <a:ext cx="265622" cy="21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71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>
            <a:extLst>
              <a:ext uri="{FF2B5EF4-FFF2-40B4-BE49-F238E27FC236}">
                <a16:creationId xmlns="" xmlns:a16="http://schemas.microsoft.com/office/drawing/2014/main" id="{59D5C285-8ADF-4DEE-8DD0-BB8E9DFE7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49854"/>
              </p:ext>
            </p:extLst>
          </p:nvPr>
        </p:nvGraphicFramePr>
        <p:xfrm>
          <a:off x="153927" y="81124"/>
          <a:ext cx="8836146" cy="6370560"/>
        </p:xfrm>
        <a:graphic>
          <a:graphicData uri="http://schemas.openxmlformats.org/drawingml/2006/table">
            <a:tbl>
              <a:tblPr/>
              <a:tblGrid>
                <a:gridCol w="548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916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45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51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375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19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5377261"/>
                  </a:ext>
                </a:extLst>
              </a:tr>
              <a:tr h="364979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물건을 모양에 따라 분류하기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4979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입체도형 분류하기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1/2)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4979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입체도형 분류하기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2/2)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55975136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입체도형 중 각기둥 찾기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suh_0601_02_0203_203._1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29887990"/>
                  </a:ext>
                </a:extLst>
              </a:tr>
              <a:tr h="364979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각기둥의 겨냥도 완성하기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suh_0601_02_0203_204_1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7241006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각기둥에서 서로 평행한 두 면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suh_0601_02_0203_205_1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76535231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각기둥에서 서로 평행한 두 면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suh_0601_02_0203_205_2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354976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각기둥에서 두 밑면과 만나는 면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suh_0601_02_0203_206_1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5122013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각기둥에서 두 밑면과 만나는 면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suh_0601_02_0203_206_2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71201134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각기둥의 밑면과 옆면 찾기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suh_0601_02_0203_207_1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21579885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519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suh_0601_02_0203_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34699268"/>
                  </a:ext>
                </a:extLst>
              </a:tr>
              <a:tr h="3251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EDE06AC-B7A7-4205-99AA-B1261AB36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8767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FEC952B-C366-4133-8624-20F77A42B5A4}"/>
              </a:ext>
            </a:extLst>
          </p:cNvPr>
          <p:cNvSpPr/>
          <p:nvPr/>
        </p:nvSpPr>
        <p:spPr>
          <a:xfrm>
            <a:off x="-92703" y="919465"/>
            <a:ext cx="28803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개념정리 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갖다대면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번째 디자인 되게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 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-111202" y="15057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DE51BD1-1C32-4679-8D92-65F0665C0979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260EB26C-E8BF-4621-97AF-5B8E7EE33277}"/>
              </a:ext>
            </a:extLst>
          </p:cNvPr>
          <p:cNvSpPr/>
          <p:nvPr/>
        </p:nvSpPr>
        <p:spPr>
          <a:xfrm>
            <a:off x="2699792" y="17978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2B006A68-F81E-472E-8F72-F5E05600D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030" y="937275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2E60CD29-0A0C-4CA7-9855-29D13C9196F3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EC81583B-D842-4D40-B656-E9C6F171A345}"/>
              </a:ext>
            </a:extLst>
          </p:cNvPr>
          <p:cNvSpPr/>
          <p:nvPr/>
        </p:nvSpPr>
        <p:spPr>
          <a:xfrm>
            <a:off x="72868" y="1317892"/>
            <a:ext cx="6888963" cy="3745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8176A5EE-AA0F-40CD-8D5A-AFE587E8B34C}"/>
              </a:ext>
            </a:extLst>
          </p:cNvPr>
          <p:cNvSpPr/>
          <p:nvPr/>
        </p:nvSpPr>
        <p:spPr>
          <a:xfrm>
            <a:off x="2922196" y="1808820"/>
            <a:ext cx="100173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D5DE856-6E25-419B-A9A2-ABB289797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847" y="2009821"/>
            <a:ext cx="912161" cy="545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5BC33B8-D4BF-425A-95E7-435089342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050" y="2119458"/>
            <a:ext cx="885529" cy="519333"/>
          </a:xfrm>
          <a:prstGeom prst="rect">
            <a:avLst/>
          </a:prstGeom>
        </p:spPr>
      </p:pic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20ED8EEE-7FC2-49FD-9D0C-D738E708F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A022003A-6D52-4B2C-9593-28F1191FB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9A96E7F2-807C-4346-8A97-4988CB83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4BA6EF45-816E-4BBC-9DB0-85BB30CEA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027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3ABDD80-DACD-4A9D-9676-9360D9010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112" y="2585148"/>
            <a:ext cx="4535996" cy="1265167"/>
          </a:xfrm>
          <a:prstGeom prst="rect">
            <a:avLst/>
          </a:prstGeom>
        </p:spPr>
      </p:pic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725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디자인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밑면 색칠됨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262459"/>
            <a:ext cx="6519789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각기둥에서 두 밑면을 찾아 색칠해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각기둥에서 두 밑면과 만나는 면을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57602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FD9060F3-3155-48B6-A40D-850056AED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025DC071-0242-49BE-BD08-ED475E066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4" name="직사각형 21">
            <a:extLst>
              <a:ext uri="{FF2B5EF4-FFF2-40B4-BE49-F238E27FC236}">
                <a16:creationId xmlns="" xmlns:a16="http://schemas.microsoft.com/office/drawing/2014/main" id="{3299DB2A-5EE6-4E01-9FD0-4D474C1F9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ED6EBD53-E301-48EA-97EC-743F2B71D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DA0A25FA-D240-4FCA-B517-497311DD641F}"/>
              </a:ext>
            </a:extLst>
          </p:cNvPr>
          <p:cNvSpPr/>
          <p:nvPr/>
        </p:nvSpPr>
        <p:spPr>
          <a:xfrm>
            <a:off x="993709" y="2439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F12D94F-C8EA-4692-B04B-B18C49944128}"/>
              </a:ext>
            </a:extLst>
          </p:cNvPr>
          <p:cNvSpPr/>
          <p:nvPr/>
        </p:nvSpPr>
        <p:spPr>
          <a:xfrm>
            <a:off x="5698008" y="116373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9D251AD-8086-41B6-80B4-DC481E8A70DA}"/>
              </a:ext>
            </a:extLst>
          </p:cNvPr>
          <p:cNvSpPr/>
          <p:nvPr/>
        </p:nvSpPr>
        <p:spPr>
          <a:xfrm>
            <a:off x="5047448" y="1163734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03AD966-15DD-4306-BE19-CC579A210066}"/>
              </a:ext>
            </a:extLst>
          </p:cNvPr>
          <p:cNvSpPr/>
          <p:nvPr/>
        </p:nvSpPr>
        <p:spPr>
          <a:xfrm>
            <a:off x="6351146" y="11652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D2F120B-E3E7-45E6-A81A-0DAB4AAEB09B}"/>
              </a:ext>
            </a:extLst>
          </p:cNvPr>
          <p:cNvGrpSpPr/>
          <p:nvPr/>
        </p:nvGrpSpPr>
        <p:grpSpPr>
          <a:xfrm>
            <a:off x="4498701" y="1821694"/>
            <a:ext cx="2322777" cy="338684"/>
            <a:chOff x="4229443" y="1821694"/>
            <a:chExt cx="2322777" cy="338684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07E4A123-F67C-4A7D-8FBB-A9CA6D2963C8}"/>
                </a:ext>
              </a:extLst>
            </p:cNvPr>
            <p:cNvGrpSpPr/>
            <p:nvPr/>
          </p:nvGrpSpPr>
          <p:grpSpPr>
            <a:xfrm>
              <a:off x="4229443" y="1821694"/>
              <a:ext cx="2322777" cy="338684"/>
              <a:chOff x="5841786" y="1775993"/>
              <a:chExt cx="2834670" cy="390525"/>
            </a:xfrm>
          </p:grpSpPr>
          <p:pic>
            <p:nvPicPr>
              <p:cNvPr id="40" name="Picture 5">
                <a:extLst>
                  <a:ext uri="{FF2B5EF4-FFF2-40B4-BE49-F238E27FC236}">
                    <a16:creationId xmlns="" xmlns:a16="http://schemas.microsoft.com/office/drawing/2014/main" id="{C6876B0A-C40D-4AE2-8809-6BCD3F191B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834670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FF66EEBE-2B5E-4C8C-9A58-495AAA2BD9C5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39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03FD02C3-99B2-4C30-8D2C-A71EC4230622}"/>
                </a:ext>
              </a:extLst>
            </p:cNvPr>
            <p:cNvSpPr txBox="1"/>
            <p:nvPr/>
          </p:nvSpPr>
          <p:spPr>
            <a:xfrm>
              <a:off x="4515695" y="1867413"/>
              <a:ext cx="2005948" cy="25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각기둥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각각 클릭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D1F394F5-D468-430C-B574-64A483C49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59467" y="1872370"/>
              <a:ext cx="232790" cy="240397"/>
            </a:xfrm>
            <a:prstGeom prst="rect">
              <a:avLst/>
            </a:prstGeom>
          </p:spPr>
        </p:pic>
      </p:grp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D700C3E-E1A9-4F86-A352-39643343E489}"/>
              </a:ext>
            </a:extLst>
          </p:cNvPr>
          <p:cNvSpPr/>
          <p:nvPr/>
        </p:nvSpPr>
        <p:spPr>
          <a:xfrm>
            <a:off x="3061867" y="2548635"/>
            <a:ext cx="296537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0EDAD2A8-DFFD-4759-8808-DE95DC85B566}"/>
              </a:ext>
            </a:extLst>
          </p:cNvPr>
          <p:cNvSpPr/>
          <p:nvPr/>
        </p:nvSpPr>
        <p:spPr>
          <a:xfrm>
            <a:off x="1342112" y="2446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AA6F5ACE-1E77-412E-93CD-67280AA44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45" y="2552643"/>
            <a:ext cx="296537" cy="2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094B4E6-905A-484E-A05E-175DA9024112}"/>
              </a:ext>
            </a:extLst>
          </p:cNvPr>
          <p:cNvSpPr/>
          <p:nvPr/>
        </p:nvSpPr>
        <p:spPr>
          <a:xfrm>
            <a:off x="1261328" y="2455626"/>
            <a:ext cx="4761013" cy="1621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DD62B746-833F-4149-9755-DAA1A3C462BB}"/>
              </a:ext>
            </a:extLst>
          </p:cNvPr>
          <p:cNvSpPr/>
          <p:nvPr/>
        </p:nvSpPr>
        <p:spPr>
          <a:xfrm>
            <a:off x="2845172" y="2282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09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3ABDD80-DACD-4A9D-9676-9360D9010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112" y="2310440"/>
            <a:ext cx="4535996" cy="1265167"/>
          </a:xfrm>
          <a:prstGeom prst="rect">
            <a:avLst/>
          </a:prstGeom>
        </p:spPr>
      </p:pic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725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색칠된 그림 그대로 두기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262459"/>
            <a:ext cx="6519789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각기둥에서 두 밑면과 만나는 면은 각각 몇 개인가요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각기둥에서 두 밑면과 만나는 면을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57602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FD9060F3-3155-48B6-A40D-850056AED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025DC071-0242-49BE-BD08-ED475E066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4" name="직사각형 21">
            <a:extLst>
              <a:ext uri="{FF2B5EF4-FFF2-40B4-BE49-F238E27FC236}">
                <a16:creationId xmlns="" xmlns:a16="http://schemas.microsoft.com/office/drawing/2014/main" id="{3299DB2A-5EE6-4E01-9FD0-4D474C1F9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ED6EBD53-E301-48EA-97EC-743F2B71D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DA0A25FA-D240-4FCA-B517-497311DD641F}"/>
              </a:ext>
            </a:extLst>
          </p:cNvPr>
          <p:cNvSpPr/>
          <p:nvPr/>
        </p:nvSpPr>
        <p:spPr>
          <a:xfrm>
            <a:off x="1193843" y="21715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4627359-D510-475E-AFE9-CAD1353DC062}"/>
              </a:ext>
            </a:extLst>
          </p:cNvPr>
          <p:cNvSpPr/>
          <p:nvPr/>
        </p:nvSpPr>
        <p:spPr>
          <a:xfrm>
            <a:off x="5698008" y="11581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E5D0926-C8AA-4DB2-96FE-606004AC9F45}"/>
              </a:ext>
            </a:extLst>
          </p:cNvPr>
          <p:cNvSpPr/>
          <p:nvPr/>
        </p:nvSpPr>
        <p:spPr>
          <a:xfrm>
            <a:off x="5047448" y="115817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F3BC3766-5277-41ED-A1E7-A4DE3933D6D2}"/>
              </a:ext>
            </a:extLst>
          </p:cNvPr>
          <p:cNvSpPr/>
          <p:nvPr/>
        </p:nvSpPr>
        <p:spPr>
          <a:xfrm>
            <a:off x="6351146" y="11596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34FA87DB-F415-41E7-B499-14E06B86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2304167"/>
            <a:ext cx="296537" cy="2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B405CC1-BF74-4305-8930-7D91E3511736}"/>
              </a:ext>
            </a:extLst>
          </p:cNvPr>
          <p:cNvGrpSpPr/>
          <p:nvPr/>
        </p:nvGrpSpPr>
        <p:grpSpPr>
          <a:xfrm>
            <a:off x="1803708" y="4068543"/>
            <a:ext cx="609583" cy="461665"/>
            <a:chOff x="1727200" y="4068543"/>
            <a:chExt cx="609583" cy="461665"/>
          </a:xfrm>
        </p:grpSpPr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D7A54EF1-FB3E-456A-BEFC-2D08E70E427D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39D2DB08-4274-4BF2-9C3C-6C4D059CAC54}"/>
                </a:ext>
              </a:extLst>
            </p:cNvPr>
            <p:cNvSpPr txBox="1"/>
            <p:nvPr/>
          </p:nvSpPr>
          <p:spPr>
            <a:xfrm>
              <a:off x="1727200" y="4068543"/>
              <a:ext cx="6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FCBD3F5-C92B-40DD-95F8-976E37F719EE}"/>
              </a:ext>
            </a:extLst>
          </p:cNvPr>
          <p:cNvSpPr txBox="1"/>
          <p:nvPr/>
        </p:nvSpPr>
        <p:spPr>
          <a:xfrm>
            <a:off x="2324500" y="4098208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="" xmlns:a16="http://schemas.microsoft.com/office/drawing/2014/main" id="{FB7F6AC1-1101-4532-BE31-DBD3A687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42" y="4416009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02E8BE02-8140-4864-A57D-5AAF4BB00D63}"/>
              </a:ext>
            </a:extLst>
          </p:cNvPr>
          <p:cNvGrpSpPr/>
          <p:nvPr/>
        </p:nvGrpSpPr>
        <p:grpSpPr>
          <a:xfrm>
            <a:off x="3413011" y="4068543"/>
            <a:ext cx="609583" cy="461665"/>
            <a:chOff x="1727200" y="4068543"/>
            <a:chExt cx="609583" cy="461665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0A420FAC-1900-4CF4-92C6-AE44B4DCFE9E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E3C2C864-EB22-4B18-A7ED-798D52B5DAEB}"/>
                </a:ext>
              </a:extLst>
            </p:cNvPr>
            <p:cNvSpPr txBox="1"/>
            <p:nvPr/>
          </p:nvSpPr>
          <p:spPr>
            <a:xfrm>
              <a:off x="1727200" y="4068543"/>
              <a:ext cx="6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56DF53FA-16BD-430E-875B-9D2533C7BF29}"/>
              </a:ext>
            </a:extLst>
          </p:cNvPr>
          <p:cNvSpPr txBox="1"/>
          <p:nvPr/>
        </p:nvSpPr>
        <p:spPr>
          <a:xfrm>
            <a:off x="3933803" y="4098208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8D5EDF3E-AA18-4258-BBB0-FCDBD9135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745" y="4416009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1276082F-D799-4104-A065-078951B448A0}"/>
              </a:ext>
            </a:extLst>
          </p:cNvPr>
          <p:cNvGrpSpPr/>
          <p:nvPr/>
        </p:nvGrpSpPr>
        <p:grpSpPr>
          <a:xfrm>
            <a:off x="5024686" y="4068543"/>
            <a:ext cx="609583" cy="461665"/>
            <a:chOff x="1727200" y="4068543"/>
            <a:chExt cx="609583" cy="461665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93012CFD-2839-40C7-AF07-E782A2A5D6DD}"/>
                </a:ext>
              </a:extLst>
            </p:cNvPr>
            <p:cNvSpPr/>
            <p:nvPr/>
          </p:nvSpPr>
          <p:spPr bwMode="auto">
            <a:xfrm>
              <a:off x="1815992" y="4098208"/>
              <a:ext cx="432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4CAD71BC-45D5-4AAD-968B-F2D198ECB179}"/>
                </a:ext>
              </a:extLst>
            </p:cNvPr>
            <p:cNvSpPr txBox="1"/>
            <p:nvPr/>
          </p:nvSpPr>
          <p:spPr>
            <a:xfrm>
              <a:off x="1727200" y="4068543"/>
              <a:ext cx="6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6196CE1-FFB8-4C9D-A11C-FD79835C8CD9}"/>
              </a:ext>
            </a:extLst>
          </p:cNvPr>
          <p:cNvSpPr txBox="1"/>
          <p:nvPr/>
        </p:nvSpPr>
        <p:spPr>
          <a:xfrm>
            <a:off x="5545478" y="4098208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E7FB8F60-71E8-4CD8-A8A2-2CC95091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20" y="4416009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8465BF37-43DF-448F-A698-277EB9A42046}"/>
              </a:ext>
            </a:extLst>
          </p:cNvPr>
          <p:cNvSpPr/>
          <p:nvPr/>
        </p:nvSpPr>
        <p:spPr>
          <a:xfrm>
            <a:off x="2785112" y="21715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1475656" y="4113376"/>
            <a:ext cx="345760" cy="3457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가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3047292" y="4113376"/>
            <a:ext cx="345760" cy="3457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나</a:t>
            </a: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4690366" y="4113376"/>
            <a:ext cx="345760" cy="3457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2741636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3ABDD80-DACD-4A9D-9676-9360D9010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112" y="2310440"/>
            <a:ext cx="4535996" cy="1265167"/>
          </a:xfrm>
          <a:prstGeom prst="rect">
            <a:avLst/>
          </a:prstGeom>
        </p:spPr>
      </p:pic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725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262459"/>
            <a:ext cx="6621453" cy="609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각기둥에서 두 밑면과 만나는 면은 어떤 도형인지 말해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각기둥에서 두 밑면과 만나는 면을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576023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FD9060F3-3155-48B6-A40D-850056AED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025DC071-0242-49BE-BD08-ED475E066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4" name="직사각형 21">
            <a:extLst>
              <a:ext uri="{FF2B5EF4-FFF2-40B4-BE49-F238E27FC236}">
                <a16:creationId xmlns="" xmlns:a16="http://schemas.microsoft.com/office/drawing/2014/main" id="{3299DB2A-5EE6-4E01-9FD0-4D474C1F9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ED6EBD53-E301-48EA-97EC-743F2B71D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DA0A25FA-D240-4FCA-B517-497311DD641F}"/>
              </a:ext>
            </a:extLst>
          </p:cNvPr>
          <p:cNvSpPr/>
          <p:nvPr/>
        </p:nvSpPr>
        <p:spPr>
          <a:xfrm>
            <a:off x="1193843" y="21715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CC96E73-DE28-45F6-A3B5-CF72C3DE8D75}"/>
              </a:ext>
            </a:extLst>
          </p:cNvPr>
          <p:cNvSpPr/>
          <p:nvPr/>
        </p:nvSpPr>
        <p:spPr>
          <a:xfrm>
            <a:off x="5698008" y="116233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CE99C13-3FB9-45C7-9E84-67387A3FD12A}"/>
              </a:ext>
            </a:extLst>
          </p:cNvPr>
          <p:cNvSpPr/>
          <p:nvPr/>
        </p:nvSpPr>
        <p:spPr>
          <a:xfrm>
            <a:off x="5047448" y="116233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86F2AEE8-298D-4136-BC7F-DE532F6213A9}"/>
              </a:ext>
            </a:extLst>
          </p:cNvPr>
          <p:cNvSpPr/>
          <p:nvPr/>
        </p:nvSpPr>
        <p:spPr>
          <a:xfrm>
            <a:off x="6351146" y="116385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B882DE16-2262-4BE6-8E67-05E0E66FD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2304167"/>
            <a:ext cx="296537" cy="2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A1F7EC55-9AA3-49E5-A889-8A805AE50E7C}"/>
              </a:ext>
            </a:extLst>
          </p:cNvPr>
          <p:cNvSpPr/>
          <p:nvPr/>
        </p:nvSpPr>
        <p:spPr>
          <a:xfrm>
            <a:off x="2785112" y="21715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C15CA220-38FB-4F89-9A86-BD30780772D8}"/>
              </a:ext>
            </a:extLst>
          </p:cNvPr>
          <p:cNvGrpSpPr/>
          <p:nvPr/>
        </p:nvGrpSpPr>
        <p:grpSpPr>
          <a:xfrm>
            <a:off x="2699792" y="3969060"/>
            <a:ext cx="1260141" cy="400110"/>
            <a:chOff x="2010972" y="4147259"/>
            <a:chExt cx="2672759" cy="400110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252916B1-8535-4BC2-BA19-A9CB09B2C360}"/>
                </a:ext>
              </a:extLst>
            </p:cNvPr>
            <p:cNvSpPr txBox="1"/>
            <p:nvPr/>
          </p:nvSpPr>
          <p:spPr>
            <a:xfrm>
              <a:off x="2076218" y="4147259"/>
              <a:ext cx="25422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0AFA056B-FEAC-46A4-9DF1-FBEF9CBB9440}"/>
                </a:ext>
              </a:extLst>
            </p:cNvPr>
            <p:cNvSpPr txBox="1"/>
            <p:nvPr/>
          </p:nvSpPr>
          <p:spPr>
            <a:xfrm>
              <a:off x="2010972" y="4147259"/>
              <a:ext cx="2672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</a:t>
              </a:r>
            </a:p>
          </p:txBody>
        </p:sp>
      </p:grpSp>
      <p:pic>
        <p:nvPicPr>
          <p:cNvPr id="51" name="Picture 4">
            <a:extLst>
              <a:ext uri="{FF2B5EF4-FFF2-40B4-BE49-F238E27FC236}">
                <a16:creationId xmlns="" xmlns:a16="http://schemas.microsoft.com/office/drawing/2014/main" id="{7E764613-D3B2-4130-A5B1-8E5F8E17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95" y="4240405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093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469A851-45CD-474B-8C82-7187790C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9754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FEC952B-C366-4133-8624-20F77A42B5A4}"/>
              </a:ext>
            </a:extLst>
          </p:cNvPr>
          <p:cNvSpPr/>
          <p:nvPr/>
        </p:nvSpPr>
        <p:spPr>
          <a:xfrm>
            <a:off x="-92703" y="919465"/>
            <a:ext cx="28803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개념정리 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갖다대면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번째 디자인 되게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 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-111202" y="15057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DE51BD1-1C32-4679-8D92-65F0665C0979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260EB26C-E8BF-4621-97AF-5B8E7EE33277}"/>
              </a:ext>
            </a:extLst>
          </p:cNvPr>
          <p:cNvSpPr/>
          <p:nvPr/>
        </p:nvSpPr>
        <p:spPr>
          <a:xfrm>
            <a:off x="3347864" y="17978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2B006A68-F81E-472E-8F72-F5E05600D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030" y="937275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2E60CD29-0A0C-4CA7-9855-29D13C9196F3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EC81583B-D842-4D40-B656-E9C6F171A345}"/>
              </a:ext>
            </a:extLst>
          </p:cNvPr>
          <p:cNvSpPr/>
          <p:nvPr/>
        </p:nvSpPr>
        <p:spPr>
          <a:xfrm>
            <a:off x="72868" y="1317892"/>
            <a:ext cx="6888963" cy="3745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8176A5EE-AA0F-40CD-8D5A-AFE587E8B34C}"/>
              </a:ext>
            </a:extLst>
          </p:cNvPr>
          <p:cNvSpPr/>
          <p:nvPr/>
        </p:nvSpPr>
        <p:spPr>
          <a:xfrm>
            <a:off x="3570268" y="1808820"/>
            <a:ext cx="100173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D5DE856-6E25-419B-A9A2-ABB289797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919" y="2009821"/>
            <a:ext cx="912161" cy="545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5BC33B8-D4BF-425A-95E7-435089342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122" y="2119458"/>
            <a:ext cx="885529" cy="519333"/>
          </a:xfrm>
          <a:prstGeom prst="rect">
            <a:avLst/>
          </a:prstGeom>
        </p:spPr>
      </p:pic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20ED8EEE-7FC2-49FD-9D0C-D738E708F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A022003A-6D52-4B2C-9593-28F1191FB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9A96E7F2-807C-4346-8A97-4988CB83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4BA6EF45-816E-4BBC-9DB0-85BB30CEA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294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C869E74-F7C3-4EFB-BBC5-3926B0E9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0622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21991"/>
              </p:ext>
            </p:extLst>
          </p:nvPr>
        </p:nvGraphicFramePr>
        <p:xfrm>
          <a:off x="6984268" y="692696"/>
          <a:ext cx="2086863" cy="32380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50D1745-0454-41EC-92B0-E96173750D15}"/>
              </a:ext>
            </a:extLst>
          </p:cNvPr>
          <p:cNvSpPr/>
          <p:nvPr/>
        </p:nvSpPr>
        <p:spPr>
          <a:xfrm>
            <a:off x="1304110" y="3200575"/>
            <a:ext cx="4392724" cy="1576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02B24DF-C168-4306-B4F0-FF773B895620}"/>
              </a:ext>
            </a:extLst>
          </p:cNvPr>
          <p:cNvSpPr/>
          <p:nvPr/>
        </p:nvSpPr>
        <p:spPr>
          <a:xfrm>
            <a:off x="1101864" y="30910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>
            <a:extLst>
              <a:ext uri="{FF2B5EF4-FFF2-40B4-BE49-F238E27FC236}">
                <a16:creationId xmlns="" xmlns:a16="http://schemas.microsoft.com/office/drawing/2014/main" id="{F51F3127-2300-4FE4-A568-57CBD18E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15D47730-799B-4FDE-A5D9-FDBAF8E28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B6518ADA-4756-4AD3-8955-3C70667C5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0F172D9C-88E7-4D3F-B948-90143CD0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469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F49D449-2F00-4A5D-9713-71AE659E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1" y="986723"/>
            <a:ext cx="6888963" cy="426010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3504" y="1490164"/>
            <a:ext cx="360043" cy="1326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" y="171383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7909F736-EDAD-4624-9479-29EEF0A9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B256A887-BE2A-4FFF-B44A-B2ABDAEA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2098CBB5-7A74-481D-807D-F84697B9E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35657B5C-64E8-4D77-8FE7-4FD43DD7B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9A13B1DE-360E-4013-BBCA-10FB2F93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09184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62864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685302" y="3320988"/>
            <a:ext cx="367827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74100" y="33775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7466BD-5066-4E6E-A84F-C60891D64D4F}"/>
              </a:ext>
            </a:extLst>
          </p:cNvPr>
          <p:cNvSpPr/>
          <p:nvPr/>
        </p:nvSpPr>
        <p:spPr>
          <a:xfrm>
            <a:off x="281143" y="4520658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E737748D-B9AD-4588-81DB-5B20DB133A15}"/>
              </a:ext>
            </a:extLst>
          </p:cNvPr>
          <p:cNvSpPr/>
          <p:nvPr/>
        </p:nvSpPr>
        <p:spPr>
          <a:xfrm>
            <a:off x="359980" y="43015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="" xmlns:a16="http://schemas.microsoft.com/office/drawing/2014/main" id="{2916D837-0512-480B-B20D-20BB24CD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7337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7">
            <a:extLst>
              <a:ext uri="{FF2B5EF4-FFF2-40B4-BE49-F238E27FC236}">
                <a16:creationId xmlns="" xmlns:a16="http://schemas.microsoft.com/office/drawing/2014/main" id="{64518652-835D-4D3C-8963-87A7002C9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233C3FBF-2920-41F4-90B4-A74C0CC57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842C6FCA-4A49-4D49-8CBC-22DB7B626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E47C73FB-CFBE-4362-98E7-7691A41B4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818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AD43BA44-115F-4E2E-925C-8005ADE6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="" xmlns:a16="http://schemas.microsoft.com/office/drawing/2014/main" id="{F5B647A6-0525-4F7F-9467-B4E4A0EC8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A85FC607-6DCD-40A4-B529-C7835AB3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1" name="직사각형 21">
            <a:extLst>
              <a:ext uri="{FF2B5EF4-FFF2-40B4-BE49-F238E27FC236}">
                <a16:creationId xmlns="" xmlns:a16="http://schemas.microsoft.com/office/drawing/2014/main" id="{65FC3D43-F6FC-45AA-8E94-18E79FC93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="" xmlns:a16="http://schemas.microsoft.com/office/drawing/2014/main" id="{8A912C43-26D2-4F9E-A4B3-2EC02F194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="" xmlns:a16="http://schemas.microsoft.com/office/drawing/2014/main" id="{C24FB94F-39B6-4D4D-A4E7-5CA7B0DC646F}"/>
              </a:ext>
            </a:extLst>
          </p:cNvPr>
          <p:cNvSpPr txBox="1"/>
          <p:nvPr/>
        </p:nvSpPr>
        <p:spPr>
          <a:xfrm>
            <a:off x="633401" y="1500003"/>
            <a:ext cx="31465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보고 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="" xmlns:a16="http://schemas.microsoft.com/office/drawing/2014/main" id="{03F45A41-53C2-47C8-8B6A-1997384C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5D6E8637-2DAF-412C-B0E4-81CBCD9EA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6492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3,4,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 그림 발주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컬러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921EF11-C83D-428F-ACC2-3FFD51792FF4}"/>
              </a:ext>
            </a:extLst>
          </p:cNvPr>
          <p:cNvSpPr/>
          <p:nvPr/>
        </p:nvSpPr>
        <p:spPr>
          <a:xfrm>
            <a:off x="592532" y="4089770"/>
            <a:ext cx="3427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입체도형의 기호를 찾아 쓰시오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89E0DC4-8FE1-432E-A9DF-9EB2904233CC}"/>
              </a:ext>
            </a:extLst>
          </p:cNvPr>
          <p:cNvSpPr/>
          <p:nvPr/>
        </p:nvSpPr>
        <p:spPr bwMode="auto">
          <a:xfrm>
            <a:off x="4128378" y="4077950"/>
            <a:ext cx="15932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4E6936F8-2ED2-4265-933C-0CAFE8E0AC3C}"/>
              </a:ext>
            </a:extLst>
          </p:cNvPr>
          <p:cNvSpPr/>
          <p:nvPr/>
        </p:nvSpPr>
        <p:spPr>
          <a:xfrm>
            <a:off x="1713098" y="1974932"/>
            <a:ext cx="3578982" cy="1987225"/>
          </a:xfrm>
          <a:prstGeom prst="roundRect">
            <a:avLst/>
          </a:prstGeom>
          <a:noFill/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4">
            <a:extLst>
              <a:ext uri="{FF2B5EF4-FFF2-40B4-BE49-F238E27FC236}">
                <a16:creationId xmlns="" xmlns:a16="http://schemas.microsoft.com/office/drawing/2014/main" id="{96556A53-50F0-48E8-8100-0CF48BB81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858" y="4256617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163A877-AFD0-4B93-8816-BEF92F6BF25F}"/>
              </a:ext>
            </a:extLst>
          </p:cNvPr>
          <p:cNvSpPr txBox="1"/>
          <p:nvPr/>
        </p:nvSpPr>
        <p:spPr>
          <a:xfrm>
            <a:off x="4111686" y="4060172"/>
            <a:ext cx="160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4CC47D81-D202-4442-A16D-D247D1E86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B94DF161-928D-474B-93D5-6EDCAF49EC93}"/>
              </a:ext>
            </a:extLst>
          </p:cNvPr>
          <p:cNvSpPr/>
          <p:nvPr/>
        </p:nvSpPr>
        <p:spPr>
          <a:xfrm>
            <a:off x="4193779" y="1081069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55B8DEBC-822A-4CEC-AD33-A891148CEC6E}"/>
              </a:ext>
            </a:extLst>
          </p:cNvPr>
          <p:cNvSpPr/>
          <p:nvPr/>
        </p:nvSpPr>
        <p:spPr>
          <a:xfrm>
            <a:off x="4714647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B303C956-13E6-46B5-ADFD-8A64BE600D12}"/>
              </a:ext>
            </a:extLst>
          </p:cNvPr>
          <p:cNvSpPr/>
          <p:nvPr/>
        </p:nvSpPr>
        <p:spPr>
          <a:xfrm>
            <a:off x="5235515" y="1081069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="" xmlns:a16="http://schemas.microsoft.com/office/drawing/2014/main" id="{A5A33093-A921-4728-BE66-5582EA53D5DC}"/>
              </a:ext>
            </a:extLst>
          </p:cNvPr>
          <p:cNvSpPr/>
          <p:nvPr/>
        </p:nvSpPr>
        <p:spPr>
          <a:xfrm>
            <a:off x="5750132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93D283D4-D719-4B90-A194-D266260E5554}"/>
              </a:ext>
            </a:extLst>
          </p:cNvPr>
          <p:cNvSpPr/>
          <p:nvPr/>
        </p:nvSpPr>
        <p:spPr>
          <a:xfrm>
            <a:off x="6264749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59B4EC7-2731-4192-A3EA-9FBD8018A6FD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ko-KR" altLang="en-US" dirty="0"/>
              <a:t> 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="" xmlns:a16="http://schemas.microsoft.com/office/drawing/2014/main" id="{6AC3C1A1-15BE-499A-8983-C1734E38A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3C3A8CE7-D706-4111-841B-BBDBAD99B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="" xmlns:a16="http://schemas.microsoft.com/office/drawing/2014/main" id="{12FD66C6-017E-44B1-9E61-4BDEF1597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EC25FB10-8B3C-42BE-80E7-7A1EBF1D8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>
            <a:extLst>
              <a:ext uri="{FF2B5EF4-FFF2-40B4-BE49-F238E27FC236}">
                <a16:creationId xmlns="" xmlns:a16="http://schemas.microsoft.com/office/drawing/2014/main" id="{39F8CB16-9E8E-4C29-A8F4-6A697ABEF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29751"/>
              </p:ext>
            </p:extLst>
          </p:nvPr>
        </p:nvGraphicFramePr>
        <p:xfrm>
          <a:off x="392448" y="6474368"/>
          <a:ext cx="6774930" cy="274320"/>
        </p:xfrm>
        <a:graphic>
          <a:graphicData uri="http://schemas.openxmlformats.org/drawingml/2006/table">
            <a:tbl>
              <a:tblPr/>
              <a:tblGrid>
                <a:gridCol w="1438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82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78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발주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(1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번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_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도형 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suh_0601_02_0203_4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흑백 아닌 </a:t>
                      </a:r>
                      <a:r>
                        <a:rPr kumimoji="0"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컬러로</a:t>
                      </a: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1CE14F0-7FE2-4C5C-9A62-6B75C21954DA}"/>
              </a:ext>
            </a:extLst>
          </p:cNvPr>
          <p:cNvSpPr/>
          <p:nvPr/>
        </p:nvSpPr>
        <p:spPr>
          <a:xfrm>
            <a:off x="588113" y="4582586"/>
            <a:ext cx="395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서로 평행하고 합동인 두 다각형이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있는 입체도형의 기호를 찾아 쓰시오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/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A6161725-2A02-49C5-BD63-AD2828105D09}"/>
              </a:ext>
            </a:extLst>
          </p:cNvPr>
          <p:cNvSpPr/>
          <p:nvPr/>
        </p:nvSpPr>
        <p:spPr>
          <a:xfrm>
            <a:off x="5238267" y="5265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C0807A7-D607-4EF8-BB0C-4FC57B287F4E}"/>
              </a:ext>
            </a:extLst>
          </p:cNvPr>
          <p:cNvSpPr/>
          <p:nvPr/>
        </p:nvSpPr>
        <p:spPr bwMode="auto">
          <a:xfrm>
            <a:off x="4461605" y="4900242"/>
            <a:ext cx="90062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="" xmlns:a16="http://schemas.microsoft.com/office/drawing/2014/main" id="{BD8A6070-E6D3-46A3-A0C6-E7F384AF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15" y="5012624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69217EA-62CE-4081-8E6E-E990FF42BBBB}"/>
              </a:ext>
            </a:extLst>
          </p:cNvPr>
          <p:cNvSpPr txBox="1"/>
          <p:nvPr/>
        </p:nvSpPr>
        <p:spPr>
          <a:xfrm>
            <a:off x="4466751" y="4857760"/>
            <a:ext cx="897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68985464-31A7-474D-98A6-23EA92EB0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550" y="2098060"/>
            <a:ext cx="3069601" cy="1742969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09AC8E8A-2D44-46B1-867F-84C9AFE38808}"/>
              </a:ext>
            </a:extLst>
          </p:cNvPr>
          <p:cNvSpPr/>
          <p:nvPr/>
        </p:nvSpPr>
        <p:spPr>
          <a:xfrm>
            <a:off x="1734621" y="1952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6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F1F2B1C-36C9-4F82-95D3-B0C8A39D9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1" t="4167" r="24501"/>
          <a:stretch/>
        </p:blipFill>
        <p:spPr>
          <a:xfrm>
            <a:off x="214282" y="1428736"/>
            <a:ext cx="3357586" cy="412503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5730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찾아간 곳은 어디인가요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82" y="525646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3851920" y="2312876"/>
            <a:ext cx="3096344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4393" y="2355267"/>
            <a:ext cx="306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수학체험관에 있는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입체관입니다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793" y="2825015"/>
            <a:ext cx="360000" cy="35500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5720520" y="793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오디오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오디오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628044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54" y="521495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3571868" y="51435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="" xmlns:a16="http://schemas.microsoft.com/office/drawing/2014/main" id="{27AB81EA-60CA-42F8-8F56-9E67172B7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A570CB54-8A63-4AF1-84CE-4BC15CF70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BDAE3B3D-7690-4022-8635-C5123EDD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2241A244-CF74-4979-8D0E-ED978EC6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59">
            <a:extLst>
              <a:ext uri="{FF2B5EF4-FFF2-40B4-BE49-F238E27FC236}">
                <a16:creationId xmlns="" xmlns:a16="http://schemas.microsoft.com/office/drawing/2014/main" id="{87138E0C-477A-4001-AF81-E5D54EDEBE15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6FB3ABC5-1724-4938-8038-D12D890EA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5586169"/>
            <a:ext cx="6918957" cy="2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6848858C-1BBF-4A79-A2D4-DEC7AAEEE380}"/>
              </a:ext>
            </a:extLst>
          </p:cNvPr>
          <p:cNvSpPr/>
          <p:nvPr/>
        </p:nvSpPr>
        <p:spPr>
          <a:xfrm>
            <a:off x="92504" y="538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8E9C089-2C00-4333-9211-02D29880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" y="902279"/>
            <a:ext cx="6979127" cy="443427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67864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1, 3,4, 5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433" y="1224383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47699" y="13488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46855" y="4972686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29241" y="5133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="" xmlns:a16="http://schemas.microsoft.com/office/drawing/2014/main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4959" y="159388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6947E1AB-F27F-475F-96D5-3F3F34C2C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8D18D6C8-44B9-46B3-8666-542E87DD4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E4F226DE-64E6-4356-8D8D-DC2A142CD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4DE312CD-85D1-4ABB-8DED-44960AB99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2DCB5C45-A50B-422F-B351-6BB78693A82D}"/>
              </a:ext>
            </a:extLst>
          </p:cNvPr>
          <p:cNvSpPr txBox="1"/>
          <p:nvPr/>
        </p:nvSpPr>
        <p:spPr>
          <a:xfrm>
            <a:off x="620795" y="1500003"/>
            <a:ext cx="64370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각기둥을 보고 물음에 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7019D64E-A663-4681-BBAF-F37D4289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368"/>
              </p:ext>
            </p:extLst>
          </p:nvPr>
        </p:nvGraphicFramePr>
        <p:xfrm>
          <a:off x="7020272" y="689281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1, 3,4, 5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그림출처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 내 활동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suh_0601_02_0203_206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처음에는 색칠되지 않은 도형이 보이다가 밑면을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클릭하면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색칠됨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B8F852B4-F78A-44ED-9706-BDF142C9D5F8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84072B80-4C60-4862-A424-D1DF0730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9DE3179A-F1F8-4768-8547-C18336CD1471}"/>
              </a:ext>
            </a:extLst>
          </p:cNvPr>
          <p:cNvSpPr/>
          <p:nvPr/>
        </p:nvSpPr>
        <p:spPr>
          <a:xfrm>
            <a:off x="419321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05266422-1013-414B-A3E5-F8DA9BCA9FB7}"/>
              </a:ext>
            </a:extLst>
          </p:cNvPr>
          <p:cNvSpPr/>
          <p:nvPr/>
        </p:nvSpPr>
        <p:spPr>
          <a:xfrm>
            <a:off x="4714086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F0C04898-0076-40E1-B3FA-2094FD84652B}"/>
              </a:ext>
            </a:extLst>
          </p:cNvPr>
          <p:cNvSpPr/>
          <p:nvPr/>
        </p:nvSpPr>
        <p:spPr>
          <a:xfrm>
            <a:off x="5234954" y="104475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0F310D5C-0A59-4CC1-9FE5-6EF7C7EAC67F}"/>
              </a:ext>
            </a:extLst>
          </p:cNvPr>
          <p:cNvSpPr/>
          <p:nvPr/>
        </p:nvSpPr>
        <p:spPr>
          <a:xfrm>
            <a:off x="5749571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BB326A2C-956E-41CF-9269-11A4621B9B7C}"/>
              </a:ext>
            </a:extLst>
          </p:cNvPr>
          <p:cNvSpPr/>
          <p:nvPr/>
        </p:nvSpPr>
        <p:spPr>
          <a:xfrm>
            <a:off x="6264188" y="104475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819C0AF2-2BB6-4F92-8732-47217D159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="" xmlns:a16="http://schemas.microsoft.com/office/drawing/2014/main" id="{862D60EA-EC29-41EE-BB04-1DFF4A4EF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="" xmlns:a16="http://schemas.microsoft.com/office/drawing/2014/main" id="{55BD5F4B-2324-467F-85D2-B7A2ECA2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="" xmlns:a16="http://schemas.microsoft.com/office/drawing/2014/main" id="{FAE3D157-5274-42FE-A615-940B0E1AC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57BE0EF-C5EF-4B79-9769-7305213C0E9F}"/>
              </a:ext>
            </a:extLst>
          </p:cNvPr>
          <p:cNvSpPr/>
          <p:nvPr/>
        </p:nvSpPr>
        <p:spPr>
          <a:xfrm>
            <a:off x="4171518" y="18022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85F40353-88A5-41EE-A5D4-15F211559E8D}"/>
              </a:ext>
            </a:extLst>
          </p:cNvPr>
          <p:cNvSpPr/>
          <p:nvPr/>
        </p:nvSpPr>
        <p:spPr>
          <a:xfrm>
            <a:off x="592532" y="3732581"/>
            <a:ext cx="464261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각기둥의 두 밑면을 찾아 색칠해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spc="-15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800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8404D2F-36C7-4A02-84D9-D5C779F1FAA9}"/>
              </a:ext>
            </a:extLst>
          </p:cNvPr>
          <p:cNvSpPr/>
          <p:nvPr/>
        </p:nvSpPr>
        <p:spPr>
          <a:xfrm>
            <a:off x="588112" y="4582586"/>
            <a:ext cx="512935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밑면에 수직인 면은 몇 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개인지 구하시오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spc="-15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800" dirty="0"/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27F13428-BF29-49AB-ABCE-64BEC964E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216" y="2049521"/>
            <a:ext cx="1260716" cy="1560137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0643CBD9-6B52-4EDB-A1ED-720FD0E16950}"/>
              </a:ext>
            </a:extLst>
          </p:cNvPr>
          <p:cNvGrpSpPr/>
          <p:nvPr/>
        </p:nvGrpSpPr>
        <p:grpSpPr>
          <a:xfrm>
            <a:off x="5072066" y="1714488"/>
            <a:ext cx="1806735" cy="323851"/>
            <a:chOff x="6029425" y="1778924"/>
            <a:chExt cx="1806735" cy="323851"/>
          </a:xfrm>
        </p:grpSpPr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4022132B-C21D-40E7-A1A1-EAD84504C8B1}"/>
                </a:ext>
              </a:extLst>
            </p:cNvPr>
            <p:cNvGrpSpPr/>
            <p:nvPr/>
          </p:nvGrpSpPr>
          <p:grpSpPr>
            <a:xfrm>
              <a:off x="6029425" y="1778924"/>
              <a:ext cx="1616022" cy="323851"/>
              <a:chOff x="6065576" y="1778924"/>
              <a:chExt cx="2242697" cy="323851"/>
            </a:xfrm>
          </p:grpSpPr>
          <p:pic>
            <p:nvPicPr>
              <p:cNvPr id="88" name="Picture 5">
                <a:extLst>
                  <a:ext uri="{FF2B5EF4-FFF2-40B4-BE49-F238E27FC236}">
                    <a16:creationId xmlns="" xmlns:a16="http://schemas.microsoft.com/office/drawing/2014/main" id="{859FDB8A-D781-4724-9E7D-39813572D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576" y="1778924"/>
                <a:ext cx="2242697" cy="3238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52C171BF-E660-4CFD-BAEA-850941EC197C}"/>
                  </a:ext>
                </a:extLst>
              </p:cNvPr>
              <p:cNvSpPr/>
              <p:nvPr/>
            </p:nvSpPr>
            <p:spPr>
              <a:xfrm>
                <a:off x="6156176" y="1844800"/>
                <a:ext cx="2012300" cy="200598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36DB5BB1-7A69-44DF-847C-8A5111A1B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27451" y="1848081"/>
              <a:ext cx="209521" cy="197316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F39F25C4-8D8B-4DC1-A38A-BA19383680FB}"/>
                </a:ext>
              </a:extLst>
            </p:cNvPr>
            <p:cNvSpPr txBox="1"/>
            <p:nvPr/>
          </p:nvSpPr>
          <p:spPr>
            <a:xfrm>
              <a:off x="6280943" y="1818709"/>
              <a:ext cx="1555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면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EE538B91-2628-471E-9E2F-5BF2C4B13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3003" y="2139137"/>
            <a:ext cx="1260716" cy="1603066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1DE4E74-8090-45E6-9F29-E6B222CA9791}"/>
              </a:ext>
            </a:extLst>
          </p:cNvPr>
          <p:cNvSpPr/>
          <p:nvPr/>
        </p:nvSpPr>
        <p:spPr bwMode="auto">
          <a:xfrm>
            <a:off x="3348748" y="5088697"/>
            <a:ext cx="4645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1" name="Picture 4">
            <a:extLst>
              <a:ext uri="{FF2B5EF4-FFF2-40B4-BE49-F238E27FC236}">
                <a16:creationId xmlns="" xmlns:a16="http://schemas.microsoft.com/office/drawing/2014/main" id="{33FF9A46-9560-407E-9CA4-42A29C41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89" y="5170301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E25B0ACA-1ECD-4DC1-A02D-A2CC8A0F5F27}"/>
              </a:ext>
            </a:extLst>
          </p:cNvPr>
          <p:cNvSpPr txBox="1"/>
          <p:nvPr/>
        </p:nvSpPr>
        <p:spPr>
          <a:xfrm>
            <a:off x="3287532" y="5028861"/>
            <a:ext cx="58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9F01CBFC-C5B4-4BEA-8C6D-B4F5B14C85C2}"/>
              </a:ext>
            </a:extLst>
          </p:cNvPr>
          <p:cNvSpPr/>
          <p:nvPr/>
        </p:nvSpPr>
        <p:spPr>
          <a:xfrm>
            <a:off x="3771921" y="5067684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8899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2DCB5C45-A50B-422F-B351-6BB78693A82D}"/>
              </a:ext>
            </a:extLst>
          </p:cNvPr>
          <p:cNvSpPr txBox="1"/>
          <p:nvPr/>
        </p:nvSpPr>
        <p:spPr>
          <a:xfrm>
            <a:off x="635713" y="1480614"/>
            <a:ext cx="60883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각기둥의 밑면과 옆면은 각각 몇 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개인지 구하시오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7019D64E-A663-4681-BBAF-F37D4289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79852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1, 3,4, 5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기존 그림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suh_0601_02_0203_4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01_1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확인문제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B8F852B4-F78A-44ED-9706-BDF142C9D5F8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84072B80-4C60-4862-A424-D1DF0730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819C0AF2-2BB6-4F92-8732-47217D159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="" xmlns:a16="http://schemas.microsoft.com/office/drawing/2014/main" id="{862D60EA-EC29-41EE-BB04-1DFF4A4EF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="" xmlns:a16="http://schemas.microsoft.com/office/drawing/2014/main" id="{55BD5F4B-2324-467F-85D2-B7A2ECA2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="" xmlns:a16="http://schemas.microsoft.com/office/drawing/2014/main" id="{FAE3D157-5274-42FE-A615-940B0E1AC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7618508C-4DBA-450B-839A-3D4C14EC3803}"/>
              </a:ext>
            </a:extLst>
          </p:cNvPr>
          <p:cNvSpPr/>
          <p:nvPr/>
        </p:nvSpPr>
        <p:spPr bwMode="auto">
          <a:xfrm>
            <a:off x="4558384" y="2708118"/>
            <a:ext cx="4645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="" xmlns:a16="http://schemas.microsoft.com/office/drawing/2014/main" id="{7CCBD6A2-E328-45AF-AE3D-CE3E87F19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202" y="2481194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0CE95642-9022-400A-B2F7-843A894E3187}"/>
              </a:ext>
            </a:extLst>
          </p:cNvPr>
          <p:cNvSpPr txBox="1"/>
          <p:nvPr/>
        </p:nvSpPr>
        <p:spPr>
          <a:xfrm>
            <a:off x="4497168" y="2648282"/>
            <a:ext cx="58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2729A150-F1CD-436D-A664-71195E7D7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12" y="2310702"/>
            <a:ext cx="2196244" cy="2149014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BE7099E-BE7E-4A85-B534-C9F8CBD54E89}"/>
              </a:ext>
            </a:extLst>
          </p:cNvPr>
          <p:cNvGrpSpPr/>
          <p:nvPr/>
        </p:nvGrpSpPr>
        <p:grpSpPr>
          <a:xfrm>
            <a:off x="3608294" y="2669240"/>
            <a:ext cx="783686" cy="449930"/>
            <a:chOff x="1382062" y="2716506"/>
            <a:chExt cx="1169848" cy="723034"/>
          </a:xfrm>
        </p:grpSpPr>
        <p:pic>
          <p:nvPicPr>
            <p:cNvPr id="40" name="Picture 5">
              <a:extLst>
                <a:ext uri="{FF2B5EF4-FFF2-40B4-BE49-F238E27FC236}">
                  <a16:creationId xmlns="" xmlns:a16="http://schemas.microsoft.com/office/drawing/2014/main" id="{597F4831-C445-43EE-9C0D-409FCE6A36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10" y="2716506"/>
              <a:ext cx="1143000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2DA4B041-2A42-4B20-914C-48C5976D427A}"/>
                </a:ext>
              </a:extLst>
            </p:cNvPr>
            <p:cNvSpPr txBox="1"/>
            <p:nvPr/>
          </p:nvSpPr>
          <p:spPr>
            <a:xfrm>
              <a:off x="1382062" y="2749870"/>
              <a:ext cx="1169848" cy="642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밑면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D3904F8-5441-4996-839B-267EE9F4D0EB}"/>
              </a:ext>
            </a:extLst>
          </p:cNvPr>
          <p:cNvGrpSpPr/>
          <p:nvPr/>
        </p:nvGrpSpPr>
        <p:grpSpPr>
          <a:xfrm>
            <a:off x="3608294" y="3552988"/>
            <a:ext cx="783686" cy="449930"/>
            <a:chOff x="1382062" y="2716506"/>
            <a:chExt cx="1169848" cy="723034"/>
          </a:xfrm>
        </p:grpSpPr>
        <p:pic>
          <p:nvPicPr>
            <p:cNvPr id="43" name="Picture 5">
              <a:extLst>
                <a:ext uri="{FF2B5EF4-FFF2-40B4-BE49-F238E27FC236}">
                  <a16:creationId xmlns="" xmlns:a16="http://schemas.microsoft.com/office/drawing/2014/main" id="{7DC4C8F8-14AA-4C34-B43D-63608C20B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10" y="2716506"/>
              <a:ext cx="1143000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4602F6D3-A9BC-417C-996E-711C71D9EAD9}"/>
                </a:ext>
              </a:extLst>
            </p:cNvPr>
            <p:cNvSpPr txBox="1"/>
            <p:nvPr/>
          </p:nvSpPr>
          <p:spPr>
            <a:xfrm>
              <a:off x="1382062" y="2749870"/>
              <a:ext cx="1169848" cy="642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옆면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AB1140F-68A5-4BD2-9153-F4B42CBA235A}"/>
              </a:ext>
            </a:extLst>
          </p:cNvPr>
          <p:cNvSpPr/>
          <p:nvPr/>
        </p:nvSpPr>
        <p:spPr>
          <a:xfrm>
            <a:off x="4981557" y="2687105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2000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8A05CDD-AF37-4745-9BB4-2F1DB9E9413A}"/>
              </a:ext>
            </a:extLst>
          </p:cNvPr>
          <p:cNvSpPr/>
          <p:nvPr/>
        </p:nvSpPr>
        <p:spPr bwMode="auto">
          <a:xfrm>
            <a:off x="4558384" y="3599789"/>
            <a:ext cx="4645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042CCA29-02EA-4A31-B7AB-5BE8BF90B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202" y="3372865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1EA6317-068E-4731-AD8E-85FC88EB3490}"/>
              </a:ext>
            </a:extLst>
          </p:cNvPr>
          <p:cNvSpPr txBox="1"/>
          <p:nvPr/>
        </p:nvSpPr>
        <p:spPr>
          <a:xfrm>
            <a:off x="4497168" y="3539953"/>
            <a:ext cx="58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BD3420F-36E0-47AF-9D34-3BDB689AB705}"/>
              </a:ext>
            </a:extLst>
          </p:cNvPr>
          <p:cNvSpPr/>
          <p:nvPr/>
        </p:nvSpPr>
        <p:spPr>
          <a:xfrm>
            <a:off x="4981557" y="3578776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2000" dirty="0"/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5782EBD2-51C2-49BA-BEA0-34C3651016F3}"/>
              </a:ext>
            </a:extLst>
          </p:cNvPr>
          <p:cNvSpPr/>
          <p:nvPr/>
        </p:nvSpPr>
        <p:spPr>
          <a:xfrm>
            <a:off x="4170601" y="108286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7B890FF3-B01B-494D-8B53-D7497B5CB27D}"/>
              </a:ext>
            </a:extLst>
          </p:cNvPr>
          <p:cNvSpPr/>
          <p:nvPr/>
        </p:nvSpPr>
        <p:spPr>
          <a:xfrm>
            <a:off x="4691469" y="108286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E2EF5780-1F12-478F-9261-51C93F673D17}"/>
              </a:ext>
            </a:extLst>
          </p:cNvPr>
          <p:cNvSpPr/>
          <p:nvPr/>
        </p:nvSpPr>
        <p:spPr>
          <a:xfrm>
            <a:off x="5212337" y="108286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87DF1CAA-799E-48B3-AA98-3D7B0DF09F80}"/>
              </a:ext>
            </a:extLst>
          </p:cNvPr>
          <p:cNvSpPr/>
          <p:nvPr/>
        </p:nvSpPr>
        <p:spPr>
          <a:xfrm>
            <a:off x="5726954" y="1082863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36BED0B2-B744-4295-A016-F6CB63578EB0}"/>
              </a:ext>
            </a:extLst>
          </p:cNvPr>
          <p:cNvSpPr/>
          <p:nvPr/>
        </p:nvSpPr>
        <p:spPr>
          <a:xfrm>
            <a:off x="6241571" y="108286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3A9C729-58CE-41BA-8605-8B300F45AC5A}"/>
              </a:ext>
            </a:extLst>
          </p:cNvPr>
          <p:cNvSpPr/>
          <p:nvPr/>
        </p:nvSpPr>
        <p:spPr>
          <a:xfrm>
            <a:off x="1079612" y="2288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663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2DCB5C45-A50B-422F-B351-6BB78693A82D}"/>
              </a:ext>
            </a:extLst>
          </p:cNvPr>
          <p:cNvSpPr txBox="1"/>
          <p:nvPr/>
        </p:nvSpPr>
        <p:spPr>
          <a:xfrm>
            <a:off x="620795" y="1500003"/>
            <a:ext cx="64370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각기둥의 겨냥도를 완성해 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7019D64E-A663-4681-BBAF-F37D4289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10387"/>
              </p:ext>
            </p:extLst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1, 3,4, 5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화질 안 좋을 시 그림 발주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삼각기둥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왼쪽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컬러도형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삼각기둥 클릭하면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파란색 모서리 점선으로 나타나게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B8F852B4-F78A-44ED-9706-BDF142C9D5F8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84072B80-4C60-4862-A424-D1DF0730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819C0AF2-2BB6-4F92-8732-47217D159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="" xmlns:a16="http://schemas.microsoft.com/office/drawing/2014/main" id="{862D60EA-EC29-41EE-BB04-1DFF4A4EF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="" xmlns:a16="http://schemas.microsoft.com/office/drawing/2014/main" id="{55BD5F4B-2324-467F-85D2-B7A2ECA2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="" xmlns:a16="http://schemas.microsoft.com/office/drawing/2014/main" id="{FAE3D157-5274-42FE-A615-940B0E1AC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>
            <a:extLst>
              <a:ext uri="{FF2B5EF4-FFF2-40B4-BE49-F238E27FC236}">
                <a16:creationId xmlns="" xmlns:a16="http://schemas.microsoft.com/office/drawing/2014/main" id="{76AC3460-44B0-488F-B824-863CFB28F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14054"/>
              </p:ext>
            </p:extLst>
          </p:nvPr>
        </p:nvGraphicFramePr>
        <p:xfrm>
          <a:off x="957347" y="6021288"/>
          <a:ext cx="5561260" cy="411480"/>
        </p:xfrm>
        <a:graphic>
          <a:graphicData uri="http://schemas.openxmlformats.org/drawingml/2006/table">
            <a:tbl>
              <a:tblPr/>
              <a:tblGrid>
                <a:gridCol w="1224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3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633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937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발주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(5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번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_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삼각기둥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suh_0601_02_0203_4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01_2</a:t>
                      </a: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  <a:endParaRPr kumimoji="0"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왼쪽 삼각기둥 흑백 아닌 컬러로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출처 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r>
                        <a:rPr kumimoji="0"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셀파</a:t>
                      </a:r>
                      <a:r>
                        <a:rPr kumimoji="0"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6-1-2 2-3</a:t>
                      </a:r>
                      <a:r>
                        <a:rPr kumimoji="0"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활동지</a:t>
                      </a:r>
                      <a:r>
                        <a:rPr kumimoji="0"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5" name="_x300995376" descr="EMB00001df032c4">
            <a:extLst>
              <a:ext uri="{FF2B5EF4-FFF2-40B4-BE49-F238E27FC236}">
                <a16:creationId xmlns="" xmlns:a16="http://schemas.microsoft.com/office/drawing/2014/main" id="{F153ED9C-FCCF-4EC9-B965-9C68CEED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282" y="2418101"/>
            <a:ext cx="3360016" cy="157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1">
            <a:extLst>
              <a:ext uri="{FF2B5EF4-FFF2-40B4-BE49-F238E27FC236}">
                <a16:creationId xmlns="" xmlns:a16="http://schemas.microsoft.com/office/drawing/2014/main" id="{28B0A033-9791-43E9-9E3A-885ABC038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843" y="308574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>
            <a:extLst>
              <a:ext uri="{FF2B5EF4-FFF2-40B4-BE49-F238E27FC236}">
                <a16:creationId xmlns="" xmlns:a16="http://schemas.microsoft.com/office/drawing/2014/main" id="{1D7E6E28-F718-4050-A546-BB1518F5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19" y="1690712"/>
            <a:ext cx="1905974" cy="33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A49ECB40-4EA8-48B8-BD36-055B6BC306C0}"/>
              </a:ext>
            </a:extLst>
          </p:cNvPr>
          <p:cNvCxnSpPr>
            <a:cxnSpLocks/>
          </p:cNvCxnSpPr>
          <p:nvPr/>
        </p:nvCxnSpPr>
        <p:spPr bwMode="auto">
          <a:xfrm>
            <a:off x="4582744" y="2418101"/>
            <a:ext cx="0" cy="1043123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1FC0854F-34DA-409A-A5BE-C5E6358F2034}"/>
              </a:ext>
            </a:extLst>
          </p:cNvPr>
          <p:cNvCxnSpPr>
            <a:cxnSpLocks/>
          </p:cNvCxnSpPr>
          <p:nvPr/>
        </p:nvCxnSpPr>
        <p:spPr bwMode="auto">
          <a:xfrm flipH="1">
            <a:off x="4161953" y="3445912"/>
            <a:ext cx="423862" cy="544765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BF0E1DF3-D1EC-4438-961E-663978C9D46E}"/>
              </a:ext>
            </a:extLst>
          </p:cNvPr>
          <p:cNvCxnSpPr>
            <a:cxnSpLocks/>
          </p:cNvCxnSpPr>
          <p:nvPr/>
        </p:nvCxnSpPr>
        <p:spPr bwMode="auto">
          <a:xfrm>
            <a:off x="4585815" y="3445912"/>
            <a:ext cx="729330" cy="544765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0586C00C-6D52-421A-B962-EEAE66557BF2}"/>
              </a:ext>
            </a:extLst>
          </p:cNvPr>
          <p:cNvSpPr/>
          <p:nvPr/>
        </p:nvSpPr>
        <p:spPr>
          <a:xfrm>
            <a:off x="4170601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A897CCDF-2DCA-426E-A97A-D1877EE0AED5}"/>
              </a:ext>
            </a:extLst>
          </p:cNvPr>
          <p:cNvSpPr/>
          <p:nvPr/>
        </p:nvSpPr>
        <p:spPr>
          <a:xfrm>
            <a:off x="4691469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9ADD6D6C-288D-493A-85F4-CADB5013417D}"/>
              </a:ext>
            </a:extLst>
          </p:cNvPr>
          <p:cNvSpPr/>
          <p:nvPr/>
        </p:nvSpPr>
        <p:spPr>
          <a:xfrm>
            <a:off x="5212337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CF19E61C-94B2-44CA-BF93-D2E4EA3DEE10}"/>
              </a:ext>
            </a:extLst>
          </p:cNvPr>
          <p:cNvSpPr/>
          <p:nvPr/>
        </p:nvSpPr>
        <p:spPr>
          <a:xfrm>
            <a:off x="5726954" y="108856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CE4D9135-D1EC-4776-8759-A352CEBC6021}"/>
              </a:ext>
            </a:extLst>
          </p:cNvPr>
          <p:cNvSpPr/>
          <p:nvPr/>
        </p:nvSpPr>
        <p:spPr>
          <a:xfrm>
            <a:off x="6241571" y="108856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C57BE0EF-C5EF-4B79-9769-7305213C0E9F}"/>
              </a:ext>
            </a:extLst>
          </p:cNvPr>
          <p:cNvSpPr/>
          <p:nvPr/>
        </p:nvSpPr>
        <p:spPr>
          <a:xfrm>
            <a:off x="1727200" y="2404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C41139A9-E9D0-43C1-86E6-C09B62D760E0}"/>
              </a:ext>
            </a:extLst>
          </p:cNvPr>
          <p:cNvSpPr/>
          <p:nvPr/>
        </p:nvSpPr>
        <p:spPr>
          <a:xfrm>
            <a:off x="4061140" y="2397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171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689CAFE-9A2F-43A0-AAB4-AC6E7206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4" y="1007731"/>
            <a:ext cx="6607459" cy="421953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92763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9965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36102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="" xmlns:a16="http://schemas.microsoft.com/office/drawing/2014/main" id="{6526B0BC-8EB6-405B-8686-075E43A92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="" xmlns:a16="http://schemas.microsoft.com/office/drawing/2014/main" id="{FFB1D22B-B884-42B7-902F-49E3C3843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="" xmlns:a16="http://schemas.microsoft.com/office/drawing/2014/main" id="{455D1C3C-AEA9-4107-BC6F-4A5E90DBA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3C1A0BD1-5B3C-48B3-8149-A08FDA2CE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EBD806F-3736-4A52-BE6A-02790BAC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050690"/>
            <a:ext cx="6607459" cy="4039325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5946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81144" y="1921977"/>
            <a:ext cx="494056" cy="3014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1144" y="1525933"/>
            <a:ext cx="10142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58177" y="32673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177" y="1530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59443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-1984" y="10643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271D1013-748F-4F0E-946A-245827B71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="" xmlns:a16="http://schemas.microsoft.com/office/drawing/2014/main" id="{9BAE86B9-B0C6-4387-BC1C-FE4F452E2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07BB9EED-9C8E-4014-B8B3-AC361AF9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AA543757-A4F1-4F5B-9A52-A6E3B17E7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 디자인 수정하여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삭제하고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그림에 바로 나타나게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~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 입체도형을 가리지 않도록 위치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7">
            <a:extLst>
              <a:ext uri="{FF2B5EF4-FFF2-40B4-BE49-F238E27FC236}">
                <a16:creationId xmlns="" xmlns:a16="http://schemas.microsoft.com/office/drawing/2014/main" id="{26598B87-2DCE-43CE-99D8-7E0D7212E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B1417123-E331-4BB0-84E9-1C3EBDAB3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="" xmlns:a16="http://schemas.microsoft.com/office/drawing/2014/main" id="{C9381CA6-BFD6-4FE2-A60F-A4687C37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EAB1AAC4-075E-4B08-913F-BE2159DC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BDC8FEE2-24D5-463F-83B5-E63B501F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7"/>
          <a:stretch/>
        </p:blipFill>
        <p:spPr>
          <a:xfrm>
            <a:off x="107504" y="1292705"/>
            <a:ext cx="6825415" cy="431918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ABE0F33F-7AEE-4079-8A54-E260EEDE6E58}"/>
              </a:ext>
            </a:extLst>
          </p:cNvPr>
          <p:cNvGrpSpPr/>
          <p:nvPr/>
        </p:nvGrpSpPr>
        <p:grpSpPr>
          <a:xfrm>
            <a:off x="144078" y="1928802"/>
            <a:ext cx="1999030" cy="1034470"/>
            <a:chOff x="820642" y="1482034"/>
            <a:chExt cx="1447045" cy="757978"/>
          </a:xfrm>
        </p:grpSpPr>
        <p:sp>
          <p:nvSpPr>
            <p:cNvPr id="15" name="말풍선: 모서리가 둥근 사각형 14">
              <a:extLst>
                <a:ext uri="{FF2B5EF4-FFF2-40B4-BE49-F238E27FC236}">
                  <a16:creationId xmlns="" xmlns:a16="http://schemas.microsoft.com/office/drawing/2014/main" id="{6D747CE1-1E08-45F4-B032-4C4AEF673F99}"/>
                </a:ext>
              </a:extLst>
            </p:cNvPr>
            <p:cNvSpPr/>
            <p:nvPr/>
          </p:nvSpPr>
          <p:spPr bwMode="auto">
            <a:xfrm>
              <a:off x="872354" y="1482034"/>
              <a:ext cx="1343621" cy="757978"/>
            </a:xfrm>
            <a:prstGeom prst="wedgeRoundRectCallout">
              <a:avLst>
                <a:gd name="adj1" fmla="val -18269"/>
                <a:gd name="adj2" fmla="val 68656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554F68E0-5477-43DE-BB4B-979295B42425}"/>
                </a:ext>
              </a:extLst>
            </p:cNvPr>
            <p:cNvSpPr/>
            <p:nvPr/>
          </p:nvSpPr>
          <p:spPr>
            <a:xfrm>
              <a:off x="820642" y="1534378"/>
              <a:ext cx="1447045" cy="608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직육면체와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같은 도형을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입체도형이라고 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8CCD8273-1F07-48A8-B8E2-213C8E65F639}"/>
              </a:ext>
            </a:extLst>
          </p:cNvPr>
          <p:cNvGrpSpPr/>
          <p:nvPr/>
        </p:nvGrpSpPr>
        <p:grpSpPr>
          <a:xfrm>
            <a:off x="5184068" y="2195132"/>
            <a:ext cx="1700353" cy="768141"/>
            <a:chOff x="872354" y="1677179"/>
            <a:chExt cx="1230840" cy="562833"/>
          </a:xfrm>
        </p:grpSpPr>
        <p:sp>
          <p:nvSpPr>
            <p:cNvPr id="23" name="말풍선: 모서리가 둥근 사각형 22">
              <a:extLst>
                <a:ext uri="{FF2B5EF4-FFF2-40B4-BE49-F238E27FC236}">
                  <a16:creationId xmlns="" xmlns:a16="http://schemas.microsoft.com/office/drawing/2014/main" id="{147A4A01-B7F4-40F6-A2E6-B0ECBFC2604B}"/>
                </a:ext>
              </a:extLst>
            </p:cNvPr>
            <p:cNvSpPr/>
            <p:nvPr/>
          </p:nvSpPr>
          <p:spPr bwMode="auto">
            <a:xfrm>
              <a:off x="872354" y="1677179"/>
              <a:ext cx="1224930" cy="562833"/>
            </a:xfrm>
            <a:prstGeom prst="wedgeRoundRectCallout">
              <a:avLst>
                <a:gd name="adj1" fmla="val -18269"/>
                <a:gd name="adj2" fmla="val 68656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329CC51B-D292-4D0B-8E7D-F8A764A2158B}"/>
                </a:ext>
              </a:extLst>
            </p:cNvPr>
            <p:cNvSpPr/>
            <p:nvPr/>
          </p:nvSpPr>
          <p:spPr>
            <a:xfrm>
              <a:off x="878264" y="1766908"/>
              <a:ext cx="1224930" cy="4284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다각형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원은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평면도형이야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A22CEC56-C52A-4E5E-A409-4024E1956369}"/>
              </a:ext>
            </a:extLst>
          </p:cNvPr>
          <p:cNvSpPr/>
          <p:nvPr/>
        </p:nvSpPr>
        <p:spPr>
          <a:xfrm>
            <a:off x="107504" y="12426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E133C688-5FCD-4704-AEAC-7E50D621485D}"/>
              </a:ext>
            </a:extLst>
          </p:cNvPr>
          <p:cNvSpPr/>
          <p:nvPr/>
        </p:nvSpPr>
        <p:spPr>
          <a:xfrm>
            <a:off x="323528" y="30052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20AA63A1-B749-42F6-BE31-471A62B7227F}"/>
              </a:ext>
            </a:extLst>
          </p:cNvPr>
          <p:cNvSpPr/>
          <p:nvPr/>
        </p:nvSpPr>
        <p:spPr>
          <a:xfrm>
            <a:off x="5899800" y="29632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06914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본 물건은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3851920" y="2048606"/>
            <a:ext cx="3096344" cy="1523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47964" y="2086350"/>
            <a:ext cx="2700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 상자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삼각형이 그려진 종이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사각형이 그려진 종이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물통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과자 상자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축구공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원이 그려진 종이입니다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198" y="3208678"/>
            <a:ext cx="360000" cy="35500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6087998" y="5002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65" y="211542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09CEC5F-20A0-4D6F-ACCC-36CA8322D62D}"/>
              </a:ext>
            </a:extLst>
          </p:cNvPr>
          <p:cNvSpPr/>
          <p:nvPr/>
        </p:nvSpPr>
        <p:spPr>
          <a:xfrm>
            <a:off x="5628044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22E69F0-2DD4-4755-B3AD-FCC7E488BD65}"/>
              </a:ext>
            </a:extLst>
          </p:cNvPr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8" name="TextBox 7">
            <a:extLst>
              <a:ext uri="{FF2B5EF4-FFF2-40B4-BE49-F238E27FC236}">
                <a16:creationId xmlns="" xmlns:a16="http://schemas.microsoft.com/office/drawing/2014/main" id="{62C54AD4-6FEB-4D04-868F-174A92F1B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7AD100BA-0641-4A13-9F53-4244E96CC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3CE0FC13-F0C1-4169-9D26-F789760CB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BE6C5B47-9638-40AC-B611-ED5536068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2F1F2B1C-36C9-4F82-95D3-B0C8A39D98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991" t="4167" r="24501"/>
          <a:stretch/>
        </p:blipFill>
        <p:spPr>
          <a:xfrm>
            <a:off x="214282" y="1428736"/>
            <a:ext cx="3357586" cy="4125034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54" y="521495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37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52AF9889-4171-4209-BB7D-613AD7AB0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2149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28~31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214422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2654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7466BD-5066-4E6E-A84F-C60891D64D4F}"/>
              </a:ext>
            </a:extLst>
          </p:cNvPr>
          <p:cNvSpPr/>
          <p:nvPr/>
        </p:nvSpPr>
        <p:spPr>
          <a:xfrm>
            <a:off x="281143" y="4520658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E737748D-B9AD-4588-81DB-5B20DB133A15}"/>
              </a:ext>
            </a:extLst>
          </p:cNvPr>
          <p:cNvSpPr/>
          <p:nvPr/>
        </p:nvSpPr>
        <p:spPr>
          <a:xfrm>
            <a:off x="359980" y="43015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="" xmlns:a16="http://schemas.microsoft.com/office/drawing/2014/main" id="{2916D837-0512-480B-B20D-20BB24CD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7337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C8AD3245-35BC-444A-A226-B4011D597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30CF706A-E4C4-4930-9708-725A69739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40BB54BA-815A-4893-BE11-DA4440077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72A79965-AD5C-4A64-8AA7-ED40A4AC4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349" y="5929330"/>
            <a:ext cx="59293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000" dirty="0" smtClean="0">
                <a:solidFill>
                  <a:prstClr val="black"/>
                </a:solidFill>
                <a:latin typeface="맑은 고딕"/>
                <a:ea typeface="맑은 고딕"/>
                <a:hlinkClick r:id="rId4"/>
              </a:rPr>
              <a:t>https://cdata2.tsherpa.co.kr/tsherpa/MultiMedia/Flash/2020/curri/index.html?flashxmlnum=yuni4856&amp;classa=A8-C1-41-MM-MM-04-03-03-0-0-0-0&amp;classno=MM_41_04/suh_0401_02_0003/suh_0401_02_0003_102_1.html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6"/>
            <a:ext cx="6918956" cy="838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잘라서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확대버튼 클릭하면 같은 그림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90950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그림의 물건을 입체도형과 평면도형으로 분류해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물건을 모양에 따라 분류해 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0451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6356731" y="127166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706171" y="127166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7B60ED69-9C2E-4F41-BE4A-8016F39BA5C5}"/>
              </a:ext>
            </a:extLst>
          </p:cNvPr>
          <p:cNvSpPr/>
          <p:nvPr/>
        </p:nvSpPr>
        <p:spPr>
          <a:xfrm>
            <a:off x="5557902" y="1042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B60ED69-9C2E-4F41-BE4A-8016F39BA5C5}"/>
              </a:ext>
            </a:extLst>
          </p:cNvPr>
          <p:cNvSpPr/>
          <p:nvPr/>
        </p:nvSpPr>
        <p:spPr>
          <a:xfrm>
            <a:off x="4982515" y="34684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BDC8FEE2-24D5-463F-83B5-E63B501FF6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70" t="4167" r="24046" b="18752"/>
          <a:stretch/>
        </p:blipFill>
        <p:spPr>
          <a:xfrm>
            <a:off x="2520640" y="1988840"/>
            <a:ext cx="2083737" cy="1960997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0E799C34-E108-4628-BD86-AFCC2F2C6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42633"/>
              </p:ext>
            </p:extLst>
          </p:nvPr>
        </p:nvGraphicFramePr>
        <p:xfrm>
          <a:off x="1115615" y="4120627"/>
          <a:ext cx="4968553" cy="110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72">
                  <a:extLst>
                    <a:ext uri="{9D8B030D-6E8A-4147-A177-3AD203B41FA5}">
                      <a16:colId xmlns:a16="http://schemas.microsoft.com/office/drawing/2014/main" xmlns="" val="709303229"/>
                    </a:ext>
                  </a:extLst>
                </a:gridCol>
                <a:gridCol w="3787881">
                  <a:extLst>
                    <a:ext uri="{9D8B030D-6E8A-4147-A177-3AD203B41FA5}">
                      <a16:colId xmlns:a16="http://schemas.microsoft.com/office/drawing/2014/main" xmlns="" val="2176110279"/>
                    </a:ext>
                  </a:extLst>
                </a:gridCol>
              </a:tblGrid>
              <a:tr h="58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입체도형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lang="en-US" altLang="ko-KR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  <a:r>
                        <a:rPr lang="en-US" altLang="ko-KR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  <a:r>
                        <a:rPr lang="en-US" altLang="ko-KR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7659503"/>
                  </a:ext>
                </a:extLst>
              </a:tr>
              <a:tr h="524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평면도형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r>
                        <a:rPr lang="en-US" altLang="ko-KR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99866"/>
                  </a:ext>
                </a:extLst>
              </a:tr>
            </a:tbl>
          </a:graphicData>
        </a:graphic>
      </p:graphicFrame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9263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34" y="4840707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553" y="3571323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DD6BCD5B-DB51-4C64-BC55-306DF35EB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D8AF0152-A43F-481D-A036-C1D785F66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71B10935-5DD0-43A3-B64D-5B472B7E4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E444BF3B-A2CB-4D28-A062-4357FF6DA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34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 디자인 수정하여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삭제하고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그림에 바로 나타나게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~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 입체도형을 가리지 않도록 위치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7">
            <a:extLst>
              <a:ext uri="{FF2B5EF4-FFF2-40B4-BE49-F238E27FC236}">
                <a16:creationId xmlns="" xmlns:a16="http://schemas.microsoft.com/office/drawing/2014/main" id="{26598B87-2DCE-43CE-99D8-7E0D7212E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B1417123-E331-4BB0-84E9-1C3EBDAB3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EAB1AAC4-075E-4B08-913F-BE2159DC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BDC8FEE2-24D5-463F-83B5-E63B501F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7"/>
          <a:stretch/>
        </p:blipFill>
        <p:spPr>
          <a:xfrm>
            <a:off x="107504" y="1292705"/>
            <a:ext cx="6825415" cy="431918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ABE0F33F-7AEE-4079-8A54-E260EEDE6E58}"/>
              </a:ext>
            </a:extLst>
          </p:cNvPr>
          <p:cNvGrpSpPr/>
          <p:nvPr/>
        </p:nvGrpSpPr>
        <p:grpSpPr>
          <a:xfrm>
            <a:off x="144078" y="1928802"/>
            <a:ext cx="1999030" cy="1034470"/>
            <a:chOff x="820642" y="1482034"/>
            <a:chExt cx="1447045" cy="757978"/>
          </a:xfrm>
        </p:grpSpPr>
        <p:sp>
          <p:nvSpPr>
            <p:cNvPr id="15" name="말풍선: 모서리가 둥근 사각형 14">
              <a:extLst>
                <a:ext uri="{FF2B5EF4-FFF2-40B4-BE49-F238E27FC236}">
                  <a16:creationId xmlns="" xmlns:a16="http://schemas.microsoft.com/office/drawing/2014/main" id="{6D747CE1-1E08-45F4-B032-4C4AEF673F99}"/>
                </a:ext>
              </a:extLst>
            </p:cNvPr>
            <p:cNvSpPr/>
            <p:nvPr/>
          </p:nvSpPr>
          <p:spPr bwMode="auto">
            <a:xfrm>
              <a:off x="872354" y="1482034"/>
              <a:ext cx="1343621" cy="757978"/>
            </a:xfrm>
            <a:prstGeom prst="wedgeRoundRectCallout">
              <a:avLst>
                <a:gd name="adj1" fmla="val -18269"/>
                <a:gd name="adj2" fmla="val 68656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554F68E0-5477-43DE-BB4B-979295B42425}"/>
                </a:ext>
              </a:extLst>
            </p:cNvPr>
            <p:cNvSpPr/>
            <p:nvPr/>
          </p:nvSpPr>
          <p:spPr>
            <a:xfrm>
              <a:off x="820642" y="1534378"/>
              <a:ext cx="1447045" cy="608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직육면체와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같은 도형을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입체도형이라고 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8CCD8273-1F07-48A8-B8E2-213C8E65F639}"/>
              </a:ext>
            </a:extLst>
          </p:cNvPr>
          <p:cNvGrpSpPr/>
          <p:nvPr/>
        </p:nvGrpSpPr>
        <p:grpSpPr>
          <a:xfrm>
            <a:off x="5184068" y="2195132"/>
            <a:ext cx="1700353" cy="768141"/>
            <a:chOff x="872354" y="1677179"/>
            <a:chExt cx="1230840" cy="562833"/>
          </a:xfrm>
        </p:grpSpPr>
        <p:sp>
          <p:nvSpPr>
            <p:cNvPr id="23" name="말풍선: 모서리가 둥근 사각형 22">
              <a:extLst>
                <a:ext uri="{FF2B5EF4-FFF2-40B4-BE49-F238E27FC236}">
                  <a16:creationId xmlns="" xmlns:a16="http://schemas.microsoft.com/office/drawing/2014/main" id="{147A4A01-B7F4-40F6-A2E6-B0ECBFC2604B}"/>
                </a:ext>
              </a:extLst>
            </p:cNvPr>
            <p:cNvSpPr/>
            <p:nvPr/>
          </p:nvSpPr>
          <p:spPr bwMode="auto">
            <a:xfrm>
              <a:off x="872354" y="1677179"/>
              <a:ext cx="1224930" cy="562833"/>
            </a:xfrm>
            <a:prstGeom prst="wedgeRoundRectCallout">
              <a:avLst>
                <a:gd name="adj1" fmla="val -18269"/>
                <a:gd name="adj2" fmla="val 68656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329CC51B-D292-4D0B-8E7D-F8A764A2158B}"/>
                </a:ext>
              </a:extLst>
            </p:cNvPr>
            <p:cNvSpPr/>
            <p:nvPr/>
          </p:nvSpPr>
          <p:spPr>
            <a:xfrm>
              <a:off x="878264" y="1766908"/>
              <a:ext cx="1224930" cy="4284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다각형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원은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평면도형이야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A22CEC56-C52A-4E5E-A409-4024E1956369}"/>
              </a:ext>
            </a:extLst>
          </p:cNvPr>
          <p:cNvSpPr/>
          <p:nvPr/>
        </p:nvSpPr>
        <p:spPr>
          <a:xfrm>
            <a:off x="107504" y="12426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E133C688-5FCD-4704-AEAC-7E50D621485D}"/>
              </a:ext>
            </a:extLst>
          </p:cNvPr>
          <p:cNvSpPr/>
          <p:nvPr/>
        </p:nvSpPr>
        <p:spPr>
          <a:xfrm>
            <a:off x="323528" y="30052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20AA63A1-B749-42F6-BE31-471A62B7227F}"/>
              </a:ext>
            </a:extLst>
          </p:cNvPr>
          <p:cNvSpPr/>
          <p:nvPr/>
        </p:nvSpPr>
        <p:spPr>
          <a:xfrm>
            <a:off x="5899800" y="29632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71B10935-5DD0-43A3-B64D-5B472B7E4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25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6"/>
            <a:ext cx="6918956" cy="838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 그림 잘라서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90950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그림의 입체도형에서 모든 면의 평면인 물건을 찾아보세요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물건을 모양에 따라 분류해 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33774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04514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59">
            <a:extLst>
              <a:ext uri="{FF2B5EF4-FFF2-40B4-BE49-F238E27FC236}">
                <a16:creationId xmlns:a16="http://schemas.microsoft.com/office/drawing/2014/main" xmlns="" id="{16476264-DFB4-45BD-B4F9-66CBF7E67C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2563" y="734968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A504E4-23A9-466C-A5EA-AE8C0606F24D}"/>
              </a:ext>
            </a:extLst>
          </p:cNvPr>
          <p:cNvSpPr/>
          <p:nvPr/>
        </p:nvSpPr>
        <p:spPr>
          <a:xfrm>
            <a:off x="6356731" y="127166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955DD11-79DC-460B-9E6B-C9961CF98E7C}"/>
              </a:ext>
            </a:extLst>
          </p:cNvPr>
          <p:cNvSpPr/>
          <p:nvPr/>
        </p:nvSpPr>
        <p:spPr>
          <a:xfrm>
            <a:off x="5706171" y="127166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B60ED69-9C2E-4F41-BE4A-8016F39BA5C5}"/>
              </a:ext>
            </a:extLst>
          </p:cNvPr>
          <p:cNvSpPr/>
          <p:nvPr/>
        </p:nvSpPr>
        <p:spPr>
          <a:xfrm>
            <a:off x="4982515" y="34684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BDC8FEE2-24D5-463F-83B5-E63B501FF6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70" t="4167" r="24046" b="18752"/>
          <a:stretch/>
        </p:blipFill>
        <p:spPr>
          <a:xfrm>
            <a:off x="2520640" y="1988840"/>
            <a:ext cx="2083737" cy="1960997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=""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553" y="3571323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DD6BCD5B-DB51-4C64-BC55-306DF35EB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D8AF0152-A43F-481D-A036-C1D785F66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71B10935-5DD0-43A3-B64D-5B472B7E4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suh_0601_02_0203_2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E444BF3B-A2CB-4D28-A062-4357FF6DA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02331ECB-6D8F-4CDE-9A0E-3FB6694EBC31}"/>
              </a:ext>
            </a:extLst>
          </p:cNvPr>
          <p:cNvGrpSpPr/>
          <p:nvPr/>
        </p:nvGrpSpPr>
        <p:grpSpPr>
          <a:xfrm>
            <a:off x="3207039" y="4446880"/>
            <a:ext cx="1108958" cy="400110"/>
            <a:chOff x="2754360" y="4147259"/>
            <a:chExt cx="1185988" cy="400110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AE096EB7-2188-48E3-851B-3FB04EA9A3A2}"/>
                </a:ext>
              </a:extLst>
            </p:cNvPr>
            <p:cNvSpPr txBox="1"/>
            <p:nvPr/>
          </p:nvSpPr>
          <p:spPr>
            <a:xfrm>
              <a:off x="2754360" y="4147259"/>
              <a:ext cx="118598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D0FB14-5BAF-41D6-AFCE-5275D918F6B5}"/>
                </a:ext>
              </a:extLst>
            </p:cNvPr>
            <p:cNvSpPr txBox="1"/>
            <p:nvPr/>
          </p:nvSpPr>
          <p:spPr>
            <a:xfrm>
              <a:off x="2808293" y="4147259"/>
              <a:ext cx="10781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r>
                <a:rPr lang="en-US" altLang="ko-KR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83" y="464469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576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40699</TotalTime>
  <Words>2401</Words>
  <Application>Microsoft Office PowerPoint</Application>
  <PresentationFormat>화면 슬라이드 쇼(4:3)</PresentationFormat>
  <Paragraphs>805</Paragraphs>
  <Slides>35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37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6248</cp:revision>
  <dcterms:created xsi:type="dcterms:W3CDTF">2008-07-15T12:19:11Z</dcterms:created>
  <dcterms:modified xsi:type="dcterms:W3CDTF">2022-01-21T01:12:47Z</dcterms:modified>
</cp:coreProperties>
</file>