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3"/>
  </p:notesMasterIdLst>
  <p:handoutMasterIdLst>
    <p:handoutMasterId r:id="rId34"/>
  </p:handoutMasterIdLst>
  <p:sldIdLst>
    <p:sldId id="782" r:id="rId2"/>
    <p:sldId id="783" r:id="rId3"/>
    <p:sldId id="1327" r:id="rId4"/>
    <p:sldId id="1353" r:id="rId5"/>
    <p:sldId id="1354" r:id="rId6"/>
    <p:sldId id="1356" r:id="rId7"/>
    <p:sldId id="1394" r:id="rId8"/>
    <p:sldId id="1097" r:id="rId9"/>
    <p:sldId id="1386" r:id="rId10"/>
    <p:sldId id="1398" r:id="rId11"/>
    <p:sldId id="1399" r:id="rId12"/>
    <p:sldId id="1360" r:id="rId13"/>
    <p:sldId id="1391" r:id="rId14"/>
    <p:sldId id="1363" r:id="rId15"/>
    <p:sldId id="1374" r:id="rId16"/>
    <p:sldId id="1315" r:id="rId17"/>
    <p:sldId id="1316" r:id="rId18"/>
    <p:sldId id="1322" r:id="rId19"/>
    <p:sldId id="1375" r:id="rId20"/>
    <p:sldId id="1323" r:id="rId21"/>
    <p:sldId id="1324" r:id="rId22"/>
    <p:sldId id="1400" r:id="rId23"/>
    <p:sldId id="1317" r:id="rId24"/>
    <p:sldId id="1401" r:id="rId25"/>
    <p:sldId id="1319" r:id="rId26"/>
    <p:sldId id="1402" r:id="rId27"/>
    <p:sldId id="1318" r:id="rId28"/>
    <p:sldId id="1403" r:id="rId29"/>
    <p:sldId id="1348" r:id="rId30"/>
    <p:sldId id="1404" r:id="rId31"/>
    <p:sldId id="1396" r:id="rId32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7C65"/>
    <a:srgbClr val="F5EEFF"/>
    <a:srgbClr val="FFF3E7"/>
    <a:srgbClr val="FFF4F3"/>
    <a:srgbClr val="C1E8ED"/>
    <a:srgbClr val="F4E8BD"/>
    <a:srgbClr val="4AB961"/>
    <a:srgbClr val="FCD5B5"/>
    <a:srgbClr val="FEF2D9"/>
    <a:srgbClr val="E4E7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1" autoAdjust="0"/>
    <p:restoredTop sz="96909" autoAdjust="0"/>
  </p:normalViewPr>
  <p:slideViewPr>
    <p:cSldViewPr>
      <p:cViewPr varScale="1">
        <p:scale>
          <a:sx n="99" d="100"/>
          <a:sy n="99" d="100"/>
        </p:scale>
        <p:origin x="-1635" y="-5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data2.tsherpa.co.kr/tsherpa/MultiMedia/Flash/2020/curri/index.html?flashxmlnum=yuni4856&amp;classa=A8-C1-31-MM-MM-04-07-04-0-0-0-0&amp;classno=MM_31_04/suh_0301_06_0004/suh_0301_06_0004_301_1.html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24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33.png"/><Relationship Id="rId4" Type="http://schemas.openxmlformats.org/officeDocument/2006/relationships/image" Target="../media/image31.png"/><Relationship Id="rId9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6.png"/><Relationship Id="rId7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35.png"/><Relationship Id="rId10" Type="http://schemas.openxmlformats.org/officeDocument/2006/relationships/image" Target="../media/image16.png"/><Relationship Id="rId4" Type="http://schemas.openxmlformats.org/officeDocument/2006/relationships/image" Target="../media/image31.png"/><Relationship Id="rId9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4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hyperlink" Target="https://cdata2.tsherpa.co.kr/tsherpa/MultiMedia/Flash/2020/curri/index.html?flashxmlnum=yuni4856&amp;classa=A8-C1-31-MM-MM-04-07-04-0-0-0-0&amp;classno=MM_31_04/suh_0301_06_0004/suh_0301_06_0004_401_1.htm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6.png"/><Relationship Id="rId7" Type="http://schemas.openxmlformats.org/officeDocument/2006/relationships/image" Target="../media/image4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16.png"/><Relationship Id="rId4" Type="http://schemas.openxmlformats.org/officeDocument/2006/relationships/hyperlink" Target="https://cdata2.tsherpa.co.kr/tsherpa/MultiMedia/Flash/2020/curri/index.html?flashxmlnum=yuni4856&amp;classa=A8-C1-31-MM-MM-04-07-04-0-0-0-0&amp;classno=MM_31_04/suh_0301_06_0004/suh_0301_06_0004_401_1.html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6.png"/><Relationship Id="rId7" Type="http://schemas.openxmlformats.org/officeDocument/2006/relationships/image" Target="../media/image3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cdata2.tsherpa.co.kr/tsherpa/MultiMedia/Flash/2020/curri/index.html?flashxmlnum=yuni4856&amp;classa=A8-C1-31-MM-MM-04-07-04-0-0-0-0&amp;classno=MM_31_04/suh_0301_06_0004/suh_0301_06_0004_401_1.html" TargetMode="External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48.png"/><Relationship Id="rId4" Type="http://schemas.openxmlformats.org/officeDocument/2006/relationships/image" Target="../media/image45.png"/><Relationship Id="rId9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6.png"/><Relationship Id="rId7" Type="http://schemas.openxmlformats.org/officeDocument/2006/relationships/image" Target="../media/image5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0.png"/><Relationship Id="rId11" Type="http://schemas.openxmlformats.org/officeDocument/2006/relationships/image" Target="../media/image39.png"/><Relationship Id="rId5" Type="http://schemas.openxmlformats.org/officeDocument/2006/relationships/image" Target="../media/image49.png"/><Relationship Id="rId10" Type="http://schemas.openxmlformats.org/officeDocument/2006/relationships/hyperlink" Target="https://cdata2.tsherpa.co.kr/tsherpa/MultiMedia/Flash/2020/curri/index.html?flashxmlnum=yuni4856&amp;classa=A8-C1-31-MM-MM-04-07-04-0-0-0-0&amp;classno=MM_31_04/suh_0301_06_0004/suh_0301_06_0004_401_1.html" TargetMode="External"/><Relationship Id="rId4" Type="http://schemas.openxmlformats.org/officeDocument/2006/relationships/image" Target="../media/image16.png"/><Relationship Id="rId9" Type="http://schemas.openxmlformats.org/officeDocument/2006/relationships/image" Target="../media/image5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6.png"/><Relationship Id="rId7" Type="http://schemas.openxmlformats.org/officeDocument/2006/relationships/image" Target="../media/image51.png"/><Relationship Id="rId12" Type="http://schemas.openxmlformats.org/officeDocument/2006/relationships/image" Target="../media/image4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0.png"/><Relationship Id="rId11" Type="http://schemas.openxmlformats.org/officeDocument/2006/relationships/image" Target="../media/image42.png"/><Relationship Id="rId5" Type="http://schemas.openxmlformats.org/officeDocument/2006/relationships/image" Target="../media/image49.png"/><Relationship Id="rId10" Type="http://schemas.openxmlformats.org/officeDocument/2006/relationships/image" Target="../media/image39.png"/><Relationship Id="rId4" Type="http://schemas.openxmlformats.org/officeDocument/2006/relationships/image" Target="../media/image16.png"/><Relationship Id="rId9" Type="http://schemas.openxmlformats.org/officeDocument/2006/relationships/image" Target="../media/image5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data2.tsherpa.co.kr/tsherpa/MultiMedia/Flash/2020/curri/index.html?flashxmlnum=yuni4856&amp;classa=A8-C1-31-MM-MM-04-07-04-0-0-0-0&amp;classno=MM_31_04/suh_0301_06_0004/suh_0301_06_0004_401_1.html" TargetMode="External"/><Relationship Id="rId5" Type="http://schemas.openxmlformats.org/officeDocument/2006/relationships/image" Target="../media/image16.png"/><Relationship Id="rId4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4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54.png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2/curri/index_jr.html?flashxmlnum=yuni4856tsherpa&amp;classno=E-curri03-math-P_2022/31/suh_p_0301_01_0010/suh_p_0301_01_0010_501_1.html&amp;id=1440468&amp;classa=1" TargetMode="External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288486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521823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113964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04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분수를 알아볼까요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3"/>
            <a:ext cx="6918956" cy="5431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색칠한 부분과 색칠하지 않은 부분을 분수로 나타내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374710"/>
              </p:ext>
            </p:extLst>
          </p:nvPr>
        </p:nvGraphicFramePr>
        <p:xfrm>
          <a:off x="115384" y="6129300"/>
          <a:ext cx="7156916" cy="304800"/>
        </p:xfrm>
        <a:graphic>
          <a:graphicData uri="http://schemas.openxmlformats.org/drawingml/2006/table">
            <a:tbl>
              <a:tblPr/>
              <a:tblGrid>
                <a:gridCol w="9181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3876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\app\resource\contents\lesson06\ops\lesson06\images\mm_31_6_03_03_01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A643A06C-903A-4D66-B4DA-680E07D22880}"/>
              </a:ext>
            </a:extLst>
          </p:cNvPr>
          <p:cNvSpPr/>
          <p:nvPr/>
        </p:nvSpPr>
        <p:spPr>
          <a:xfrm>
            <a:off x="6489716" y="5037958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595063" y="306896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색칠한 부분은 전체의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595063" y="3671736"/>
            <a:ext cx="3351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색칠하지 않은 부분은 전체의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10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2427145" y="5292272"/>
            <a:ext cx="2144855" cy="263251"/>
            <a:chOff x="319554" y="1245924"/>
            <a:chExt cx="3454313" cy="423969"/>
          </a:xfrm>
        </p:grpSpPr>
        <p:pic>
          <p:nvPicPr>
            <p:cNvPr id="103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4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9166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5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655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6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4767" y="1260317"/>
              <a:ext cx="419100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7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9888" y="1318300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15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876" y="274120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6" name="그룹 115"/>
          <p:cNvGrpSpPr/>
          <p:nvPr/>
        </p:nvGrpSpPr>
        <p:grpSpPr>
          <a:xfrm>
            <a:off x="4770022" y="2930460"/>
            <a:ext cx="468052" cy="646331"/>
            <a:chOff x="1389230" y="3499201"/>
            <a:chExt cx="468052" cy="646331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xmlns="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</p:txBody>
        </p: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xmlns="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19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053" y="334398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0" name="그룹 119"/>
          <p:cNvGrpSpPr/>
          <p:nvPr/>
        </p:nvGrpSpPr>
        <p:grpSpPr>
          <a:xfrm>
            <a:off x="5493199" y="3533236"/>
            <a:ext cx="468052" cy="646331"/>
            <a:chOff x="1389230" y="3499201"/>
            <a:chExt cx="468052" cy="646331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xmlns="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</p:txBody>
        </p: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xmlns="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33" name="그림 3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9612" y="2722984"/>
            <a:ext cx="1539011" cy="1492609"/>
          </a:xfrm>
          <a:prstGeom prst="rect">
            <a:avLst/>
          </a:prstGeom>
        </p:spPr>
      </p:pic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0E149AF6-29AD-4BB5-804E-4CB86ED302B5}"/>
              </a:ext>
            </a:extLst>
          </p:cNvPr>
          <p:cNvSpPr/>
          <p:nvPr/>
        </p:nvSpPr>
        <p:spPr bwMode="auto">
          <a:xfrm>
            <a:off x="7452321" y="503117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732581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3"/>
            <a:ext cx="6918956" cy="5431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색칠한 부분과 색칠하지 않은 부분을 분수로 나타내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214072"/>
              </p:ext>
            </p:extLst>
          </p:nvPr>
        </p:nvGraphicFramePr>
        <p:xfrm>
          <a:off x="115384" y="6129300"/>
          <a:ext cx="7156916" cy="304800"/>
        </p:xfrm>
        <a:graphic>
          <a:graphicData uri="http://schemas.openxmlformats.org/drawingml/2006/table">
            <a:tbl>
              <a:tblPr/>
              <a:tblGrid>
                <a:gridCol w="9181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3876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\app\resource\contents\lesson06\ops\lesson06\images\mm_31_6_03_03_01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A643A06C-903A-4D66-B4DA-680E07D22880}"/>
              </a:ext>
            </a:extLst>
          </p:cNvPr>
          <p:cNvSpPr/>
          <p:nvPr/>
        </p:nvSpPr>
        <p:spPr>
          <a:xfrm>
            <a:off x="6489716" y="5037958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595063" y="306896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색칠한 부분은 전체의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595063" y="3671736"/>
            <a:ext cx="3351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색칠하지 않은 부분은 전체의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10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2427145" y="5292272"/>
            <a:ext cx="2144855" cy="263251"/>
            <a:chOff x="319554" y="1245924"/>
            <a:chExt cx="3454313" cy="423969"/>
          </a:xfrm>
        </p:grpSpPr>
        <p:pic>
          <p:nvPicPr>
            <p:cNvPr id="103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4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8939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5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655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6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4767" y="1260317"/>
              <a:ext cx="419100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7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6413" y="1318300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15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876" y="274120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6" name="그룹 115"/>
          <p:cNvGrpSpPr/>
          <p:nvPr/>
        </p:nvGrpSpPr>
        <p:grpSpPr>
          <a:xfrm>
            <a:off x="4770022" y="2930460"/>
            <a:ext cx="468052" cy="646331"/>
            <a:chOff x="1389230" y="3499201"/>
            <a:chExt cx="468052" cy="646331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xmlns="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</a:p>
          </p:txBody>
        </p: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xmlns="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19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053" y="334398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0" name="그룹 119"/>
          <p:cNvGrpSpPr/>
          <p:nvPr/>
        </p:nvGrpSpPr>
        <p:grpSpPr>
          <a:xfrm>
            <a:off x="5493199" y="3533236"/>
            <a:ext cx="468052" cy="646331"/>
            <a:chOff x="1389230" y="3499201"/>
            <a:chExt cx="468052" cy="646331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xmlns="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</a:p>
          </p:txBody>
        </p: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xmlns="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34" name="그림 3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9914" y="2833096"/>
            <a:ext cx="1415175" cy="1400279"/>
          </a:xfrm>
          <a:prstGeom prst="rect">
            <a:avLst/>
          </a:prstGeom>
        </p:spPr>
      </p:pic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7833BB15-D002-4540-8598-52E4AFE316D6}"/>
              </a:ext>
            </a:extLst>
          </p:cNvPr>
          <p:cNvSpPr/>
          <p:nvPr/>
        </p:nvSpPr>
        <p:spPr bwMode="auto">
          <a:xfrm>
            <a:off x="7452321" y="503117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575717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부분을 보고 전체를 완성하고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그린 부분을 분수로 나타내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516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그리기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\app\resource\contents\lesson06\ops\lesson06\mm_31_6_03_04_01.html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직접 그린 선은 사라지고 완성된 그림과 함께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첫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진입시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790382" y="50855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756763"/>
              </p:ext>
            </p:extLst>
          </p:nvPr>
        </p:nvGraphicFramePr>
        <p:xfrm>
          <a:off x="115384" y="6129300"/>
          <a:ext cx="7156916" cy="304800"/>
        </p:xfrm>
        <a:graphic>
          <a:graphicData uri="http://schemas.openxmlformats.org/drawingml/2006/table">
            <a:tbl>
              <a:tblPr/>
              <a:tblGrid>
                <a:gridCol w="9181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3876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answer_01.png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answer_02.png / 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\app\resource\contents\lesson06\ops\lesson06\images\mm_31_6_03_04_01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509" y="2492896"/>
            <a:ext cx="2418994" cy="187810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9892" y="2492896"/>
            <a:ext cx="2002644" cy="1878101"/>
          </a:xfrm>
          <a:prstGeom prst="rect">
            <a:avLst/>
          </a:prstGeom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262" y="1661765"/>
            <a:ext cx="1515227" cy="11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타원 29"/>
          <p:cNvSpPr/>
          <p:nvPr/>
        </p:nvSpPr>
        <p:spPr>
          <a:xfrm>
            <a:off x="5358356" y="15393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6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238" y="423439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7" name="그룹 36"/>
          <p:cNvGrpSpPr/>
          <p:nvPr/>
        </p:nvGrpSpPr>
        <p:grpSpPr>
          <a:xfrm>
            <a:off x="1492384" y="4423651"/>
            <a:ext cx="468052" cy="646331"/>
            <a:chOff x="1389230" y="3499201"/>
            <a:chExt cx="468052" cy="646331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xmlns="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5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94" y="423613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7" name="그룹 56"/>
          <p:cNvGrpSpPr/>
          <p:nvPr/>
        </p:nvGrpSpPr>
        <p:grpSpPr>
          <a:xfrm>
            <a:off x="4449540" y="4425391"/>
            <a:ext cx="468052" cy="646331"/>
            <a:chOff x="1389230" y="3499201"/>
            <a:chExt cx="468052" cy="646331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xmlns="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362" y="3918626"/>
            <a:ext cx="3285038" cy="1238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7833BB15-D002-4540-8598-52E4AFE316D6}"/>
              </a:ext>
            </a:extLst>
          </p:cNvPr>
          <p:cNvSpPr/>
          <p:nvPr/>
        </p:nvSpPr>
        <p:spPr bwMode="auto">
          <a:xfrm>
            <a:off x="7452321" y="503117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838255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주어진 분수만큼 색칠하고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색칠하지 않은 부분을 분수로 나타내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901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그리기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\app\resource\contents\lesson06\ops\lesson06\mm_31_6_03_05_01.html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직접 그린 선은 사라지고 완성된 그림과 함께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첫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진입시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790382" y="50855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346986"/>
              </p:ext>
            </p:extLst>
          </p:nvPr>
        </p:nvGraphicFramePr>
        <p:xfrm>
          <a:off x="115384" y="6129300"/>
          <a:ext cx="7264928" cy="304800"/>
        </p:xfrm>
        <a:graphic>
          <a:graphicData uri="http://schemas.openxmlformats.org/drawingml/2006/table">
            <a:tbl>
              <a:tblPr/>
              <a:tblGrid>
                <a:gridCol w="9320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3329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answer_01.svg / answer_02.svg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\app\resource\contents\lesson06\ops\lesson06\images\mm_31_6_03_05_01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570" y="2744924"/>
            <a:ext cx="6327308" cy="1558711"/>
          </a:xfrm>
          <a:prstGeom prst="rect">
            <a:avLst/>
          </a:prstGeom>
        </p:spPr>
      </p:pic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70" y="2852584"/>
            <a:ext cx="393075" cy="315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755" y="2837567"/>
            <a:ext cx="393075" cy="315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262" y="1661765"/>
            <a:ext cx="1515227" cy="11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타원 59"/>
          <p:cNvSpPr/>
          <p:nvPr/>
        </p:nvSpPr>
        <p:spPr>
          <a:xfrm>
            <a:off x="5358356" y="15393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693647" y="4381659"/>
            <a:ext cx="432048" cy="70389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971600" y="4381659"/>
            <a:ext cx="432048" cy="70389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9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197321" y="26565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709" y="4260652"/>
            <a:ext cx="2634344" cy="631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xmlns="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678882"/>
              </p:ext>
            </p:extLst>
          </p:nvPr>
        </p:nvGraphicFramePr>
        <p:xfrm>
          <a:off x="1043608" y="442752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xmlns="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644525"/>
              </p:ext>
            </p:extLst>
          </p:nvPr>
        </p:nvGraphicFramePr>
        <p:xfrm>
          <a:off x="4765655" y="440322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238" y="422108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" name="그룹 44"/>
          <p:cNvGrpSpPr/>
          <p:nvPr/>
        </p:nvGrpSpPr>
        <p:grpSpPr>
          <a:xfrm>
            <a:off x="1492384" y="4410341"/>
            <a:ext cx="468052" cy="646331"/>
            <a:chOff x="1389230" y="3499201"/>
            <a:chExt cx="468052" cy="646331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xmlns="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696" y="419240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9" name="그룹 48"/>
          <p:cNvGrpSpPr/>
          <p:nvPr/>
        </p:nvGrpSpPr>
        <p:grpSpPr>
          <a:xfrm>
            <a:off x="5186842" y="4381659"/>
            <a:ext cx="468052" cy="646331"/>
            <a:chOff x="1389230" y="3499201"/>
            <a:chExt cx="468052" cy="646331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xmlns="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7833BB15-D002-4540-8598-52E4AFE316D6}"/>
              </a:ext>
            </a:extLst>
          </p:cNvPr>
          <p:cNvSpPr/>
          <p:nvPr/>
        </p:nvSpPr>
        <p:spPr bwMode="auto">
          <a:xfrm>
            <a:off x="7452321" y="503117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869667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592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색칠한 부분을 보고 색칠하지 않은 부분을 분수로 나타내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40352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4" name="타원 33"/>
          <p:cNvSpPr/>
          <p:nvPr/>
        </p:nvSpPr>
        <p:spPr>
          <a:xfrm>
            <a:off x="5725803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212" y="2183707"/>
            <a:ext cx="5985323" cy="1611433"/>
          </a:xfrm>
          <a:prstGeom prst="rect">
            <a:avLst/>
          </a:prstGeom>
        </p:spPr>
      </p:pic>
      <p:sp>
        <p:nvSpPr>
          <p:cNvPr id="20" name="모서리가 둥근 직사각형 19"/>
          <p:cNvSpPr/>
          <p:nvPr/>
        </p:nvSpPr>
        <p:spPr>
          <a:xfrm>
            <a:off x="998045" y="4061101"/>
            <a:ext cx="432048" cy="70389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2967711" y="4061100"/>
            <a:ext cx="432048" cy="70389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5030493" y="4061099"/>
            <a:ext cx="432048" cy="70389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6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204611"/>
              </p:ext>
            </p:extLst>
          </p:nvPr>
        </p:nvGraphicFramePr>
        <p:xfrm>
          <a:off x="115384" y="6129300"/>
          <a:ext cx="7264928" cy="304800"/>
        </p:xfrm>
        <a:graphic>
          <a:graphicData uri="http://schemas.openxmlformats.org/drawingml/2006/table">
            <a:tbl>
              <a:tblPr/>
              <a:tblGrid>
                <a:gridCol w="9320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3329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\app\resource\contents\lesson06\ops\lesson06\images\mm_31_6_03_06_01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xmlns="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301291"/>
              </p:ext>
            </p:extLst>
          </p:nvPr>
        </p:nvGraphicFramePr>
        <p:xfrm>
          <a:off x="1070053" y="411699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xmlns="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812146"/>
              </p:ext>
            </p:extLst>
          </p:nvPr>
        </p:nvGraphicFramePr>
        <p:xfrm>
          <a:off x="3039719" y="408782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xmlns="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616839"/>
              </p:ext>
            </p:extLst>
          </p:nvPr>
        </p:nvGraphicFramePr>
        <p:xfrm>
          <a:off x="5076056" y="4098703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238" y="389705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8" name="그룹 67"/>
          <p:cNvGrpSpPr/>
          <p:nvPr/>
        </p:nvGrpSpPr>
        <p:grpSpPr>
          <a:xfrm>
            <a:off x="1492384" y="4086305"/>
            <a:ext cx="468052" cy="646331"/>
            <a:chOff x="1389230" y="3499201"/>
            <a:chExt cx="468052" cy="646331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</p:txBody>
        </p: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xmlns="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7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596" y="389879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2" name="그룹 71"/>
          <p:cNvGrpSpPr/>
          <p:nvPr/>
        </p:nvGrpSpPr>
        <p:grpSpPr>
          <a:xfrm>
            <a:off x="3465742" y="4088045"/>
            <a:ext cx="468052" cy="646331"/>
            <a:chOff x="1389230" y="3499201"/>
            <a:chExt cx="468052" cy="646331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xmlns="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xmlns="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5" name="그룹 74"/>
          <p:cNvGrpSpPr/>
          <p:nvPr/>
        </p:nvGrpSpPr>
        <p:grpSpPr>
          <a:xfrm>
            <a:off x="5565586" y="4086304"/>
            <a:ext cx="468052" cy="646331"/>
            <a:chOff x="1389230" y="3499201"/>
            <a:chExt cx="468052" cy="646331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</a:p>
          </p:txBody>
        </p: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xmlns="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7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740" y="393223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타원 34">
            <a:extLst>
              <a:ext uri="{FF2B5EF4-FFF2-40B4-BE49-F238E27FC236}">
                <a16:creationId xmlns:a16="http://schemas.microsoft.com/office/drawing/2014/main" xmlns="" id="{7194A137-E12D-4E27-A816-1365641828C8}"/>
              </a:ext>
            </a:extLst>
          </p:cNvPr>
          <p:cNvSpPr/>
          <p:nvPr/>
        </p:nvSpPr>
        <p:spPr bwMode="auto">
          <a:xfrm>
            <a:off x="7452321" y="503117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512007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/>
          <p:cNvSpPr txBox="1"/>
          <p:nvPr/>
        </p:nvSpPr>
        <p:spPr>
          <a:xfrm>
            <a:off x="488503" y="2096852"/>
            <a:ext cx="63877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전체를 똑같이 나눈 수를 분모에 씁니다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900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https://cdata2.tsherpa.co.kr/tsherpa/MultiMedia/Flash/2020/curri/index.html?flashxmlnum=yuni4856&amp;classa=A8-C1-31-MM-MM-04-07-04-0-0-0-0&amp;classno=MM_31_04/suh_0301_06_0004/suh_0301_06_0004_301_1.html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 </a:t>
            </a:r>
            <a:r>
              <a:rPr lang="ko-KR" altLang="en-US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분수를 나타내기 </a:t>
            </a:r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1693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488503" y="2612231"/>
            <a:ext cx="63877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색칠한 부분의 수를 분자에 씁니다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74492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259632" y="4185084"/>
            <a:ext cx="792088" cy="39604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686" y="3383846"/>
            <a:ext cx="2844316" cy="1741705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375073" y="3190398"/>
            <a:ext cx="6243872" cy="2128599"/>
          </a:xfrm>
          <a:prstGeom prst="roundRect">
            <a:avLst/>
          </a:prstGeom>
          <a:noFill/>
          <a:ln w="38100">
            <a:solidFill>
              <a:srgbClr val="F4E8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36" y="3546921"/>
            <a:ext cx="373055" cy="299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타원 51"/>
          <p:cNvSpPr/>
          <p:nvPr/>
        </p:nvSpPr>
        <p:spPr>
          <a:xfrm>
            <a:off x="402861" y="33372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3330085" y="3696754"/>
            <a:ext cx="691523" cy="1110298"/>
            <a:chOff x="1760782" y="3439836"/>
            <a:chExt cx="564003" cy="1017789"/>
          </a:xfrm>
        </p:grpSpPr>
        <p:grpSp>
          <p:nvGrpSpPr>
            <p:cNvPr id="54" name="그룹 53"/>
            <p:cNvGrpSpPr/>
            <p:nvPr/>
          </p:nvGrpSpPr>
          <p:grpSpPr>
            <a:xfrm>
              <a:off x="1760782" y="3521930"/>
              <a:ext cx="438404" cy="935695"/>
              <a:chOff x="1760782" y="3521930"/>
              <a:chExt cx="438404" cy="935695"/>
            </a:xfrm>
          </p:grpSpPr>
          <p:cxnSp>
            <p:nvCxnSpPr>
              <p:cNvPr id="58" name="직선 연결선 57"/>
              <p:cNvCxnSpPr/>
              <p:nvPr/>
            </p:nvCxnSpPr>
            <p:spPr bwMode="auto">
              <a:xfrm>
                <a:off x="1766654" y="3964279"/>
                <a:ext cx="43253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" name="직사각형 58"/>
              <p:cNvSpPr/>
              <p:nvPr/>
            </p:nvSpPr>
            <p:spPr>
              <a:xfrm>
                <a:off x="1760782" y="4034425"/>
                <a:ext cx="435142" cy="423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400" b="1" dirty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</a:t>
                </a:r>
                <a:endParaRPr lang="ko-KR" altLang="en-US" sz="24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1760782" y="3521930"/>
                <a:ext cx="435142" cy="423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400" b="1" dirty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  <a:endParaRPr lang="ko-KR" altLang="en-US" sz="24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55" name="Picture 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7928" y="343983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7062" y="4015275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5" name="그룹 14"/>
          <p:cNvGrpSpPr/>
          <p:nvPr/>
        </p:nvGrpSpPr>
        <p:grpSpPr>
          <a:xfrm>
            <a:off x="4128692" y="3739264"/>
            <a:ext cx="2243507" cy="555756"/>
            <a:chOff x="4503819" y="3681028"/>
            <a:chExt cx="2243507" cy="555756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4644008" y="3681028"/>
              <a:ext cx="2103318" cy="555756"/>
            </a:xfrm>
            <a:prstGeom prst="roundRect">
              <a:avLst/>
            </a:prstGeom>
            <a:noFill/>
            <a:ln w="38100">
              <a:solidFill>
                <a:srgbClr val="C1E8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16200000">
              <a:off x="4498180" y="3898343"/>
              <a:ext cx="151468" cy="140189"/>
            </a:xfrm>
            <a:prstGeom prst="triangle">
              <a:avLst/>
            </a:prstGeom>
            <a:solidFill>
              <a:srgbClr val="C1E8ED"/>
            </a:solidFill>
            <a:ln w="12700">
              <a:solidFill>
                <a:srgbClr val="C1E8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4128692" y="4371864"/>
            <a:ext cx="2243507" cy="555756"/>
            <a:chOff x="4503819" y="4359220"/>
            <a:chExt cx="2243507" cy="555756"/>
          </a:xfrm>
        </p:grpSpPr>
        <p:sp>
          <p:nvSpPr>
            <p:cNvPr id="61" name="모서리가 둥근 직사각형 60"/>
            <p:cNvSpPr/>
            <p:nvPr/>
          </p:nvSpPr>
          <p:spPr>
            <a:xfrm>
              <a:off x="4644007" y="4359220"/>
              <a:ext cx="2103319" cy="555756"/>
            </a:xfrm>
            <a:prstGeom prst="roundRect">
              <a:avLst/>
            </a:prstGeom>
            <a:noFill/>
            <a:ln w="38100">
              <a:solidFill>
                <a:srgbClr val="C1E8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/>
            <p:cNvSpPr/>
            <p:nvPr/>
          </p:nvSpPr>
          <p:spPr>
            <a:xfrm rot="16200000">
              <a:off x="4498180" y="4593447"/>
              <a:ext cx="151468" cy="140189"/>
            </a:xfrm>
            <a:prstGeom prst="triangle">
              <a:avLst/>
            </a:prstGeom>
            <a:solidFill>
              <a:srgbClr val="C1E8ED"/>
            </a:solidFill>
            <a:ln w="12700">
              <a:solidFill>
                <a:srgbClr val="C1E8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4499992" y="3846530"/>
            <a:ext cx="1980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색칠한 부분의 수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315074" y="4465070"/>
            <a:ext cx="2129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>
                <a:latin typeface="맑은 고딕" pitchFamily="50" charset="-127"/>
                <a:ea typeface="맑은 고딕" pitchFamily="50" charset="-127"/>
              </a:rPr>
              <a:t>전체를 똑같이 나눈 수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6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xmlns="" id="{BD39525E-6906-4C85-9D33-898F377C6E08}"/>
              </a:ext>
            </a:extLst>
          </p:cNvPr>
          <p:cNvSpPr/>
          <p:nvPr/>
        </p:nvSpPr>
        <p:spPr bwMode="auto">
          <a:xfrm>
            <a:off x="7452321" y="503117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86092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300591" y="3224299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>
                <a:latin typeface="맑은 고딕" pitchFamily="50" charset="-127"/>
                <a:ea typeface="맑은 고딕" pitchFamily="50" charset="-127"/>
              </a:rPr>
              <a:t>분모가 같은 분수의 크기를 비교해 볼까요</a:t>
            </a:r>
            <a:endParaRPr lang="en-US" altLang="ko-KR" sz="1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287" y="338291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051" y="3912261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897052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직사각형 30"/>
          <p:cNvSpPr/>
          <p:nvPr/>
        </p:nvSpPr>
        <p:spPr>
          <a:xfrm>
            <a:off x="2121867" y="3891597"/>
            <a:ext cx="140775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120~121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  <p:sp>
        <p:nvSpPr>
          <p:cNvPr id="32" name="직사각형 31"/>
          <p:cNvSpPr/>
          <p:nvPr/>
        </p:nvSpPr>
        <p:spPr>
          <a:xfrm>
            <a:off x="4799838" y="3897052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80~81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8B41B586-1716-4566-8780-95E68B268644}"/>
              </a:ext>
            </a:extLst>
          </p:cNvPr>
          <p:cNvSpPr/>
          <p:nvPr/>
        </p:nvSpPr>
        <p:spPr bwMode="auto">
          <a:xfrm>
            <a:off x="7452321" y="503117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파일은 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(3-1-6)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2_04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6084168" y="50563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1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193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80601F97-1CDD-4AAF-BCC7-FC98F06268D6}"/>
              </a:ext>
            </a:extLst>
          </p:cNvPr>
          <p:cNvSpPr/>
          <p:nvPr/>
        </p:nvSpPr>
        <p:spPr bwMode="auto">
          <a:xfrm>
            <a:off x="7452321" y="503117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(3-1-6)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2_04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색칠한 부분과 색칠하지 않은 부분을 분수로 나타내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64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355867" y="52350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타원 34"/>
          <p:cNvSpPr/>
          <p:nvPr/>
        </p:nvSpPr>
        <p:spPr>
          <a:xfrm>
            <a:off x="247267" y="5113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2538930" y="980728"/>
            <a:ext cx="4157306" cy="252028"/>
            <a:chOff x="2538964" y="980728"/>
            <a:chExt cx="4157306" cy="252028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순서도: 대체 처리 44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순서도: 대체 처리 46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순서도: 대체 처리 47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순서도: 대체 처리 58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1" name="순서도: 대체 처리 70"/>
          <p:cNvSpPr/>
          <p:nvPr/>
        </p:nvSpPr>
        <p:spPr>
          <a:xfrm>
            <a:off x="2537036" y="983109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5"/>
          <a:srcRect b="35769"/>
          <a:stretch/>
        </p:blipFill>
        <p:spPr>
          <a:xfrm>
            <a:off x="1394255" y="1997351"/>
            <a:ext cx="4167086" cy="1755685"/>
          </a:xfrm>
          <a:prstGeom prst="rect">
            <a:avLst/>
          </a:prstGeom>
        </p:spPr>
      </p:pic>
      <p:graphicFrame>
        <p:nvGraphicFramePr>
          <p:cNvPr id="8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205506"/>
              </p:ext>
            </p:extLst>
          </p:nvPr>
        </p:nvGraphicFramePr>
        <p:xfrm>
          <a:off x="115384" y="6129300"/>
          <a:ext cx="7336936" cy="304800"/>
        </p:xfrm>
        <a:graphic>
          <a:graphicData uri="http://schemas.openxmlformats.org/drawingml/2006/table">
            <a:tbl>
              <a:tblPr/>
              <a:tblGrid>
                <a:gridCol w="9412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3956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\app\resource\contents\lesson06\ops\lesson06\images\mm_31_6_03_07_02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9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217609" y="3897052"/>
            <a:ext cx="1298416" cy="39604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/>
              <a:t>색칠한 부분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722142" y="4617132"/>
            <a:ext cx="1793883" cy="39604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/>
              <a:t>색칠하지 않은 부분</a:t>
            </a:r>
          </a:p>
        </p:txBody>
      </p:sp>
      <p:pic>
        <p:nvPicPr>
          <p:cNvPr id="51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575" y="358759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3" name="그룹 52"/>
          <p:cNvGrpSpPr/>
          <p:nvPr/>
        </p:nvGrpSpPr>
        <p:grpSpPr>
          <a:xfrm>
            <a:off x="2631721" y="3776851"/>
            <a:ext cx="468052" cy="646331"/>
            <a:chOff x="1389230" y="3499201"/>
            <a:chExt cx="468052" cy="646331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</p:txBody>
        </p: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xmlns="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5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137" y="429309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7" name="그룹 56"/>
          <p:cNvGrpSpPr/>
          <p:nvPr/>
        </p:nvGrpSpPr>
        <p:grpSpPr>
          <a:xfrm>
            <a:off x="2644283" y="4482349"/>
            <a:ext cx="468052" cy="646331"/>
            <a:chOff x="1389230" y="3499201"/>
            <a:chExt cx="468052" cy="646331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xmlns="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3" name="모서리가 둥근 직사각형 62"/>
          <p:cNvSpPr/>
          <p:nvPr/>
        </p:nvSpPr>
        <p:spPr>
          <a:xfrm>
            <a:off x="3870994" y="3903735"/>
            <a:ext cx="1298416" cy="39604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/>
              <a:t>색칠한 부분</a:t>
            </a:r>
          </a:p>
        </p:txBody>
      </p:sp>
      <p:sp>
        <p:nvSpPr>
          <p:cNvPr id="64" name="모서리가 둥근 직사각형 63"/>
          <p:cNvSpPr/>
          <p:nvPr/>
        </p:nvSpPr>
        <p:spPr>
          <a:xfrm>
            <a:off x="3375527" y="4623815"/>
            <a:ext cx="1793883" cy="39604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/>
              <a:t>색칠하지 않은 부분</a:t>
            </a:r>
          </a:p>
        </p:txBody>
      </p:sp>
      <p:pic>
        <p:nvPicPr>
          <p:cNvPr id="6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960" y="359428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7" name="그룹 66"/>
          <p:cNvGrpSpPr/>
          <p:nvPr/>
        </p:nvGrpSpPr>
        <p:grpSpPr>
          <a:xfrm>
            <a:off x="5285106" y="3783534"/>
            <a:ext cx="468052" cy="646331"/>
            <a:chOff x="1389230" y="3499201"/>
            <a:chExt cx="468052" cy="646331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</a:p>
          </p:txBody>
        </p: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xmlns="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522" y="429977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1" name="그룹 90"/>
          <p:cNvGrpSpPr/>
          <p:nvPr/>
        </p:nvGrpSpPr>
        <p:grpSpPr>
          <a:xfrm>
            <a:off x="5297668" y="4489032"/>
            <a:ext cx="468052" cy="646331"/>
            <a:chOff x="1389230" y="3499201"/>
            <a:chExt cx="468052" cy="646331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xmlns="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</a:p>
          </p:txBody>
        </p: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xmlns="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2" name="타원 71">
            <a:extLst>
              <a:ext uri="{FF2B5EF4-FFF2-40B4-BE49-F238E27FC236}">
                <a16:creationId xmlns:a16="http://schemas.microsoft.com/office/drawing/2014/main" xmlns="" id="{D333C187-D622-49DD-B79F-2BC2EDF154BF}"/>
              </a:ext>
            </a:extLst>
          </p:cNvPr>
          <p:cNvSpPr/>
          <p:nvPr/>
        </p:nvSpPr>
        <p:spPr bwMode="auto">
          <a:xfrm>
            <a:off x="7452321" y="503117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2538930" y="980728"/>
            <a:ext cx="4157306" cy="252028"/>
            <a:chOff x="2538964" y="980728"/>
            <a:chExt cx="4157306" cy="252028"/>
          </a:xfrm>
        </p:grpSpPr>
        <p:sp>
          <p:nvSpPr>
            <p:cNvPr id="37" name="순서도: 대체 처리 36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순서도: 대체 처리 38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순서도: 대체 처리 43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순서도: 대체 처리 44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순서도: 대체 처리 46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순서도: 대체 처리 47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4362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(3-1-6)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2_04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그리기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\app\resource\contents\lesson06\ops\lesson06\mm_31_6_03_07_03.html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 추가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약물은 처음에는 안 보이다가 정답 확인 클릭할 때 함께 나타나게 해주세요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클릭하거나 정답 확인 버튼 클릭하면  직접 그린 선은 사라지고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텍스트 색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#00a0ff)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첫 진입 화면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580112" y="50687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타원 42"/>
          <p:cNvSpPr/>
          <p:nvPr/>
        </p:nvSpPr>
        <p:spPr>
          <a:xfrm>
            <a:off x="395536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3059798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3"/>
          <p:cNvSpPr txBox="1"/>
          <p:nvPr/>
        </p:nvSpPr>
        <p:spPr>
          <a:xfrm>
            <a:off x="543805" y="163087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부분을 보고 전체를 완성하고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그린 부분을 분수로 나타내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187624" y="2168860"/>
            <a:ext cx="792088" cy="5545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554462"/>
              </p:ext>
            </p:extLst>
          </p:nvPr>
        </p:nvGraphicFramePr>
        <p:xfrm>
          <a:off x="115384" y="6129300"/>
          <a:ext cx="7120912" cy="304800"/>
        </p:xfrm>
        <a:graphic>
          <a:graphicData uri="http://schemas.openxmlformats.org/drawingml/2006/table">
            <a:tbl>
              <a:tblPr/>
              <a:tblGrid>
                <a:gridCol w="9135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073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 / 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base_01.svg / answer_01.svg / answer_02.svg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\app\resource\contents\lesson06\ops\lesson06\images\mm_31_6_03_07_03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048" y="2816741"/>
            <a:ext cx="4484941" cy="2076745"/>
          </a:xfrm>
          <a:prstGeom prst="rect">
            <a:avLst/>
          </a:prstGeom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922" y="2037721"/>
            <a:ext cx="1515227" cy="11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5044521" y="20271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469" y="3327180"/>
            <a:ext cx="373055" cy="299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/>
          <p:cNvSpPr/>
          <p:nvPr/>
        </p:nvSpPr>
        <p:spPr>
          <a:xfrm>
            <a:off x="1619672" y="32106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8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476" y="397586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4" name="그룹 53"/>
          <p:cNvGrpSpPr/>
          <p:nvPr/>
        </p:nvGrpSpPr>
        <p:grpSpPr>
          <a:xfrm>
            <a:off x="5307622" y="4165119"/>
            <a:ext cx="468052" cy="646331"/>
            <a:chOff x="1389230" y="3499201"/>
            <a:chExt cx="468052" cy="646331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xmlns="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276" y="5157192"/>
            <a:ext cx="2237592" cy="1034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D333C187-D622-49DD-B79F-2BC2EDF154BF}"/>
              </a:ext>
            </a:extLst>
          </p:cNvPr>
          <p:cNvSpPr/>
          <p:nvPr/>
        </p:nvSpPr>
        <p:spPr bwMode="auto">
          <a:xfrm>
            <a:off x="7452321" y="503117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194798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660969"/>
              </p:ext>
            </p:extLst>
          </p:nvPr>
        </p:nvGraphicFramePr>
        <p:xfrm>
          <a:off x="179388" y="149396"/>
          <a:ext cx="8774172" cy="5150912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네잎클로버를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만들자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하트 부분을 분수로 나타내기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78~79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색칠한 부분과 색칠하지 않은 부분을 분수로 나타내기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78~79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부분을 보고 전체를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78~79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주어진 분수만큼 색칠하여 나타내기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78~79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색칠한 부분을 보고 색칠하지 않은 부분을 분수로 나타내기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78~79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참고 자료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참고 자료</a:t>
                      </a: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사라진 부분은 얼마일까요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suh_p_0301_06_0004</a:t>
                      </a: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_402_1.html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2538930" y="980728"/>
            <a:ext cx="4157306" cy="252028"/>
            <a:chOff x="2538964" y="980728"/>
            <a:chExt cx="4157306" cy="252028"/>
          </a:xfrm>
        </p:grpSpPr>
        <p:sp>
          <p:nvSpPr>
            <p:cNvPr id="31" name="순서도: 대체 처리 30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순서도: 대체 처리 31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순서도: 대체 처리 38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순서도: 대체 처리 42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순서도: 대체 처리 43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654094" y="1616248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주어진 분수만큼 색칠하고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색칠하지 않은 부분을 분수로 나타내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타원 86"/>
          <p:cNvSpPr/>
          <p:nvPr/>
        </p:nvSpPr>
        <p:spPr>
          <a:xfrm>
            <a:off x="5431843" y="50809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타원 34"/>
          <p:cNvSpPr/>
          <p:nvPr/>
        </p:nvSpPr>
        <p:spPr>
          <a:xfrm>
            <a:off x="395536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670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(3-1-6)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2_04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그리기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\app\resource\contents\lesson06\ops\lesson06\mm_31_6_03_07_04.html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 추가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약물은 처음에는 안 보이다가 답 칸 클릭하거나 정답 확인 클릭할 때 함께 나타나게 해주세요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클릭하거나 정답 확인 버튼 클릭하면  직접 그린 선은 사라지고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텍스트 색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#00a0ff)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첫 진입 화면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517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000832"/>
              </p:ext>
            </p:extLst>
          </p:nvPr>
        </p:nvGraphicFramePr>
        <p:xfrm>
          <a:off x="115384" y="6129300"/>
          <a:ext cx="7264928" cy="304800"/>
        </p:xfrm>
        <a:graphic>
          <a:graphicData uri="http://schemas.openxmlformats.org/drawingml/2006/table">
            <a:tbl>
              <a:tblPr/>
              <a:tblGrid>
                <a:gridCol w="9320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3329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base_01.svg / answer_01.svg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\app\resource\contents\lesson06\ops\lesson06\images\mm_31_6_03_07_04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2296" y="2636912"/>
            <a:ext cx="4860032" cy="1193953"/>
          </a:xfrm>
          <a:prstGeom prst="rect">
            <a:avLst/>
          </a:prstGeom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922" y="2037721"/>
            <a:ext cx="1515227" cy="11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5044521" y="20271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817" y="2636912"/>
            <a:ext cx="373055" cy="299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타원 49"/>
          <p:cNvSpPr/>
          <p:nvPr/>
        </p:nvSpPr>
        <p:spPr>
          <a:xfrm>
            <a:off x="925720" y="312266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51567" y="4116580"/>
            <a:ext cx="476317" cy="75258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157158" y="4205093"/>
            <a:ext cx="298718" cy="557028"/>
          </a:xfrm>
          <a:prstGeom prst="rect">
            <a:avLst/>
          </a:prstGeom>
          <a:solidFill>
            <a:srgbClr val="F5EE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6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149" y="4973507"/>
            <a:ext cx="3061363" cy="724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750" y="397003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2" name="그룹 51"/>
          <p:cNvGrpSpPr/>
          <p:nvPr/>
        </p:nvGrpSpPr>
        <p:grpSpPr>
          <a:xfrm>
            <a:off x="3635896" y="4159286"/>
            <a:ext cx="468052" cy="646331"/>
            <a:chOff x="1389230" y="3499201"/>
            <a:chExt cx="468052" cy="646331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xmlns="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xmlns="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341119"/>
              </p:ext>
            </p:extLst>
          </p:nvPr>
        </p:nvGraphicFramePr>
        <p:xfrm>
          <a:off x="3167844" y="419922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0" name="타원 39">
            <a:extLst>
              <a:ext uri="{FF2B5EF4-FFF2-40B4-BE49-F238E27FC236}">
                <a16:creationId xmlns:a16="http://schemas.microsoft.com/office/drawing/2014/main" xmlns="" id="{D333C187-D622-49DD-B79F-2BC2EDF154BF}"/>
              </a:ext>
            </a:extLst>
          </p:cNvPr>
          <p:cNvSpPr/>
          <p:nvPr/>
        </p:nvSpPr>
        <p:spPr bwMode="auto">
          <a:xfrm>
            <a:off x="7452321" y="503117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/>
          <p:cNvGrpSpPr/>
          <p:nvPr/>
        </p:nvGrpSpPr>
        <p:grpSpPr>
          <a:xfrm>
            <a:off x="2538930" y="980728"/>
            <a:ext cx="4157306" cy="252028"/>
            <a:chOff x="2538964" y="980728"/>
            <a:chExt cx="4157306" cy="252028"/>
          </a:xfrm>
        </p:grpSpPr>
        <p:sp>
          <p:nvSpPr>
            <p:cNvPr id="66" name="순서도: 대체 처리 65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hlinkClick r:id="rId4"/>
              </a:rPr>
              <a:t>https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hlinkClick r:id="rId4"/>
              </a:rPr>
              <a:t>://cdata2.tsherpa.co.kr/tsherpa/MultiMedia/Flash/2020/curri/index.html?flashxmlnum=yuni4856&amp;classa=A8-C1-31-MM-MM-04-07-04-0-0-0-0&amp;classno=MM_31_04/suh_0301_06_0004/suh_0301_06_0004_401_1.html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algn="just"/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손가락 버튼 사용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클릭하면 답 그림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첫 진입화면 참고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4114390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    만큼 색칠하시오</a:t>
            </a:r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5760090" y="4976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872" y="2420888"/>
            <a:ext cx="5753486" cy="1633785"/>
          </a:xfrm>
          <a:prstGeom prst="rect">
            <a:avLst/>
          </a:prstGeom>
        </p:spPr>
      </p:pic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176668"/>
              </p:ext>
            </p:extLst>
          </p:nvPr>
        </p:nvGraphicFramePr>
        <p:xfrm>
          <a:off x="683568" y="1471814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25" name="Picture 12">
            <a:extLst>
              <a:ext uri="{FF2B5EF4-FFF2-40B4-BE49-F238E27FC236}">
                <a16:creationId xmlns:a16="http://schemas.microsoft.com/office/drawing/2014/main" xmlns="" id="{A71BFE8F-FF45-4A76-80A2-E71DA4BF0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16970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E9B76699-4706-46C0-8D1A-C3394ACA2AFB}"/>
              </a:ext>
            </a:extLst>
          </p:cNvPr>
          <p:cNvSpPr/>
          <p:nvPr/>
        </p:nvSpPr>
        <p:spPr>
          <a:xfrm>
            <a:off x="4675759" y="50902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870" y="3119628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253" y="3128702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xmlns="" id="{870E98B8-E605-4AB1-B960-D7C843E3B7F7}"/>
              </a:ext>
            </a:extLst>
          </p:cNvPr>
          <p:cNvSpPr/>
          <p:nvPr/>
        </p:nvSpPr>
        <p:spPr>
          <a:xfrm>
            <a:off x="2361606" y="29234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xmlns="" id="{AE9AD73B-848B-405C-B1BA-98389D1FB7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68431" y="4542771"/>
            <a:ext cx="2519230" cy="755044"/>
          </a:xfrm>
          <a:prstGeom prst="rect">
            <a:avLst/>
          </a:prstGeom>
        </p:spPr>
      </p:pic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CAEC86FB-F909-4043-AFBE-10B8CD818463}"/>
              </a:ext>
            </a:extLst>
          </p:cNvPr>
          <p:cNvSpPr/>
          <p:nvPr/>
        </p:nvSpPr>
        <p:spPr bwMode="auto">
          <a:xfrm>
            <a:off x="7452321" y="503117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9949671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/>
          <p:cNvGrpSpPr/>
          <p:nvPr/>
        </p:nvGrpSpPr>
        <p:grpSpPr>
          <a:xfrm>
            <a:off x="2538930" y="980728"/>
            <a:ext cx="4157306" cy="252028"/>
            <a:chOff x="2538964" y="980728"/>
            <a:chExt cx="4157306" cy="252028"/>
          </a:xfrm>
        </p:grpSpPr>
        <p:sp>
          <p:nvSpPr>
            <p:cNvPr id="66" name="순서도: 대체 처리 65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순서도: 대체 처리 76"/>
          <p:cNvSpPr/>
          <p:nvPr/>
        </p:nvSpPr>
        <p:spPr>
          <a:xfrm>
            <a:off x="4114390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    만큼 색칠하시오</a:t>
            </a:r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872" y="2420888"/>
            <a:ext cx="5753486" cy="1633785"/>
          </a:xfrm>
          <a:prstGeom prst="rect">
            <a:avLst/>
          </a:prstGeom>
        </p:spPr>
      </p:pic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332573"/>
              </p:ext>
            </p:extLst>
          </p:nvPr>
        </p:nvGraphicFramePr>
        <p:xfrm>
          <a:off x="683568" y="1471814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25" name="Picture 12">
            <a:extLst>
              <a:ext uri="{FF2B5EF4-FFF2-40B4-BE49-F238E27FC236}">
                <a16:creationId xmlns:a16="http://schemas.microsoft.com/office/drawing/2014/main" xmlns="" id="{A71BFE8F-FF45-4A76-80A2-E71DA4BF0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16970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870" y="3119628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253" y="3128702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97C5785D-A96A-4CC6-B7DD-986D5F817CB6}"/>
              </a:ext>
            </a:extLst>
          </p:cNvPr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xmlns="" id="{0808FE6E-0966-4F24-BFEE-008F1FA125B8}"/>
              </a:ext>
            </a:extLst>
          </p:cNvPr>
          <p:cNvGrpSpPr/>
          <p:nvPr/>
        </p:nvGrpSpPr>
        <p:grpSpPr>
          <a:xfrm>
            <a:off x="175934" y="3590558"/>
            <a:ext cx="6667165" cy="1674646"/>
            <a:chOff x="179512" y="3671877"/>
            <a:chExt cx="6667165" cy="1601413"/>
          </a:xfrm>
        </p:grpSpPr>
        <p:sp>
          <p:nvSpPr>
            <p:cNvPr id="35" name="직각 삼각형 34">
              <a:extLst>
                <a:ext uri="{FF2B5EF4-FFF2-40B4-BE49-F238E27FC236}">
                  <a16:creationId xmlns:a16="http://schemas.microsoft.com/office/drawing/2014/main" xmlns="" id="{BA756944-B194-4535-9AF2-4F70D9496064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xmlns="" id="{42F277D9-78C5-422B-945F-C0BB3B9F94D9}"/>
                </a:ext>
              </a:extLst>
            </p:cNvPr>
            <p:cNvSpPr/>
            <p:nvPr/>
          </p:nvSpPr>
          <p:spPr>
            <a:xfrm>
              <a:off x="179512" y="4033827"/>
              <a:ext cx="6667165" cy="105135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xmlns="" id="{34E2DA7F-AF86-473A-86F2-CC01B1F352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671877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B550BBA1-080C-4870-AA87-FC77763E2238}"/>
              </a:ext>
            </a:extLst>
          </p:cNvPr>
          <p:cNvSpPr txBox="1"/>
          <p:nvPr/>
        </p:nvSpPr>
        <p:spPr>
          <a:xfrm>
            <a:off x="427135" y="4365104"/>
            <a:ext cx="619804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>
                <a:latin typeface="맑은 고딕" pitchFamily="50" charset="-127"/>
                <a:ea typeface="맑은 고딕" pitchFamily="50" charset="-127"/>
              </a:rPr>
              <a:t>전체를 똑같이 </a:t>
            </a:r>
            <a:r>
              <a:rPr lang="en-US" altLang="ko-KR" sz="1600" spc="-15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600" spc="-150">
                <a:latin typeface="맑은 고딕" pitchFamily="50" charset="-127"/>
                <a:ea typeface="맑은 고딕" pitchFamily="50" charset="-127"/>
              </a:rPr>
              <a:t>로 나눈 것 중 </a:t>
            </a:r>
            <a:r>
              <a:rPr lang="en-US" altLang="ko-KR" sz="1600" spc="-15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600" spc="-150">
                <a:latin typeface="맑은 고딕" pitchFamily="50" charset="-127"/>
                <a:ea typeface="맑은 고딕" pitchFamily="50" charset="-127"/>
              </a:rPr>
              <a:t>만큼 색칠했습니다</a:t>
            </a:r>
            <a:r>
              <a:rPr lang="en-US" altLang="ko-KR" sz="1600" spc="-15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xmlns="" id="{5F86E93D-A25C-4D13-8464-5228FF8682FD}"/>
              </a:ext>
            </a:extLst>
          </p:cNvPr>
          <p:cNvSpPr/>
          <p:nvPr/>
        </p:nvSpPr>
        <p:spPr bwMode="auto">
          <a:xfrm>
            <a:off x="7452321" y="503117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218347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2538930" y="980728"/>
            <a:ext cx="4157306" cy="252028"/>
            <a:chOff x="2538964" y="980728"/>
            <a:chExt cx="4157306" cy="252028"/>
          </a:xfrm>
        </p:grpSpPr>
        <p:sp>
          <p:nvSpPr>
            <p:cNvPr id="29" name="순서도: 대체 처리 28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순서도: 대체 처리 29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순서도: 대체 처리 30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순서도: 대체 처리 31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순서도: 대체 처리 36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7018371" y="1092168"/>
            <a:ext cx="212562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https://cdata2.tsherpa.co.kr/tsherpa/MultiMedia/Flash/2020/curri/index.html?flashxmlnum=yuni4856&amp;classa=A8-C1-31-MM-MM-04-07-04-0-0-0-0&amp;classno=MM_31_04/suh_0301_06_0004/suh_0301_06_0004_401_1.html</a:t>
            </a:r>
            <a:endParaRPr lang="en-US" altLang="ko-KR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 startAt="2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0571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수영이가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와플을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똑같이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조각으로 나누어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전체의     만큼 먹었습니다</a:t>
            </a:r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수영이가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와플을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몇 조각 먹었는지 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7" name="타원 46"/>
          <p:cNvSpPr/>
          <p:nvPr/>
        </p:nvSpPr>
        <p:spPr>
          <a:xfrm>
            <a:off x="5440762" y="51224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168053" y="3362054"/>
            <a:ext cx="52168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412" y="318569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600676" y="2523329"/>
            <a:ext cx="2244766" cy="46116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Picture 4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152" y="2576666"/>
            <a:ext cx="923810" cy="312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4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550" y="2570161"/>
            <a:ext cx="754662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6" name="직선 연결선 35"/>
          <p:cNvCxnSpPr/>
          <p:nvPr/>
        </p:nvCxnSpPr>
        <p:spPr bwMode="auto">
          <a:xfrm>
            <a:off x="791580" y="2132856"/>
            <a:ext cx="5918632" cy="7306"/>
          </a:xfrm>
          <a:prstGeom prst="line">
            <a:avLst/>
          </a:prstGeom>
          <a:noFill/>
          <a:ln w="28575" cap="flat" cmpd="sng" algn="ctr">
            <a:solidFill>
              <a:srgbClr val="F2771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직선 연결선 37"/>
          <p:cNvCxnSpPr/>
          <p:nvPr/>
        </p:nvCxnSpPr>
        <p:spPr bwMode="auto">
          <a:xfrm flipV="1">
            <a:off x="791580" y="2487639"/>
            <a:ext cx="5541301" cy="41262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4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452441"/>
              </p:ext>
            </p:extLst>
          </p:nvPr>
        </p:nvGraphicFramePr>
        <p:xfrm>
          <a:off x="5908314" y="1591539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2" name="TextBox 43"/>
          <p:cNvSpPr txBox="1"/>
          <p:nvPr/>
        </p:nvSpPr>
        <p:spPr>
          <a:xfrm>
            <a:off x="3599892" y="3368315"/>
            <a:ext cx="71665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조각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12">
            <a:extLst>
              <a:ext uri="{FF2B5EF4-FFF2-40B4-BE49-F238E27FC236}">
                <a16:creationId xmlns:a16="http://schemas.microsoft.com/office/drawing/2014/main" xmlns="" id="{4E59512C-7765-4FF2-9C3E-E0075FD99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45906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B8F9AA6B-F297-480F-B160-810E408D95DF}"/>
              </a:ext>
            </a:extLst>
          </p:cNvPr>
          <p:cNvSpPr/>
          <p:nvPr/>
        </p:nvSpPr>
        <p:spPr>
          <a:xfrm>
            <a:off x="4390261" y="50709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xmlns="" id="{A456F066-7CBA-40BC-802B-60C8A16D55F5}"/>
              </a:ext>
            </a:extLst>
          </p:cNvPr>
          <p:cNvSpPr/>
          <p:nvPr/>
        </p:nvSpPr>
        <p:spPr bwMode="auto">
          <a:xfrm>
            <a:off x="7452321" y="503117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2409299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2538930" y="980728"/>
            <a:ext cx="4157306" cy="252028"/>
            <a:chOff x="2538964" y="980728"/>
            <a:chExt cx="4157306" cy="252028"/>
          </a:xfrm>
        </p:grpSpPr>
        <p:sp>
          <p:nvSpPr>
            <p:cNvPr id="29" name="순서도: 대체 처리 28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순서도: 대체 처리 29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순서도: 대체 처리 30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순서도: 대체 처리 31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순서도: 대체 처리 36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순서도: 대체 처리 55"/>
          <p:cNvSpPr/>
          <p:nvPr/>
        </p:nvSpPr>
        <p:spPr>
          <a:xfrm>
            <a:off x="4640571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수영이가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와플을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똑같이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조각으로 나누어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전체의     만큼 먹었습니다</a:t>
            </a:r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수영이가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와플을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몇 조각 먹었는지 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168053" y="3362054"/>
            <a:ext cx="52168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412" y="318569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600676" y="2523329"/>
            <a:ext cx="2244766" cy="46116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Picture 4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152" y="2576666"/>
            <a:ext cx="923810" cy="312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4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550" y="2570161"/>
            <a:ext cx="754662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6" name="직선 연결선 35"/>
          <p:cNvCxnSpPr/>
          <p:nvPr/>
        </p:nvCxnSpPr>
        <p:spPr bwMode="auto">
          <a:xfrm>
            <a:off x="791580" y="2132856"/>
            <a:ext cx="5918632" cy="7306"/>
          </a:xfrm>
          <a:prstGeom prst="line">
            <a:avLst/>
          </a:prstGeom>
          <a:noFill/>
          <a:ln w="28575" cap="flat" cmpd="sng" algn="ctr">
            <a:solidFill>
              <a:srgbClr val="F2771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직선 연결선 37"/>
          <p:cNvCxnSpPr/>
          <p:nvPr/>
        </p:nvCxnSpPr>
        <p:spPr bwMode="auto">
          <a:xfrm flipV="1">
            <a:off x="791580" y="2487639"/>
            <a:ext cx="5541301" cy="41262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4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717958"/>
              </p:ext>
            </p:extLst>
          </p:nvPr>
        </p:nvGraphicFramePr>
        <p:xfrm>
          <a:off x="5908314" y="1591539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2" name="TextBox 43"/>
          <p:cNvSpPr txBox="1"/>
          <p:nvPr/>
        </p:nvSpPr>
        <p:spPr>
          <a:xfrm>
            <a:off x="3599892" y="3368315"/>
            <a:ext cx="71665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조각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12">
            <a:extLst>
              <a:ext uri="{FF2B5EF4-FFF2-40B4-BE49-F238E27FC236}">
                <a16:creationId xmlns:a16="http://schemas.microsoft.com/office/drawing/2014/main" xmlns="" id="{4E59512C-7765-4FF2-9C3E-E0075FD99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45906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97C5785D-A96A-4CC6-B7DD-986D5F817CB6}"/>
              </a:ext>
            </a:extLst>
          </p:cNvPr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xmlns="" id="{0808FE6E-0966-4F24-BFEE-008F1FA125B8}"/>
              </a:ext>
            </a:extLst>
          </p:cNvPr>
          <p:cNvGrpSpPr/>
          <p:nvPr/>
        </p:nvGrpSpPr>
        <p:grpSpPr>
          <a:xfrm>
            <a:off x="175934" y="3590558"/>
            <a:ext cx="6667165" cy="1674646"/>
            <a:chOff x="179512" y="3671877"/>
            <a:chExt cx="6667165" cy="1601413"/>
          </a:xfrm>
        </p:grpSpPr>
        <p:sp>
          <p:nvSpPr>
            <p:cNvPr id="53" name="직각 삼각형 52">
              <a:extLst>
                <a:ext uri="{FF2B5EF4-FFF2-40B4-BE49-F238E27FC236}">
                  <a16:creationId xmlns:a16="http://schemas.microsoft.com/office/drawing/2014/main" xmlns="" id="{BA756944-B194-4535-9AF2-4F70D9496064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xmlns="" id="{42F277D9-78C5-422B-945F-C0BB3B9F94D9}"/>
                </a:ext>
              </a:extLst>
            </p:cNvPr>
            <p:cNvSpPr/>
            <p:nvPr/>
          </p:nvSpPr>
          <p:spPr>
            <a:xfrm>
              <a:off x="179512" y="4033827"/>
              <a:ext cx="6667165" cy="105135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57" name="Picture 2">
              <a:extLst>
                <a:ext uri="{FF2B5EF4-FFF2-40B4-BE49-F238E27FC236}">
                  <a16:creationId xmlns:a16="http://schemas.microsoft.com/office/drawing/2014/main" xmlns="" id="{34E2DA7F-AF86-473A-86F2-CC01B1F352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671877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B550BBA1-080C-4870-AA87-FC77763E2238}"/>
              </a:ext>
            </a:extLst>
          </p:cNvPr>
          <p:cNvSpPr txBox="1"/>
          <p:nvPr/>
        </p:nvSpPr>
        <p:spPr>
          <a:xfrm>
            <a:off x="427135" y="4192052"/>
            <a:ext cx="6198043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수영이가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와플을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똑같이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조각으로 나누었을 때 전체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와플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조각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똑같이 넷으로 나눈 것 중의 하나는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조각입니다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391B9AD7-8227-48E5-BDA0-13518AC0B740}"/>
              </a:ext>
            </a:extLst>
          </p:cNvPr>
          <p:cNvSpPr/>
          <p:nvPr/>
        </p:nvSpPr>
        <p:spPr bwMode="auto">
          <a:xfrm>
            <a:off x="7452321" y="503117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6341451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/>
          <p:cNvGrpSpPr/>
          <p:nvPr/>
        </p:nvGrpSpPr>
        <p:grpSpPr>
          <a:xfrm>
            <a:off x="2538930" y="980728"/>
            <a:ext cx="4157306" cy="252028"/>
            <a:chOff x="2538964" y="980728"/>
            <a:chExt cx="4157306" cy="252028"/>
          </a:xfrm>
        </p:grpSpPr>
        <p:sp>
          <p:nvSpPr>
            <p:cNvPr id="45" name="순서도: 대체 처리 44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순서도: 대체 처리 45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순서도: 대체 처리 46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순서도: 대체 처리 47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순서도: 대체 처리 52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8" name="순서도: 대체 처리 77"/>
          <p:cNvSpPr/>
          <p:nvPr/>
        </p:nvSpPr>
        <p:spPr>
          <a:xfrm>
            <a:off x="5164842" y="981315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타원 106"/>
          <p:cNvSpPr/>
          <p:nvPr/>
        </p:nvSpPr>
        <p:spPr>
          <a:xfrm>
            <a:off x="5440762" y="51224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그림을 보고 남은 부분을 분수로 나타내어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776" y="2780928"/>
            <a:ext cx="1617247" cy="189050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2312" y="2925922"/>
            <a:ext cx="1840316" cy="160051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208" y="3559492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155" y="3559492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5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784" y="321376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0" name="그룹 29"/>
          <p:cNvGrpSpPr/>
          <p:nvPr/>
        </p:nvGrpSpPr>
        <p:grpSpPr>
          <a:xfrm>
            <a:off x="2538930" y="3403015"/>
            <a:ext cx="468052" cy="646331"/>
            <a:chOff x="1389230" y="3499201"/>
            <a:chExt cx="468052" cy="64633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xmlns="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859" y="321550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9" name="그룹 38"/>
          <p:cNvGrpSpPr/>
          <p:nvPr/>
        </p:nvGrpSpPr>
        <p:grpSpPr>
          <a:xfrm>
            <a:off x="5839005" y="3404755"/>
            <a:ext cx="468052" cy="646331"/>
            <a:chOff x="1389230" y="3499201"/>
            <a:chExt cx="468052" cy="646331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xmlns="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3" name="TextBox 42"/>
          <p:cNvSpPr txBox="1"/>
          <p:nvPr/>
        </p:nvSpPr>
        <p:spPr>
          <a:xfrm>
            <a:off x="7018371" y="1092168"/>
            <a:ext cx="212562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hlinkClick r:id="rId8"/>
              </a:rPr>
              <a:t>https://cdata2.tsherpa.co.kr/tsherpa/MultiMedia/Flash/2020/curri/index.html?flashxmlnum=yuni4856&amp;classa=A8-C1-31-MM-MM-04-07-04-0-0-0-0&amp;classno=MM_31_04/suh_0301_06_0004/suh_0301_06_0004_401_1.html</a:t>
            </a:r>
            <a:endParaRPr lang="en-US" altLang="ko-KR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 startAt="2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12">
            <a:extLst>
              <a:ext uri="{FF2B5EF4-FFF2-40B4-BE49-F238E27FC236}">
                <a16:creationId xmlns:a16="http://schemas.microsoft.com/office/drawing/2014/main" xmlns="" id="{4E59512C-7765-4FF2-9C3E-E0075FD99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45906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B8F9AA6B-F297-480F-B160-810E408D95DF}"/>
              </a:ext>
            </a:extLst>
          </p:cNvPr>
          <p:cNvSpPr/>
          <p:nvPr/>
        </p:nvSpPr>
        <p:spPr>
          <a:xfrm>
            <a:off x="4390261" y="50709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xmlns="" id="{008FF1C8-E1F4-4CBB-BCE5-337DA51F634E}"/>
              </a:ext>
            </a:extLst>
          </p:cNvPr>
          <p:cNvSpPr/>
          <p:nvPr/>
        </p:nvSpPr>
        <p:spPr bwMode="auto">
          <a:xfrm>
            <a:off x="7452321" y="503117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632630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/>
          <p:cNvGrpSpPr/>
          <p:nvPr/>
        </p:nvGrpSpPr>
        <p:grpSpPr>
          <a:xfrm>
            <a:off x="2538930" y="980728"/>
            <a:ext cx="4157306" cy="252028"/>
            <a:chOff x="2538964" y="980728"/>
            <a:chExt cx="4157306" cy="252028"/>
          </a:xfrm>
        </p:grpSpPr>
        <p:sp>
          <p:nvSpPr>
            <p:cNvPr id="45" name="순서도: 대체 처리 44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순서도: 대체 처리 45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순서도: 대체 처리 46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순서도: 대체 처리 47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순서도: 대체 처리 52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8" name="순서도: 대체 처리 77"/>
          <p:cNvSpPr/>
          <p:nvPr/>
        </p:nvSpPr>
        <p:spPr>
          <a:xfrm>
            <a:off x="5164842" y="981315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그림을 보고 남은 부분을 분수로 나타내어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776" y="2780928"/>
            <a:ext cx="1617247" cy="189050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2312" y="2925922"/>
            <a:ext cx="1840316" cy="160051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208" y="3559492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155" y="3559492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5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784" y="321376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0" name="그룹 29"/>
          <p:cNvGrpSpPr/>
          <p:nvPr/>
        </p:nvGrpSpPr>
        <p:grpSpPr>
          <a:xfrm>
            <a:off x="2538930" y="3403015"/>
            <a:ext cx="468052" cy="646331"/>
            <a:chOff x="1389230" y="3499201"/>
            <a:chExt cx="468052" cy="64633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xmlns="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859" y="321550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9" name="그룹 38"/>
          <p:cNvGrpSpPr/>
          <p:nvPr/>
        </p:nvGrpSpPr>
        <p:grpSpPr>
          <a:xfrm>
            <a:off x="5839005" y="3404755"/>
            <a:ext cx="468052" cy="646331"/>
            <a:chOff x="1389230" y="3499201"/>
            <a:chExt cx="468052" cy="646331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xmlns="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56" name="Picture 12">
            <a:extLst>
              <a:ext uri="{FF2B5EF4-FFF2-40B4-BE49-F238E27FC236}">
                <a16:creationId xmlns:a16="http://schemas.microsoft.com/office/drawing/2014/main" xmlns="" id="{4E59512C-7765-4FF2-9C3E-E0075FD99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45906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AFA89A12-901E-47E2-8BFD-FB649A18C793}"/>
              </a:ext>
            </a:extLst>
          </p:cNvPr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xmlns="" id="{ABD1297F-3FE7-44DA-99A1-B8C38873908F}"/>
              </a:ext>
            </a:extLst>
          </p:cNvPr>
          <p:cNvGrpSpPr/>
          <p:nvPr/>
        </p:nvGrpSpPr>
        <p:grpSpPr>
          <a:xfrm>
            <a:off x="175934" y="3206569"/>
            <a:ext cx="6667165" cy="2058635"/>
            <a:chOff x="179512" y="3304680"/>
            <a:chExt cx="6667165" cy="1968610"/>
          </a:xfrm>
        </p:grpSpPr>
        <p:sp>
          <p:nvSpPr>
            <p:cNvPr id="59" name="직각 삼각형 58">
              <a:extLst>
                <a:ext uri="{FF2B5EF4-FFF2-40B4-BE49-F238E27FC236}">
                  <a16:creationId xmlns:a16="http://schemas.microsoft.com/office/drawing/2014/main" xmlns="" id="{15ADAC78-C5B8-429B-BDDF-72359F4D6AAF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xmlns="" id="{685B8241-31E0-41EC-A285-3025E80F75B1}"/>
                </a:ext>
              </a:extLst>
            </p:cNvPr>
            <p:cNvSpPr/>
            <p:nvPr/>
          </p:nvSpPr>
          <p:spPr>
            <a:xfrm>
              <a:off x="179512" y="3669069"/>
              <a:ext cx="6667165" cy="14161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61" name="Picture 2">
              <a:extLst>
                <a:ext uri="{FF2B5EF4-FFF2-40B4-BE49-F238E27FC236}">
                  <a16:creationId xmlns:a16="http://schemas.microsoft.com/office/drawing/2014/main" xmlns="" id="{BE779753-2CF7-443D-8CF5-E1707CD220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30468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D0009D5A-DAEC-42F8-9E86-04857AE72CE6}"/>
              </a:ext>
            </a:extLst>
          </p:cNvPr>
          <p:cNvSpPr txBox="1"/>
          <p:nvPr/>
        </p:nvSpPr>
        <p:spPr>
          <a:xfrm>
            <a:off x="506872" y="3625648"/>
            <a:ext cx="5978700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초콜릿은 전체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조각 중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조각이 남아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20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피자는 전체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조각 중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조각이 남아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31">
            <a:extLst>
              <a:ext uri="{FF2B5EF4-FFF2-40B4-BE49-F238E27FC236}">
                <a16:creationId xmlns:a16="http://schemas.microsoft.com/office/drawing/2014/main" xmlns="" id="{65204D23-D611-4291-A147-ECF5E5A5B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154" y="4401108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31">
            <a:extLst>
              <a:ext uri="{FF2B5EF4-FFF2-40B4-BE49-F238E27FC236}">
                <a16:creationId xmlns:a16="http://schemas.microsoft.com/office/drawing/2014/main" xmlns="" id="{08BBCFF1-CC4A-4BB1-924C-5CEA915D0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910" y="3825044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68" y="3956173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23" y="4507192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577512"/>
              </p:ext>
            </p:extLst>
          </p:nvPr>
        </p:nvGraphicFramePr>
        <p:xfrm>
          <a:off x="5867561" y="3689296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031231"/>
              </p:ext>
            </p:extLst>
          </p:nvPr>
        </p:nvGraphicFramePr>
        <p:xfrm>
          <a:off x="5553633" y="4274152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4808F406-D275-4955-A0AD-60BF8F6D9AF3}"/>
              </a:ext>
            </a:extLst>
          </p:cNvPr>
          <p:cNvSpPr/>
          <p:nvPr/>
        </p:nvSpPr>
        <p:spPr bwMode="auto">
          <a:xfrm>
            <a:off x="7452321" y="503117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0678572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2538930" y="980728"/>
            <a:ext cx="4157306" cy="252028"/>
            <a:chOff x="2538964" y="980728"/>
            <a:chExt cx="4157306" cy="252028"/>
          </a:xfrm>
        </p:grpSpPr>
        <p:sp>
          <p:nvSpPr>
            <p:cNvPr id="40" name="순서도: 대체 처리 39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순서도: 대체 처리 52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순서도: 대체 처리 54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575556" y="1635768"/>
            <a:ext cx="626469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색칠한 부분이 나타내는 분수가 다른 것을 고르시오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타원 27"/>
          <p:cNvSpPr/>
          <p:nvPr/>
        </p:nvSpPr>
        <p:spPr>
          <a:xfrm>
            <a:off x="5566964" y="49932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54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095836" y="4108616"/>
            <a:ext cx="57085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731" y="397975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047" y="2087729"/>
            <a:ext cx="6175368" cy="1803915"/>
          </a:xfrm>
          <a:prstGeom prst="rect">
            <a:avLst/>
          </a:prstGeom>
        </p:spPr>
      </p:pic>
      <p:pic>
        <p:nvPicPr>
          <p:cNvPr id="31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907" y="3429000"/>
            <a:ext cx="284234" cy="289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475" y="3429000"/>
            <a:ext cx="302868" cy="302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788" y="3429000"/>
            <a:ext cx="277746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628" y="3429000"/>
            <a:ext cx="288032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144" y="4148533"/>
            <a:ext cx="284234" cy="289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4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018371" y="1092168"/>
            <a:ext cx="212562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hlinkClick r:id="rId10"/>
              </a:rPr>
              <a:t>https://cdata2.tsherpa.co.kr/tsherpa/MultiMedia/Flash/2020/curri/index.html?flashxmlnum=yuni4856&amp;classa=A8-C1-31-MM-MM-04-07-04-0-0-0-0&amp;classno=MM_31_04/suh_0301_06_0004/suh_0301_06_0004_401_1.html</a:t>
            </a:r>
            <a:endParaRPr lang="en-US" altLang="ko-KR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 startAt="2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12">
            <a:extLst>
              <a:ext uri="{FF2B5EF4-FFF2-40B4-BE49-F238E27FC236}">
                <a16:creationId xmlns:a16="http://schemas.microsoft.com/office/drawing/2014/main" xmlns="" id="{4E59512C-7765-4FF2-9C3E-E0075FD99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45906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>
            <a:extLst>
              <a:ext uri="{FF2B5EF4-FFF2-40B4-BE49-F238E27FC236}">
                <a16:creationId xmlns:a16="http://schemas.microsoft.com/office/drawing/2014/main" xmlns="" id="{B8F9AA6B-F297-480F-B160-810E408D95DF}"/>
              </a:ext>
            </a:extLst>
          </p:cNvPr>
          <p:cNvSpPr/>
          <p:nvPr/>
        </p:nvSpPr>
        <p:spPr>
          <a:xfrm>
            <a:off x="4390261" y="50709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3AF0E8E8-F26A-4ED6-87D6-72CF564F905B}"/>
              </a:ext>
            </a:extLst>
          </p:cNvPr>
          <p:cNvSpPr/>
          <p:nvPr/>
        </p:nvSpPr>
        <p:spPr bwMode="auto">
          <a:xfrm>
            <a:off x="7452321" y="503117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3385151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2538930" y="980728"/>
            <a:ext cx="4157306" cy="252028"/>
            <a:chOff x="2538964" y="980728"/>
            <a:chExt cx="4157306" cy="252028"/>
          </a:xfrm>
        </p:grpSpPr>
        <p:sp>
          <p:nvSpPr>
            <p:cNvPr id="40" name="순서도: 대체 처리 39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순서도: 대체 처리 52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순서도: 대체 처리 54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575556" y="1635768"/>
            <a:ext cx="626469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색칠한 부분이 나타내는 분수가 다른 것을 고르시오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순서도: 대체 처리 57"/>
          <p:cNvSpPr/>
          <p:nvPr/>
        </p:nvSpPr>
        <p:spPr>
          <a:xfrm>
            <a:off x="5692854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095836" y="4108616"/>
            <a:ext cx="57085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731" y="397975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047" y="2087729"/>
            <a:ext cx="6175368" cy="1803915"/>
          </a:xfrm>
          <a:prstGeom prst="rect">
            <a:avLst/>
          </a:prstGeom>
        </p:spPr>
      </p:pic>
      <p:pic>
        <p:nvPicPr>
          <p:cNvPr id="31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907" y="3429000"/>
            <a:ext cx="284234" cy="289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475" y="3429000"/>
            <a:ext cx="302868" cy="302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788" y="3429000"/>
            <a:ext cx="277746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628" y="3429000"/>
            <a:ext cx="288032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144" y="4148533"/>
            <a:ext cx="284234" cy="289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4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12">
            <a:extLst>
              <a:ext uri="{FF2B5EF4-FFF2-40B4-BE49-F238E27FC236}">
                <a16:creationId xmlns:a16="http://schemas.microsoft.com/office/drawing/2014/main" xmlns="" id="{4E59512C-7765-4FF2-9C3E-E0075FD99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45906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1EBBEAF6-0B1E-49C4-98C2-C5448B5A7965}"/>
              </a:ext>
            </a:extLst>
          </p:cNvPr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xmlns="" id="{3870857D-9F1C-4641-8FA5-0874EDF4E163}"/>
              </a:ext>
            </a:extLst>
          </p:cNvPr>
          <p:cNvGrpSpPr/>
          <p:nvPr/>
        </p:nvGrpSpPr>
        <p:grpSpPr>
          <a:xfrm>
            <a:off x="175934" y="3206569"/>
            <a:ext cx="6667165" cy="2058635"/>
            <a:chOff x="179512" y="3304680"/>
            <a:chExt cx="6667165" cy="1968610"/>
          </a:xfrm>
        </p:grpSpPr>
        <p:sp>
          <p:nvSpPr>
            <p:cNvPr id="44" name="직각 삼각형 43">
              <a:extLst>
                <a:ext uri="{FF2B5EF4-FFF2-40B4-BE49-F238E27FC236}">
                  <a16:creationId xmlns:a16="http://schemas.microsoft.com/office/drawing/2014/main" xmlns="" id="{695BEE66-1AB8-4E50-8788-5A872E0DD9DC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ED5399FB-F70D-4F2F-BF06-E93071B27967}"/>
                </a:ext>
              </a:extLst>
            </p:cNvPr>
            <p:cNvSpPr/>
            <p:nvPr/>
          </p:nvSpPr>
          <p:spPr>
            <a:xfrm>
              <a:off x="179512" y="3669069"/>
              <a:ext cx="6667165" cy="14161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57" name="Picture 2">
              <a:extLst>
                <a:ext uri="{FF2B5EF4-FFF2-40B4-BE49-F238E27FC236}">
                  <a16:creationId xmlns:a16="http://schemas.microsoft.com/office/drawing/2014/main" xmlns="" id="{DDABD18A-BE10-434E-870D-3F5D62C4B5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30468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9" name="Picture 8">
            <a:extLst>
              <a:ext uri="{FF2B5EF4-FFF2-40B4-BE49-F238E27FC236}">
                <a16:creationId xmlns:a16="http://schemas.microsoft.com/office/drawing/2014/main" xmlns="" id="{493DB175-2AD9-40DC-8C22-2CCB20D0D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69" y="4408537"/>
            <a:ext cx="351308" cy="3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9">
            <a:extLst>
              <a:ext uri="{FF2B5EF4-FFF2-40B4-BE49-F238E27FC236}">
                <a16:creationId xmlns:a16="http://schemas.microsoft.com/office/drawing/2014/main" xmlns="" id="{64163BCB-FE96-402F-9932-4110D7611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377" y="3825398"/>
            <a:ext cx="364319" cy="36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10">
            <a:extLst>
              <a:ext uri="{FF2B5EF4-FFF2-40B4-BE49-F238E27FC236}">
                <a16:creationId xmlns:a16="http://schemas.microsoft.com/office/drawing/2014/main" xmlns="" id="{D4867C2B-BD59-4DBC-BD64-E8F247CD3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332" y="3825397"/>
            <a:ext cx="351308" cy="36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11">
            <a:extLst>
              <a:ext uri="{FF2B5EF4-FFF2-40B4-BE49-F238E27FC236}">
                <a16:creationId xmlns:a16="http://schemas.microsoft.com/office/drawing/2014/main" xmlns="" id="{B5C278B3-DE25-4D7B-BF9F-B4931FA29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28" y="3833348"/>
            <a:ext cx="357814" cy="3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31">
            <a:extLst>
              <a:ext uri="{FF2B5EF4-FFF2-40B4-BE49-F238E27FC236}">
                <a16:creationId xmlns:a16="http://schemas.microsoft.com/office/drawing/2014/main" xmlns="" id="{D8F35BBF-D2E5-45AB-8544-BB22A8481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4401108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31">
            <a:extLst>
              <a:ext uri="{FF2B5EF4-FFF2-40B4-BE49-F238E27FC236}">
                <a16:creationId xmlns:a16="http://schemas.microsoft.com/office/drawing/2014/main" xmlns="" id="{A608E637-11C2-4C86-ACFD-EC411EEA1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252" y="3825044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098288"/>
              </p:ext>
            </p:extLst>
          </p:nvPr>
        </p:nvGraphicFramePr>
        <p:xfrm>
          <a:off x="6021685" y="3697779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785524"/>
              </p:ext>
            </p:extLst>
          </p:nvPr>
        </p:nvGraphicFramePr>
        <p:xfrm>
          <a:off x="5076056" y="4272789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C138DC88-2DB1-44FA-B887-32F6E80DBC2E}"/>
              </a:ext>
            </a:extLst>
          </p:cNvPr>
          <p:cNvSpPr txBox="1"/>
          <p:nvPr/>
        </p:nvSpPr>
        <p:spPr>
          <a:xfrm>
            <a:off x="506872" y="3625648"/>
            <a:ext cx="5978700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,       ,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전체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조각 중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조각을 나타냅니다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200000"/>
              </a:lnSpc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전체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조각 중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조각을 나타냅니다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9D47B647-83E7-41A3-B0C0-31F567B35221}"/>
              </a:ext>
            </a:extLst>
          </p:cNvPr>
          <p:cNvSpPr/>
          <p:nvPr/>
        </p:nvSpPr>
        <p:spPr bwMode="auto">
          <a:xfrm>
            <a:off x="7452321" y="503117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9406184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43"/>
          <p:cNvSpPr txBox="1"/>
          <p:nvPr/>
        </p:nvSpPr>
        <p:spPr>
          <a:xfrm>
            <a:off x="506976" y="4426801"/>
            <a:ext cx="619268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(3)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전체에 대하여 당근을 심은 부분의 크기를 분수로 나타내어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1" name="TextBox 43"/>
          <p:cNvSpPr txBox="1"/>
          <p:nvPr/>
        </p:nvSpPr>
        <p:spPr>
          <a:xfrm>
            <a:off x="506976" y="3814019"/>
            <a:ext cx="619268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당근은 몇 칸에 심었는지 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9" name="TextBox 43"/>
          <p:cNvSpPr txBox="1"/>
          <p:nvPr/>
        </p:nvSpPr>
        <p:spPr>
          <a:xfrm>
            <a:off x="506976" y="3255217"/>
            <a:ext cx="619268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전체를 똑같이 몇 칸으로 나누었는지 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1" name="그룹 30"/>
          <p:cNvGrpSpPr/>
          <p:nvPr/>
        </p:nvGrpSpPr>
        <p:grpSpPr>
          <a:xfrm>
            <a:off x="2538930" y="980728"/>
            <a:ext cx="4157306" cy="252028"/>
            <a:chOff x="2538964" y="980728"/>
            <a:chExt cx="4157306" cy="252028"/>
          </a:xfrm>
        </p:grpSpPr>
        <p:sp>
          <p:nvSpPr>
            <p:cNvPr id="40" name="순서도: 대체 처리 39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순서도: 대체 처리 52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순서도: 대체 처리 54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575556" y="1635768"/>
            <a:ext cx="619268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효리네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텃밭에 파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당근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고추를 심었습니다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전체에 대하여 당근을 심은 부분의 크기를 분수로 나타내어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순서도: 대체 처리 58"/>
          <p:cNvSpPr/>
          <p:nvPr/>
        </p:nvSpPr>
        <p:spPr>
          <a:xfrm>
            <a:off x="6213722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5432439" y="510278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15251" y="2466417"/>
            <a:ext cx="607338" cy="27850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5580112" y="3253075"/>
            <a:ext cx="54263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748" y="2312876"/>
            <a:ext cx="5277115" cy="89680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583668" y="2556373"/>
            <a:ext cx="288032" cy="27850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459816" y="2553315"/>
            <a:ext cx="464112" cy="27850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5383892" y="2535149"/>
            <a:ext cx="464112" cy="27850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43"/>
          <p:cNvSpPr txBox="1"/>
          <p:nvPr/>
        </p:nvSpPr>
        <p:spPr>
          <a:xfrm>
            <a:off x="1501700" y="2500204"/>
            <a:ext cx="45100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파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43"/>
          <p:cNvSpPr txBox="1"/>
          <p:nvPr/>
        </p:nvSpPr>
        <p:spPr>
          <a:xfrm>
            <a:off x="3377248" y="2500203"/>
            <a:ext cx="65766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당근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43"/>
          <p:cNvSpPr txBox="1"/>
          <p:nvPr/>
        </p:nvSpPr>
        <p:spPr>
          <a:xfrm>
            <a:off x="5307997" y="2496241"/>
            <a:ext cx="65766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고추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463988" y="3821450"/>
            <a:ext cx="54263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506" y="316506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600" y="368499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7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018371" y="1092168"/>
            <a:ext cx="212562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hlinkClick r:id="rId6"/>
              </a:rPr>
              <a:t>https://cdata2.tsherpa.co.kr/tsherpa/MultiMedia/Flash/2020/curri/index.html?flashxmlnum=yuni4856&amp;classa=A8-C1-31-MM-MM-04-07-04-0-0-0-0&amp;classno=MM_31_04/suh_0301_06_0004/suh_0301_06_0004_401_1.html</a:t>
            </a:r>
            <a:endParaRPr lang="en-US" altLang="ko-KR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 startAt="2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12">
            <a:extLst>
              <a:ext uri="{FF2B5EF4-FFF2-40B4-BE49-F238E27FC236}">
                <a16:creationId xmlns:a16="http://schemas.microsoft.com/office/drawing/2014/main" xmlns="" id="{4E59512C-7765-4FF2-9C3E-E0075FD99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45906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B8F9AA6B-F297-480F-B160-810E408D95DF}"/>
              </a:ext>
            </a:extLst>
          </p:cNvPr>
          <p:cNvSpPr/>
          <p:nvPr/>
        </p:nvSpPr>
        <p:spPr>
          <a:xfrm>
            <a:off x="4390261" y="50709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3"/>
          <p:cNvSpPr txBox="1"/>
          <p:nvPr/>
        </p:nvSpPr>
        <p:spPr>
          <a:xfrm>
            <a:off x="6073031" y="3255217"/>
            <a:ext cx="71665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칸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43"/>
          <p:cNvSpPr txBox="1"/>
          <p:nvPr/>
        </p:nvSpPr>
        <p:spPr>
          <a:xfrm>
            <a:off x="4986461" y="3819110"/>
            <a:ext cx="71665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칸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528" y="459149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2" name="그룹 61"/>
          <p:cNvGrpSpPr/>
          <p:nvPr/>
        </p:nvGrpSpPr>
        <p:grpSpPr>
          <a:xfrm>
            <a:off x="1718674" y="4780743"/>
            <a:ext cx="468052" cy="646331"/>
            <a:chOff x="1389230" y="3499201"/>
            <a:chExt cx="468052" cy="646331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16</a:t>
              </a:r>
            </a:p>
          </p:txBody>
        </p: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xmlns="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ADEDD936-8907-4256-BFED-2198E1A1AEBE}"/>
              </a:ext>
            </a:extLst>
          </p:cNvPr>
          <p:cNvSpPr/>
          <p:nvPr/>
        </p:nvSpPr>
        <p:spPr bwMode="auto">
          <a:xfrm>
            <a:off x="7452321" y="503117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53690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8" y="871108"/>
            <a:ext cx="6922430" cy="4754136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275" y="872716"/>
            <a:ext cx="6924993" cy="4751809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err="1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네잎클로버를</a:t>
            </a:r>
            <a:r>
              <a:rPr lang="ko-KR" altLang="en-US" sz="28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만들자</a:t>
            </a: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4634"/>
              </p:ext>
            </p:extLst>
          </p:nvPr>
        </p:nvGraphicFramePr>
        <p:xfrm>
          <a:off x="120453" y="6165304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mm_31_6_03_02_01_ani.mp4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\app\resource\contents\lesson06\ops\lesson06\video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96094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05C89D12-FA4C-437F-8BFA-729D0A0BE674}"/>
              </a:ext>
            </a:extLst>
          </p:cNvPr>
          <p:cNvSpPr/>
          <p:nvPr/>
        </p:nvSpPr>
        <p:spPr bwMode="auto">
          <a:xfrm>
            <a:off x="7452321" y="503117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528" y="459149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5" name="그룹 74"/>
          <p:cNvGrpSpPr/>
          <p:nvPr/>
        </p:nvGrpSpPr>
        <p:grpSpPr>
          <a:xfrm>
            <a:off x="1718674" y="4780743"/>
            <a:ext cx="468052" cy="646331"/>
            <a:chOff x="1389230" y="3499201"/>
            <a:chExt cx="468052" cy="646331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16</a:t>
              </a:r>
            </a:p>
          </p:txBody>
        </p: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xmlns="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6" name="TextBox 43"/>
          <p:cNvSpPr txBox="1"/>
          <p:nvPr/>
        </p:nvSpPr>
        <p:spPr>
          <a:xfrm>
            <a:off x="506976" y="4426801"/>
            <a:ext cx="619268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(3)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전체에 대하여 당근을 심은 부분의 크기를 분수로 나타내어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1" name="그룹 30"/>
          <p:cNvGrpSpPr/>
          <p:nvPr/>
        </p:nvGrpSpPr>
        <p:grpSpPr>
          <a:xfrm>
            <a:off x="2538930" y="980728"/>
            <a:ext cx="4157306" cy="252028"/>
            <a:chOff x="2538964" y="980728"/>
            <a:chExt cx="4157306" cy="252028"/>
          </a:xfrm>
        </p:grpSpPr>
        <p:sp>
          <p:nvSpPr>
            <p:cNvPr id="40" name="순서도: 대체 처리 39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순서도: 대체 처리 52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순서도: 대체 처리 54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575556" y="1635768"/>
            <a:ext cx="619268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효리네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텃밭에 파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당근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고추를 심었습니다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전체에 대하여 당근을 심은 부분의 크기를 분수로 나타내어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순서도: 대체 처리 58"/>
          <p:cNvSpPr/>
          <p:nvPr/>
        </p:nvSpPr>
        <p:spPr>
          <a:xfrm>
            <a:off x="6213722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15251" y="2466417"/>
            <a:ext cx="607338" cy="27850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5748" y="2312876"/>
            <a:ext cx="5277115" cy="89680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583668" y="2556373"/>
            <a:ext cx="288032" cy="27850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459816" y="2553315"/>
            <a:ext cx="464112" cy="27850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5383892" y="2535149"/>
            <a:ext cx="464112" cy="27850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43"/>
          <p:cNvSpPr txBox="1"/>
          <p:nvPr/>
        </p:nvSpPr>
        <p:spPr>
          <a:xfrm>
            <a:off x="1501700" y="2500204"/>
            <a:ext cx="45100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파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43"/>
          <p:cNvSpPr txBox="1"/>
          <p:nvPr/>
        </p:nvSpPr>
        <p:spPr>
          <a:xfrm>
            <a:off x="3377248" y="2500203"/>
            <a:ext cx="65766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당근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43"/>
          <p:cNvSpPr txBox="1"/>
          <p:nvPr/>
        </p:nvSpPr>
        <p:spPr>
          <a:xfrm>
            <a:off x="5307997" y="2496241"/>
            <a:ext cx="65766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고추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43"/>
          <p:cNvSpPr txBox="1"/>
          <p:nvPr/>
        </p:nvSpPr>
        <p:spPr>
          <a:xfrm>
            <a:off x="506976" y="3255217"/>
            <a:ext cx="619268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전체를 똑같이 몇 칸으로 나누었는지 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1" name="TextBox 43"/>
          <p:cNvSpPr txBox="1"/>
          <p:nvPr/>
        </p:nvSpPr>
        <p:spPr>
          <a:xfrm>
            <a:off x="506976" y="3814019"/>
            <a:ext cx="619268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당근은 몇 칸에 심었는지 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396942" y="3821450"/>
            <a:ext cx="79447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칸</a:t>
            </a:r>
          </a:p>
        </p:txBody>
      </p:sp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552" y="381391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7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12">
            <a:extLst>
              <a:ext uri="{FF2B5EF4-FFF2-40B4-BE49-F238E27FC236}">
                <a16:creationId xmlns:a16="http://schemas.microsoft.com/office/drawing/2014/main" xmlns="" id="{4E59512C-7765-4FF2-9C3E-E0075FD99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45906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3FDADF73-340D-4DBB-82E8-CE687F4ECF07}"/>
              </a:ext>
            </a:extLst>
          </p:cNvPr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xmlns="" id="{553FA1AB-84BD-46AC-9495-9A6F5DE9546C}"/>
              </a:ext>
            </a:extLst>
          </p:cNvPr>
          <p:cNvGrpSpPr/>
          <p:nvPr/>
        </p:nvGrpSpPr>
        <p:grpSpPr>
          <a:xfrm>
            <a:off x="175934" y="3302527"/>
            <a:ext cx="6667165" cy="1962679"/>
            <a:chOff x="179512" y="3396441"/>
            <a:chExt cx="6667165" cy="1876849"/>
          </a:xfrm>
        </p:grpSpPr>
        <p:sp>
          <p:nvSpPr>
            <p:cNvPr id="61" name="직각 삼각형 60">
              <a:extLst>
                <a:ext uri="{FF2B5EF4-FFF2-40B4-BE49-F238E27FC236}">
                  <a16:creationId xmlns:a16="http://schemas.microsoft.com/office/drawing/2014/main" xmlns="" id="{E34672D2-AF2D-4681-89DF-B1EB122EF8E9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xmlns="" id="{8B73A4B5-6792-4AE6-9AA0-691FAC42B507}"/>
                </a:ext>
              </a:extLst>
            </p:cNvPr>
            <p:cNvSpPr/>
            <p:nvPr/>
          </p:nvSpPr>
          <p:spPr>
            <a:xfrm>
              <a:off x="179512" y="3767368"/>
              <a:ext cx="6667165" cy="131781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65" name="Picture 2">
              <a:extLst>
                <a:ext uri="{FF2B5EF4-FFF2-40B4-BE49-F238E27FC236}">
                  <a16:creationId xmlns:a16="http://schemas.microsoft.com/office/drawing/2014/main" xmlns="" id="{E4B97EEF-3C77-4CCC-88A5-398E847DCB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396441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428737"/>
              </p:ext>
            </p:extLst>
          </p:nvPr>
        </p:nvGraphicFramePr>
        <p:xfrm>
          <a:off x="4824028" y="432784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2" name="TextBox 43">
            <a:extLst>
              <a:ext uri="{FF2B5EF4-FFF2-40B4-BE49-F238E27FC236}">
                <a16:creationId xmlns:a16="http://schemas.microsoft.com/office/drawing/2014/main" xmlns="" id="{2B4319A1-F776-46A0-8FD0-FDDF0CBA7763}"/>
              </a:ext>
            </a:extLst>
          </p:cNvPr>
          <p:cNvSpPr txBox="1"/>
          <p:nvPr/>
        </p:nvSpPr>
        <p:spPr>
          <a:xfrm>
            <a:off x="501512" y="3690410"/>
            <a:ext cx="5978700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텃밭은 전체를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칸으로 나누었고 당근은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칸 심었으므로 전체에 대하여 당근을 심은 부분의 크기는       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580112" y="3253075"/>
            <a:ext cx="54263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506" y="316506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TextBox 43"/>
          <p:cNvSpPr txBox="1"/>
          <p:nvPr/>
        </p:nvSpPr>
        <p:spPr>
          <a:xfrm>
            <a:off x="6073031" y="3255217"/>
            <a:ext cx="71665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칸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8A64440F-DBEC-45EA-B232-0836A0A5F96E}"/>
              </a:ext>
            </a:extLst>
          </p:cNvPr>
          <p:cNvSpPr/>
          <p:nvPr/>
        </p:nvSpPr>
        <p:spPr bwMode="auto">
          <a:xfrm>
            <a:off x="7452321" y="503117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4427450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44" y="1880828"/>
            <a:ext cx="6144074" cy="3095688"/>
          </a:xfrm>
          <a:prstGeom prst="rect">
            <a:avLst/>
          </a:prstGeom>
        </p:spPr>
      </p:pic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5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개발 자료 활용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\app\resource\contents\lesson06\ops\lesson06\mm_31_6_03_07_04.html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https://cdata2.tsherpa.co.kr/tsherpa/multimedia/Flash/2022/curri/index_jr.html?flashxmlnum=yuni4856tsherpa&amp;classno=E-curri03-math-P_2022/31/suh_p_0301_01_0010/suh_p_0301_01_0010_501_1.html&amp;id=1440468&amp;classa=1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링크처럼그대로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가지고 와주세요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8A64440F-DBEC-45EA-B232-0836A0A5F96E}"/>
              </a:ext>
            </a:extLst>
          </p:cNvPr>
          <p:cNvSpPr/>
          <p:nvPr/>
        </p:nvSpPr>
        <p:spPr bwMode="auto">
          <a:xfrm>
            <a:off x="7452321" y="503117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841039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24" r="5291"/>
          <a:stretch/>
        </p:blipFill>
        <p:spPr bwMode="auto">
          <a:xfrm>
            <a:off x="228079" y="1599672"/>
            <a:ext cx="3198609" cy="3827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네잎클로버를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만들기 위해 하트가 얼마큼 필요한가요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4979949" y="1256066"/>
            <a:ext cx="1981567" cy="258869"/>
            <a:chOff x="4968044" y="1252395"/>
            <a:chExt cx="1981567" cy="258869"/>
          </a:xfrm>
        </p:grpSpPr>
        <p:sp>
          <p:nvSpPr>
            <p:cNvPr id="39" name="직사각형 38"/>
            <p:cNvSpPr/>
            <p:nvPr/>
          </p:nvSpPr>
          <p:spPr>
            <a:xfrm>
              <a:off x="5646183" y="1253742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968044" y="1255673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6318870" y="1252395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46" name="타원 45"/>
          <p:cNvSpPr/>
          <p:nvPr/>
        </p:nvSpPr>
        <p:spPr>
          <a:xfrm>
            <a:off x="4759672" y="116932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670" y="521762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3059832" y="4925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926529" y="2298637"/>
            <a:ext cx="296569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하트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개가 필요합니다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4979" y="2298637"/>
            <a:ext cx="360000" cy="355000"/>
          </a:xfrm>
          <a:prstGeom prst="rect">
            <a:avLst/>
          </a:prstGeom>
        </p:spPr>
      </p:pic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52297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SA31603.psd</a:t>
                      </a:r>
                    </a:p>
                    <a:p>
                      <a:pPr algn="l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3-1_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\112135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초등수학교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3-1-6\Links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F9E880C1-085D-441A-9F7C-4461D3C74305}"/>
              </a:ext>
            </a:extLst>
          </p:cNvPr>
          <p:cNvSpPr/>
          <p:nvPr/>
        </p:nvSpPr>
        <p:spPr bwMode="auto">
          <a:xfrm>
            <a:off x="7452321" y="503117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140165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최대한 크게 넣고 텍스트 삭제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 삭제하면서 그림과 남자아이를 중앙으로 옮겨주세요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2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1257727"/>
            <a:ext cx="6807671" cy="3827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19366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SA31603.psd</a:t>
                      </a:r>
                    </a:p>
                    <a:p>
                      <a:pPr algn="l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3-1_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\112135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초등수학교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3-1-6\Links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B1642F06-816B-480F-910C-D3F9CC53CD3B}"/>
              </a:ext>
            </a:extLst>
          </p:cNvPr>
          <p:cNvSpPr/>
          <p:nvPr/>
        </p:nvSpPr>
        <p:spPr bwMode="auto">
          <a:xfrm>
            <a:off x="7452321" y="503117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613013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24" r="5291"/>
          <a:stretch/>
        </p:blipFill>
        <p:spPr bwMode="auto">
          <a:xfrm>
            <a:off x="228079" y="1599672"/>
            <a:ext cx="3198609" cy="3827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노란 하트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개와 초록 하트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개로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네잎클로버를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몇 개 만들 수 있을까요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894212" y="2602649"/>
            <a:ext cx="2965698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네잎클로버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개를 만들 수 있습니다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2122" y="2893980"/>
            <a:ext cx="360000" cy="355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670" y="521762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4" name="그룹 33"/>
          <p:cNvGrpSpPr/>
          <p:nvPr/>
        </p:nvGrpSpPr>
        <p:grpSpPr>
          <a:xfrm>
            <a:off x="4979949" y="1256066"/>
            <a:ext cx="1981567" cy="258869"/>
            <a:chOff x="4968044" y="1252395"/>
            <a:chExt cx="1981567" cy="258869"/>
          </a:xfrm>
        </p:grpSpPr>
        <p:sp>
          <p:nvSpPr>
            <p:cNvPr id="38" name="직사각형 37"/>
            <p:cNvSpPr/>
            <p:nvPr/>
          </p:nvSpPr>
          <p:spPr>
            <a:xfrm>
              <a:off x="5646183" y="1253742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2</a:t>
              </a:r>
              <a:endParaRPr lang="ko-KR" altLang="en-US" sz="1100" b="1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968044" y="1255673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318870" y="1252395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50" name="타원 49"/>
          <p:cNvSpPr/>
          <p:nvPr/>
        </p:nvSpPr>
        <p:spPr>
          <a:xfrm>
            <a:off x="4759672" y="116932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5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3167996B-F338-4117-AA19-BF68C46CCE63}"/>
              </a:ext>
            </a:extLst>
          </p:cNvPr>
          <p:cNvSpPr/>
          <p:nvPr/>
        </p:nvSpPr>
        <p:spPr bwMode="auto">
          <a:xfrm>
            <a:off x="7452321" y="503117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72611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24" r="5291"/>
          <a:stretch/>
        </p:blipFill>
        <p:spPr bwMode="auto">
          <a:xfrm>
            <a:off x="228079" y="1599672"/>
            <a:ext cx="3198609" cy="3827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노란 하트와 초록 하트는 </a:t>
            </a:r>
            <a:r>
              <a:rPr lang="ko-KR" altLang="en-US" sz="1900" spc="-150" err="1">
                <a:latin typeface="맑은 고딕" pitchFamily="50" charset="-127"/>
                <a:ea typeface="맑은 고딕" pitchFamily="50" charset="-127"/>
              </a:rPr>
              <a:t>네잎클로버의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 얼마큼인가요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894212" y="2348880"/>
            <a:ext cx="2965698" cy="13388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노란 하트와 초록 하트는 각각 </a:t>
            </a:r>
            <a:r>
              <a:rPr lang="ko-KR" altLang="en-US" sz="18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네잎클로버의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하트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중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개이므로     입니다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0736" y="3513400"/>
            <a:ext cx="360000" cy="355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670" y="521762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4" name="그룹 33"/>
          <p:cNvGrpSpPr/>
          <p:nvPr/>
        </p:nvGrpSpPr>
        <p:grpSpPr>
          <a:xfrm>
            <a:off x="4979949" y="1256066"/>
            <a:ext cx="1981567" cy="258869"/>
            <a:chOff x="4968044" y="1252395"/>
            <a:chExt cx="1981567" cy="258869"/>
          </a:xfrm>
        </p:grpSpPr>
        <p:sp>
          <p:nvSpPr>
            <p:cNvPr id="38" name="직사각형 37"/>
            <p:cNvSpPr/>
            <p:nvPr/>
          </p:nvSpPr>
          <p:spPr>
            <a:xfrm>
              <a:off x="5646183" y="1253742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968044" y="1255673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318870" y="1252395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3</a:t>
              </a:r>
              <a:endParaRPr lang="ko-KR" altLang="en-US" sz="1100" b="1" dirty="0"/>
            </a:p>
          </p:txBody>
        </p:sp>
      </p:grpSp>
      <p:sp>
        <p:nvSpPr>
          <p:cNvPr id="50" name="타원 49"/>
          <p:cNvSpPr/>
          <p:nvPr/>
        </p:nvSpPr>
        <p:spPr>
          <a:xfrm>
            <a:off x="4759672" y="116932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2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5698244" y="3097374"/>
            <a:ext cx="351655" cy="646331"/>
            <a:chOff x="1447429" y="3499201"/>
            <a:chExt cx="351655" cy="646331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BECC92AE-E65D-44EF-B1B0-E20FDEE01B03}"/>
                </a:ext>
              </a:extLst>
            </p:cNvPr>
            <p:cNvSpPr txBox="1"/>
            <p:nvPr/>
          </p:nvSpPr>
          <p:spPr>
            <a:xfrm>
              <a:off x="1447429" y="3499201"/>
              <a:ext cx="3516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xmlns="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BF0C3946-8DC8-4379-973E-6A647E99A19A}"/>
              </a:ext>
            </a:extLst>
          </p:cNvPr>
          <p:cNvSpPr/>
          <p:nvPr/>
        </p:nvSpPr>
        <p:spPr bwMode="auto">
          <a:xfrm>
            <a:off x="7452321" y="503117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205384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3568" y="1880828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그림을 보고 알맞은 분수로 나타내고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주어진 분수만큼 도형에 나타낼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921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683568" y="2828255"/>
            <a:ext cx="56476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부분을 보고 전체를 알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93954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23C0A93D-E422-4D6F-BE28-0EF1A3965799}"/>
              </a:ext>
            </a:extLst>
          </p:cNvPr>
          <p:cNvSpPr/>
          <p:nvPr/>
        </p:nvSpPr>
        <p:spPr bwMode="auto">
          <a:xfrm>
            <a:off x="7452321" y="503117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3"/>
            <a:ext cx="6918956" cy="5431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색칠한 부분과 색칠하지 않은 부분을 분수로 나타내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하단 이너탭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038059"/>
              </p:ext>
            </p:extLst>
          </p:nvPr>
        </p:nvGraphicFramePr>
        <p:xfrm>
          <a:off x="115384" y="6129300"/>
          <a:ext cx="7156916" cy="304800"/>
        </p:xfrm>
        <a:graphic>
          <a:graphicData uri="http://schemas.openxmlformats.org/drawingml/2006/table">
            <a:tbl>
              <a:tblPr/>
              <a:tblGrid>
                <a:gridCol w="9181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3876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\app\resource\contents\lesson06\ops\lesson06\images\mm_31_6_03_03_01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A643A06C-903A-4D66-B4DA-680E07D22880}"/>
              </a:ext>
            </a:extLst>
          </p:cNvPr>
          <p:cNvSpPr/>
          <p:nvPr/>
        </p:nvSpPr>
        <p:spPr>
          <a:xfrm>
            <a:off x="6489716" y="5037958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604" y="2786738"/>
            <a:ext cx="1433451" cy="1448781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2595063" y="306896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색칠한 부분은 전체의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595063" y="3671736"/>
            <a:ext cx="3351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색칠하지 않은 부분은 전체의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10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타원 100"/>
          <p:cNvSpPr/>
          <p:nvPr/>
        </p:nvSpPr>
        <p:spPr>
          <a:xfrm>
            <a:off x="2058225" y="50491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2427145" y="5292272"/>
            <a:ext cx="2144855" cy="263251"/>
            <a:chOff x="319554" y="1245924"/>
            <a:chExt cx="3454313" cy="423969"/>
          </a:xfrm>
        </p:grpSpPr>
        <p:pic>
          <p:nvPicPr>
            <p:cNvPr id="103" name="Picture 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4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5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6" name="Picture 1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4767" y="1260317"/>
              <a:ext cx="419100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7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9888" y="1318300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15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876" y="274120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6" name="그룹 115"/>
          <p:cNvGrpSpPr/>
          <p:nvPr/>
        </p:nvGrpSpPr>
        <p:grpSpPr>
          <a:xfrm>
            <a:off x="4770022" y="2930460"/>
            <a:ext cx="468052" cy="646331"/>
            <a:chOff x="1389230" y="3499201"/>
            <a:chExt cx="468052" cy="646331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xmlns="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</p:txBody>
        </p: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xmlns="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19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053" y="334398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0" name="그룹 119"/>
          <p:cNvGrpSpPr/>
          <p:nvPr/>
        </p:nvGrpSpPr>
        <p:grpSpPr>
          <a:xfrm>
            <a:off x="5493199" y="3533236"/>
            <a:ext cx="468052" cy="646331"/>
            <a:chOff x="1389230" y="3499201"/>
            <a:chExt cx="468052" cy="646331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xmlns="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</p:txBody>
        </p: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xmlns="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094A310C-E0A3-466D-B6F4-B06AA5F6E98E}"/>
              </a:ext>
            </a:extLst>
          </p:cNvPr>
          <p:cNvSpPr/>
          <p:nvPr/>
        </p:nvSpPr>
        <p:spPr bwMode="auto">
          <a:xfrm>
            <a:off x="7452321" y="503117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645195865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42621</TotalTime>
  <Words>2499</Words>
  <Application>Microsoft Office PowerPoint</Application>
  <PresentationFormat>화면 슬라이드 쇼(4:3)</PresentationFormat>
  <Paragraphs>863</Paragraphs>
  <Slides>31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dell</cp:lastModifiedBy>
  <cp:revision>7426</cp:revision>
  <dcterms:created xsi:type="dcterms:W3CDTF">2008-07-15T12:19:11Z</dcterms:created>
  <dcterms:modified xsi:type="dcterms:W3CDTF">2022-03-25T13:50:56Z</dcterms:modified>
</cp:coreProperties>
</file>