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1"/>
  </p:notesMasterIdLst>
  <p:handoutMasterIdLst>
    <p:handoutMasterId r:id="rId32"/>
  </p:handoutMasterIdLst>
  <p:sldIdLst>
    <p:sldId id="782" r:id="rId2"/>
    <p:sldId id="783" r:id="rId3"/>
    <p:sldId id="1327" r:id="rId4"/>
    <p:sldId id="1288" r:id="rId5"/>
    <p:sldId id="1339" r:id="rId6"/>
    <p:sldId id="1097" r:id="rId7"/>
    <p:sldId id="1350" r:id="rId8"/>
    <p:sldId id="1353" r:id="rId9"/>
    <p:sldId id="1371" r:id="rId10"/>
    <p:sldId id="1372" r:id="rId11"/>
    <p:sldId id="1374" r:id="rId12"/>
    <p:sldId id="1375" r:id="rId13"/>
    <p:sldId id="1312" r:id="rId14"/>
    <p:sldId id="1376" r:id="rId15"/>
    <p:sldId id="1377" r:id="rId16"/>
    <p:sldId id="1378" r:id="rId17"/>
    <p:sldId id="1379" r:id="rId18"/>
    <p:sldId id="1380" r:id="rId19"/>
    <p:sldId id="1297" r:id="rId20"/>
    <p:sldId id="1315" r:id="rId21"/>
    <p:sldId id="1316" r:id="rId22"/>
    <p:sldId id="1322" r:id="rId23"/>
    <p:sldId id="1323" r:id="rId24"/>
    <p:sldId id="1324" r:id="rId25"/>
    <p:sldId id="1317" r:id="rId26"/>
    <p:sldId id="1319" r:id="rId27"/>
    <p:sldId id="1318" r:id="rId28"/>
    <p:sldId id="1320" r:id="rId29"/>
    <p:sldId id="1321" r:id="rId30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4807"/>
    <a:srgbClr val="F6E7D3"/>
    <a:srgbClr val="F6E7D4"/>
    <a:srgbClr val="FF0000"/>
    <a:srgbClr val="F3D2E2"/>
    <a:srgbClr val="CBDCA8"/>
    <a:srgbClr val="FFFFFF"/>
    <a:srgbClr val="336600"/>
    <a:srgbClr val="339933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1" autoAdjust="0"/>
    <p:restoredTop sz="96909" autoAdjust="0"/>
  </p:normalViewPr>
  <p:slideViewPr>
    <p:cSldViewPr>
      <p:cViewPr>
        <p:scale>
          <a:sx n="100" d="100"/>
          <a:sy n="100" d="100"/>
        </p:scale>
        <p:origin x="-2166" y="-390"/>
      </p:cViewPr>
      <p:guideLst>
        <p:guide orient="horz" pos="4292"/>
        <p:guide pos="576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1.png"/><Relationship Id="rId7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6.png"/><Relationship Id="rId7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8.png"/><Relationship Id="rId5" Type="http://schemas.openxmlformats.org/officeDocument/2006/relationships/image" Target="../media/image9.png"/><Relationship Id="rId10" Type="http://schemas.openxmlformats.org/officeDocument/2006/relationships/image" Target="../media/image32.png"/><Relationship Id="rId4" Type="http://schemas.openxmlformats.org/officeDocument/2006/relationships/image" Target="../media/image27.png"/><Relationship Id="rId9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6.png"/><Relationship Id="rId7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9.png"/><Relationship Id="rId10" Type="http://schemas.openxmlformats.org/officeDocument/2006/relationships/image" Target="../media/image26.png"/><Relationship Id="rId4" Type="http://schemas.openxmlformats.org/officeDocument/2006/relationships/image" Target="../media/image27.pn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6.png"/><Relationship Id="rId7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26.png"/><Relationship Id="rId5" Type="http://schemas.openxmlformats.org/officeDocument/2006/relationships/image" Target="../media/image33.png"/><Relationship Id="rId10" Type="http://schemas.openxmlformats.org/officeDocument/2006/relationships/image" Target="../media/image8.png"/><Relationship Id="rId4" Type="http://schemas.openxmlformats.org/officeDocument/2006/relationships/image" Target="../media/image9.png"/><Relationship Id="rId9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5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25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data2.tsherpa.co.kr/tsherpa/MultiMedia/Flash/2020/curri/index.html?flashxmlnum=yein820&amp;classa=A8-C1-41-MM-MM-04-05-06-0-0-0-0&amp;classno=MM_41_04/suh_0401_04_0006/suh_0401_04_0006_301_1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54.png"/><Relationship Id="rId2" Type="http://schemas.openxmlformats.org/officeDocument/2006/relationships/hyperlink" Target="https://cdata2.tsherpa.co.kr/tsherpa/MultiMedia/Flash/2020/curri/index.html?flashxmlnum=yein820&amp;classa=A8-C1-41-MM-MM-04-05-06-0-0-0-0&amp;classno=MM_41_04/suh_0401_04_0006/suh_0401_04_0006_401_1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png"/><Relationship Id="rId5" Type="http://schemas.openxmlformats.org/officeDocument/2006/relationships/hyperlink" Target="https://cdata2.tsherpa.co.kr/tsherpa/MultiMedia/Flash/2020/curri/index.html?flashxmlnum=yein820&amp;classa=A8-C1-41-MM-MM-04-05-06-0-0-0-0&amp;classno=MM_41_04/suh_0401_04_0006/suh_0401_04_0006_301_1.html" TargetMode="External"/><Relationship Id="rId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7.png"/><Relationship Id="rId5" Type="http://schemas.openxmlformats.org/officeDocument/2006/relationships/image" Target="../media/image52.png"/><Relationship Id="rId4" Type="http://schemas.openxmlformats.org/officeDocument/2006/relationships/hyperlink" Target="https://cdata2.tsherpa.co.kr/tsherpa/MultiMedia/Flash/2020/curri/index.html?flashxmlnum=yein820&amp;classa=A8-C1-41-MM-MM-04-05-06-0-0-0-0&amp;classno=MM_41_04/suh_0401_04_0006/suh_0401_04_0006_301_1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6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9.png"/><Relationship Id="rId5" Type="http://schemas.openxmlformats.org/officeDocument/2006/relationships/image" Target="../media/image9.png"/><Relationship Id="rId4" Type="http://schemas.openxmlformats.org/officeDocument/2006/relationships/hyperlink" Target="https://cdata2.tsherpa.co.kr/tsherpa/MultiMedia/Flash/2020/curri/index.html?flashxmlnum=yein820&amp;classa=A8-C1-41-MM-MM-04-05-06-0-0-0-0&amp;classno=MM_41_04/suh_0401_04_0006/suh_0401_04_0006_301_1.html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.png"/><Relationship Id="rId7" Type="http://schemas.openxmlformats.org/officeDocument/2006/relationships/image" Target="../media/image6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hyperlink" Target="https://cdata2.tsherpa.co.kr/tsherpa/MultiMedia/Flash/2020/curri/index.html?flashxmlnum=yein820&amp;classa=A8-C1-41-MM-MM-04-05-06-0-0-0-0&amp;classno=MM_41_04/suh_0401_04_0006/suh_0401_04_0006_301_1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884225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2022.02.08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680010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32141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무늬를 꾸며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suh_p_0401_04_0006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50F74AE0-B6D6-45DD-B5B6-013F9025E0FB}"/>
              </a:ext>
            </a:extLst>
          </p:cNvPr>
          <p:cNvSpPr/>
          <p:nvPr/>
        </p:nvSpPr>
        <p:spPr>
          <a:xfrm>
            <a:off x="65312" y="894492"/>
            <a:ext cx="6918956" cy="7483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무늬를 꾸며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741511CA-D36B-45CF-AA1C-10552F5B2E2C}"/>
              </a:ext>
            </a:extLst>
          </p:cNvPr>
          <p:cNvSpPr/>
          <p:nvPr/>
        </p:nvSpPr>
        <p:spPr>
          <a:xfrm>
            <a:off x="3639804" y="137977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65C83BA7-60DE-4EF3-9C36-71C78F57C218}"/>
              </a:ext>
            </a:extLst>
          </p:cNvPr>
          <p:cNvSpPr/>
          <p:nvPr/>
        </p:nvSpPr>
        <p:spPr>
          <a:xfrm>
            <a:off x="4195301" y="137635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F2CF0995-7581-4BC3-8EB5-35C8C7CEA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1080" y="1325866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D982C10E-E9FE-40A1-905D-6B61599D0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9892" y="131718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13E6B690-0251-4D17-8CC1-66C33C6E87AC}"/>
              </a:ext>
            </a:extLst>
          </p:cNvPr>
          <p:cNvSpPr/>
          <p:nvPr/>
        </p:nvSpPr>
        <p:spPr>
          <a:xfrm>
            <a:off x="4755266" y="138912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8D941B04-2675-40BD-80BB-726543A03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1823" y="1337362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E832B584-D08D-4769-BF91-7CB4285AE94C}"/>
              </a:ext>
            </a:extLst>
          </p:cNvPr>
          <p:cNvSpPr/>
          <p:nvPr/>
        </p:nvSpPr>
        <p:spPr>
          <a:xfrm>
            <a:off x="5294448" y="1389120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97DC0A16-27A0-4553-A610-CBE1C2FF9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1005" y="132642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EE91C4AD-64F5-4E07-A744-688F4210F547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여러 가지 무늬의 규칙을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2">
            <a:extLst>
              <a:ext uri="{FF2B5EF4-FFF2-40B4-BE49-F238E27FC236}">
                <a16:creationId xmlns="" xmlns:a16="http://schemas.microsoft.com/office/drawing/2014/main" id="{2365E149-81FE-4532-A5E9-26FF20A84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38">
            <a:extLst>
              <a:ext uri="{FF2B5EF4-FFF2-40B4-BE49-F238E27FC236}">
                <a16:creationId xmlns="" xmlns:a16="http://schemas.microsoft.com/office/drawing/2014/main" id="{F71A7275-9B4C-4EFB-A19F-FE2ABF198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006" y="1014174"/>
            <a:ext cx="964990" cy="332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EE39CFF5-D2B8-4476-A0BF-987ABB2D6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8390" y="1001642"/>
            <a:ext cx="924999" cy="373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B919EA7A-C36C-4777-B583-908D141CDE3A}"/>
              </a:ext>
            </a:extLst>
          </p:cNvPr>
          <p:cNvSpPr/>
          <p:nvPr/>
        </p:nvSpPr>
        <p:spPr>
          <a:xfrm>
            <a:off x="5845877" y="138574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9DE36CD0-41A5-4EB1-8F9B-8CD47F49A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2434" y="132090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B7E1D4F4-20F8-4FB5-9563-51DE07628028}"/>
              </a:ext>
            </a:extLst>
          </p:cNvPr>
          <p:cNvSpPr/>
          <p:nvPr/>
        </p:nvSpPr>
        <p:spPr>
          <a:xfrm>
            <a:off x="6401660" y="137831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026DD75D-5B34-4B91-8ECA-C2995804A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5084" y="131347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2" name="Picture 2">
            <a:extLst>
              <a:ext uri="{FF2B5EF4-FFF2-40B4-BE49-F238E27FC236}">
                <a16:creationId xmlns="" xmlns:a16="http://schemas.microsoft.com/office/drawing/2014/main" id="{BA5445AA-C507-4526-AD10-DB44FDD76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14" y="204234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43">
            <a:extLst>
              <a:ext uri="{FF2B5EF4-FFF2-40B4-BE49-F238E27FC236}">
                <a16:creationId xmlns="" xmlns:a16="http://schemas.microsoft.com/office/drawing/2014/main" id="{06AFDB76-FB6C-46F6-91F7-52D0E7246E1C}"/>
              </a:ext>
            </a:extLst>
          </p:cNvPr>
          <p:cNvSpPr txBox="1"/>
          <p:nvPr/>
        </p:nvSpPr>
        <p:spPr>
          <a:xfrm>
            <a:off x="346499" y="1864032"/>
            <a:ext cx="651228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빈칸을 채워 규칙적인 무늬를 완성해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4" name="타원 73">
            <a:extLst>
              <a:ext uri="{FF2B5EF4-FFF2-40B4-BE49-F238E27FC236}">
                <a16:creationId xmlns="" xmlns:a16="http://schemas.microsoft.com/office/drawing/2014/main" id="{63B6FD9D-2DB7-4213-9618-06C9B8CAA285}"/>
              </a:ext>
            </a:extLst>
          </p:cNvPr>
          <p:cNvSpPr/>
          <p:nvPr/>
        </p:nvSpPr>
        <p:spPr>
          <a:xfrm>
            <a:off x="4936533" y="3982301"/>
            <a:ext cx="283539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21">
            <a:extLst>
              <a:ext uri="{FF2B5EF4-FFF2-40B4-BE49-F238E27FC236}">
                <a16:creationId xmlns="" xmlns:a16="http://schemas.microsoft.com/office/drawing/2014/main" id="{F2E5B730-EBCB-40A7-B7A3-251E32A94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397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빈칸 클릭하면 무늬가 완성됨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완성된 무늬 그림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전체 평면도형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B9814B1A-565C-4361-A6DA-5A5438E1BF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7953" y="2483375"/>
            <a:ext cx="2992043" cy="299785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A5D5CF18-986B-4CD2-91D8-6213636FDC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5826" y="1970130"/>
            <a:ext cx="1461028" cy="1469707"/>
          </a:xfrm>
          <a:prstGeom prst="rect">
            <a:avLst/>
          </a:prstGeom>
        </p:spPr>
      </p:pic>
      <p:graphicFrame>
        <p:nvGraphicFramePr>
          <p:cNvPr id="3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60103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 / check_01.svg~check_04.svg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\app\resource\contents\lesson04\ops\lesson04\images\mm_41_4_05_03_04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2815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50F74AE0-B6D6-45DD-B5B6-013F9025E0FB}"/>
              </a:ext>
            </a:extLst>
          </p:cNvPr>
          <p:cNvSpPr/>
          <p:nvPr/>
        </p:nvSpPr>
        <p:spPr>
          <a:xfrm>
            <a:off x="65312" y="894492"/>
            <a:ext cx="6918956" cy="7483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무늬를 꾸며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741511CA-D36B-45CF-AA1C-10552F5B2E2C}"/>
              </a:ext>
            </a:extLst>
          </p:cNvPr>
          <p:cNvSpPr/>
          <p:nvPr/>
        </p:nvSpPr>
        <p:spPr>
          <a:xfrm>
            <a:off x="3620218" y="137977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65C83BA7-60DE-4EF3-9C36-71C78F57C218}"/>
              </a:ext>
            </a:extLst>
          </p:cNvPr>
          <p:cNvSpPr/>
          <p:nvPr/>
        </p:nvSpPr>
        <p:spPr>
          <a:xfrm>
            <a:off x="4175715" y="137635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F2CF0995-7581-4BC3-8EB5-35C8C7CEA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1494" y="1325866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D982C10E-E9FE-40A1-905D-6B61599D0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0306" y="131718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8" name="직사각형 21">
            <a:extLst>
              <a:ext uri="{FF2B5EF4-FFF2-40B4-BE49-F238E27FC236}">
                <a16:creationId xmlns="" xmlns:a16="http://schemas.microsoft.com/office/drawing/2014/main" id="{09EED186-FC30-45D0-A714-38A2B6379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05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2">
            <a:extLst>
              <a:ext uri="{FF2B5EF4-FFF2-40B4-BE49-F238E27FC236}">
                <a16:creationId xmlns="" xmlns:a16="http://schemas.microsoft.com/office/drawing/2014/main" id="{AFC4076F-BE4F-4243-8A51-ED50CBEB7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14" y="204234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13E6B690-0251-4D17-8CC1-66C33C6E87AC}"/>
              </a:ext>
            </a:extLst>
          </p:cNvPr>
          <p:cNvSpPr/>
          <p:nvPr/>
        </p:nvSpPr>
        <p:spPr>
          <a:xfrm>
            <a:off x="4735680" y="138912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8D941B04-2675-40BD-80BB-726543A03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2237" y="1326306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E832B584-D08D-4769-BF91-7CB4285AE94C}"/>
              </a:ext>
            </a:extLst>
          </p:cNvPr>
          <p:cNvSpPr/>
          <p:nvPr/>
        </p:nvSpPr>
        <p:spPr>
          <a:xfrm>
            <a:off x="5274862" y="138912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97DC0A16-27A0-4553-A610-CBE1C2FF9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1419" y="1324274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9905B17C-B1E5-4D6A-A540-276EEA75A901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여러 가지 무늬의 규칙을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2">
            <a:extLst>
              <a:ext uri="{FF2B5EF4-FFF2-40B4-BE49-F238E27FC236}">
                <a16:creationId xmlns="" xmlns:a16="http://schemas.microsoft.com/office/drawing/2014/main" id="{BB7BD897-B4DA-4516-B8BE-0D33997EA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38">
            <a:extLst>
              <a:ext uri="{FF2B5EF4-FFF2-40B4-BE49-F238E27FC236}">
                <a16:creationId xmlns="" xmlns:a16="http://schemas.microsoft.com/office/drawing/2014/main" id="{E12A850B-25E6-458A-AE93-155657A31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006" y="1014174"/>
            <a:ext cx="964990" cy="332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9BD2B30F-7F14-47F0-AAA0-4135E4F4E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8390" y="1001642"/>
            <a:ext cx="924999" cy="373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D7FE2DF4-6136-47A5-AB69-ABD9ACE95C5D}"/>
              </a:ext>
            </a:extLst>
          </p:cNvPr>
          <p:cNvSpPr/>
          <p:nvPr/>
        </p:nvSpPr>
        <p:spPr>
          <a:xfrm>
            <a:off x="5845877" y="1385746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628732BA-6A2A-4177-BB5C-E77D23B69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2434" y="131199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4DFB3753-4DCB-4FCE-BE79-5DB5DE7139FB}"/>
              </a:ext>
            </a:extLst>
          </p:cNvPr>
          <p:cNvSpPr/>
          <p:nvPr/>
        </p:nvSpPr>
        <p:spPr>
          <a:xfrm>
            <a:off x="6401660" y="137831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BA4D750F-B7A2-4F65-A608-C987F326B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5084" y="131347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TextBox 43">
            <a:extLst>
              <a:ext uri="{FF2B5EF4-FFF2-40B4-BE49-F238E27FC236}">
                <a16:creationId xmlns="" xmlns:a16="http://schemas.microsoft.com/office/drawing/2014/main" id="{2CDA325A-510B-42E2-B88F-FF3C2D8949CB}"/>
              </a:ext>
            </a:extLst>
          </p:cNvPr>
          <p:cNvSpPr txBox="1"/>
          <p:nvPr/>
        </p:nvSpPr>
        <p:spPr>
          <a:xfrm>
            <a:off x="346499" y="1864032"/>
            <a:ext cx="651228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모양으로 무늬를 만들고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어떤 규칙이 있는지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0BE24AC0-D47A-452F-9F72-5AFC71B10D26}"/>
              </a:ext>
            </a:extLst>
          </p:cNvPr>
          <p:cNvSpPr/>
          <p:nvPr/>
        </p:nvSpPr>
        <p:spPr bwMode="auto">
          <a:xfrm>
            <a:off x="257156" y="2541140"/>
            <a:ext cx="6519790" cy="9587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모양을 시계 방향으로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90°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만큼 돌리는 것을 반복해서 모양을 만들고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그 모양을 오른쪽과 아래쪽에서 밀어서 무늬를 만들었습니다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="" xmlns:a16="http://schemas.microsoft.com/office/drawing/2014/main" id="{5DD1C351-D651-47C3-812D-DC4D3FE18B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7823" y="2405305"/>
            <a:ext cx="360000" cy="3550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2EAA4A30-CFEF-4672-B9DB-63E7E62B49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514" y="1787764"/>
            <a:ext cx="429086" cy="396497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02C61AB7-4D93-4DFE-8881-D05E61C650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012" y="2529440"/>
            <a:ext cx="375174" cy="346680"/>
          </a:xfrm>
          <a:prstGeom prst="rect">
            <a:avLst/>
          </a:prstGeom>
        </p:spPr>
      </p:pic>
      <p:graphicFrame>
        <p:nvGraphicFramePr>
          <p:cNvPr id="3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52998"/>
              </p:ext>
            </p:extLst>
          </p:nvPr>
        </p:nvGraphicFramePr>
        <p:xfrm>
          <a:off x="115384" y="6129300"/>
          <a:ext cx="6688864" cy="324036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ico_figure_6.svg / ico_figure_6.png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/app/resource/contents/lesson04/ops/lesson04/images/ico/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1409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50F74AE0-B6D6-45DD-B5B6-013F9025E0FB}"/>
              </a:ext>
            </a:extLst>
          </p:cNvPr>
          <p:cNvSpPr/>
          <p:nvPr/>
        </p:nvSpPr>
        <p:spPr>
          <a:xfrm>
            <a:off x="65312" y="894492"/>
            <a:ext cx="6918956" cy="7483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무늬를 꾸며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741511CA-D36B-45CF-AA1C-10552F5B2E2C}"/>
              </a:ext>
            </a:extLst>
          </p:cNvPr>
          <p:cNvSpPr/>
          <p:nvPr/>
        </p:nvSpPr>
        <p:spPr>
          <a:xfrm>
            <a:off x="3639804" y="137977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65C83BA7-60DE-4EF3-9C36-71C78F57C218}"/>
              </a:ext>
            </a:extLst>
          </p:cNvPr>
          <p:cNvSpPr/>
          <p:nvPr/>
        </p:nvSpPr>
        <p:spPr>
          <a:xfrm>
            <a:off x="4195301" y="137635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F2CF0995-7581-4BC3-8EB5-35C8C7CEA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1080" y="1325866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D982C10E-E9FE-40A1-905D-6B61599D0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9892" y="131718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13E6B690-0251-4D17-8CC1-66C33C6E87AC}"/>
              </a:ext>
            </a:extLst>
          </p:cNvPr>
          <p:cNvSpPr/>
          <p:nvPr/>
        </p:nvSpPr>
        <p:spPr>
          <a:xfrm>
            <a:off x="4755266" y="138912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8D941B04-2675-40BD-80BB-726543A03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1823" y="1337362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E832B584-D08D-4769-BF91-7CB4285AE94C}"/>
              </a:ext>
            </a:extLst>
          </p:cNvPr>
          <p:cNvSpPr/>
          <p:nvPr/>
        </p:nvSpPr>
        <p:spPr>
          <a:xfrm>
            <a:off x="5294448" y="138912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97DC0A16-27A0-4553-A610-CBE1C2FF9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1005" y="1317711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EE91C4AD-64F5-4E07-A744-688F4210F547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여러 가지 무늬의 규칙을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2">
            <a:extLst>
              <a:ext uri="{FF2B5EF4-FFF2-40B4-BE49-F238E27FC236}">
                <a16:creationId xmlns="" xmlns:a16="http://schemas.microsoft.com/office/drawing/2014/main" id="{2365E149-81FE-4532-A5E9-26FF20A84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38">
            <a:extLst>
              <a:ext uri="{FF2B5EF4-FFF2-40B4-BE49-F238E27FC236}">
                <a16:creationId xmlns="" xmlns:a16="http://schemas.microsoft.com/office/drawing/2014/main" id="{F71A7275-9B4C-4EFB-A19F-FE2ABF198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006" y="1014174"/>
            <a:ext cx="964990" cy="332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EE39CFF5-D2B8-4476-A0BF-987ABB2D6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8390" y="1001642"/>
            <a:ext cx="924999" cy="373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B919EA7A-C36C-4777-B583-908D141CDE3A}"/>
              </a:ext>
            </a:extLst>
          </p:cNvPr>
          <p:cNvSpPr/>
          <p:nvPr/>
        </p:nvSpPr>
        <p:spPr>
          <a:xfrm>
            <a:off x="5845877" y="138574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9DE36CD0-41A5-4EB1-8F9B-8CD47F49A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2434" y="132090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B7E1D4F4-20F8-4FB5-9563-51DE07628028}"/>
              </a:ext>
            </a:extLst>
          </p:cNvPr>
          <p:cNvSpPr/>
          <p:nvPr/>
        </p:nvSpPr>
        <p:spPr>
          <a:xfrm>
            <a:off x="6401660" y="1378319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026DD75D-5B34-4B91-8ECA-C2995804A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5084" y="1304764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2" name="Picture 2">
            <a:extLst>
              <a:ext uri="{FF2B5EF4-FFF2-40B4-BE49-F238E27FC236}">
                <a16:creationId xmlns="" xmlns:a16="http://schemas.microsoft.com/office/drawing/2014/main" id="{BA5445AA-C507-4526-AD10-DB44FDD76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14" y="204234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43">
            <a:extLst>
              <a:ext uri="{FF2B5EF4-FFF2-40B4-BE49-F238E27FC236}">
                <a16:creationId xmlns="" xmlns:a16="http://schemas.microsoft.com/office/drawing/2014/main" id="{06AFDB76-FB6C-46F6-91F7-52D0E7246E1C}"/>
              </a:ext>
            </a:extLst>
          </p:cNvPr>
          <p:cNvSpPr txBox="1"/>
          <p:nvPr/>
        </p:nvSpPr>
        <p:spPr>
          <a:xfrm>
            <a:off x="346499" y="1864032"/>
            <a:ext cx="651228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빈칸을 채워 규칙적인 무늬를 완성해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4" name="타원 73">
            <a:extLst>
              <a:ext uri="{FF2B5EF4-FFF2-40B4-BE49-F238E27FC236}">
                <a16:creationId xmlns="" xmlns:a16="http://schemas.microsoft.com/office/drawing/2014/main" id="{63B6FD9D-2DB7-4213-9618-06C9B8CAA285}"/>
              </a:ext>
            </a:extLst>
          </p:cNvPr>
          <p:cNvSpPr/>
          <p:nvPr/>
        </p:nvSpPr>
        <p:spPr>
          <a:xfrm>
            <a:off x="5152557" y="4290490"/>
            <a:ext cx="283539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21">
            <a:extLst>
              <a:ext uri="{FF2B5EF4-FFF2-40B4-BE49-F238E27FC236}">
                <a16:creationId xmlns="" xmlns:a16="http://schemas.microsoft.com/office/drawing/2014/main" id="{F2E5B730-EBCB-40A7-B7A3-251E32A94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397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빈칸 클릭하면 무늬가 완성됨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완성된 무늬 그림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전체 평면도형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D107C503-6861-44E4-BA99-9F4EEA9FDC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4279" y="2333242"/>
            <a:ext cx="3243279" cy="325599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90F44297-511A-4047-AF05-A2FAABCBEC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5242" y="1983686"/>
            <a:ext cx="1600662" cy="1594347"/>
          </a:xfrm>
          <a:prstGeom prst="rect">
            <a:avLst/>
          </a:prstGeom>
        </p:spPr>
      </p:pic>
      <p:graphicFrame>
        <p:nvGraphicFramePr>
          <p:cNvPr id="3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84274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 / check_01.svg~check_04.svg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\app\resource\contents\lesson04\ops\lesson04\images\mm_41_4_05_03_06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7322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95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밀기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뒤집기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돌리기를 이용하여 방석에 규칙적인 무늬를 만들어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439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더 알아보기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정답 확인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클릭하면 예시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정답 확인 버튼은 정답 가리기로 토글됨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예시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무늬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그림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예 약물 사용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각각의 그림을 클릭하면 예 약물과 함께 예시 그림이 나타남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지시문 추가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각각의 그림 클릭하면 예시 그림이 나타남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무늬를 꾸며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577534" y="51705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8F117AC9-DE99-4CE4-9B5D-463409DDF135}"/>
              </a:ext>
            </a:extLst>
          </p:cNvPr>
          <p:cNvSpPr/>
          <p:nvPr/>
        </p:nvSpPr>
        <p:spPr>
          <a:xfrm>
            <a:off x="209730" y="47284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38">
            <a:extLst>
              <a:ext uri="{FF2B5EF4-FFF2-40B4-BE49-F238E27FC236}">
                <a16:creationId xmlns="" xmlns:a16="http://schemas.microsoft.com/office/drawing/2014/main" id="{684D0160-E7F3-4107-8C27-224F64446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18" y="1325113"/>
            <a:ext cx="874473" cy="300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A62ECB94-6674-4CE4-AEF1-C7BCF2E92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6502" y="1312582"/>
            <a:ext cx="838233" cy="33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EDC76DEE-71C0-4C1A-83AF-000C5AC76B8B}"/>
              </a:ext>
            </a:extLst>
          </p:cNvPr>
          <p:cNvGrpSpPr/>
          <p:nvPr/>
        </p:nvGrpSpPr>
        <p:grpSpPr>
          <a:xfrm>
            <a:off x="815428" y="2163760"/>
            <a:ext cx="5418724" cy="2525380"/>
            <a:chOff x="721612" y="2883840"/>
            <a:chExt cx="5418724" cy="2525380"/>
          </a:xfrm>
        </p:grpSpPr>
        <p:pic>
          <p:nvPicPr>
            <p:cNvPr id="3" name="그림 2">
              <a:extLst>
                <a:ext uri="{FF2B5EF4-FFF2-40B4-BE49-F238E27FC236}">
                  <a16:creationId xmlns="" xmlns:a16="http://schemas.microsoft.com/office/drawing/2014/main" id="{4FFA5FBD-7F2B-4A34-817A-C1DD7364D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9826" y="2883840"/>
              <a:ext cx="5344342" cy="2026087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="" xmlns:a16="http://schemas.microsoft.com/office/drawing/2014/main" id="{74FBE078-EBBB-4930-8638-4D151D8CA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1612" y="4139330"/>
              <a:ext cx="5418724" cy="1269890"/>
            </a:xfrm>
            <a:prstGeom prst="rect">
              <a:avLst/>
            </a:prstGeom>
          </p:spPr>
        </p:pic>
      </p:grp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32AD07AE-A500-4E2D-8FDC-F9AA42420A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5408" y="2780928"/>
            <a:ext cx="3246990" cy="15614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Picture 11">
            <a:extLst>
              <a:ext uri="{FF2B5EF4-FFF2-40B4-BE49-F238E27FC236}">
                <a16:creationId xmlns="" xmlns:a16="http://schemas.microsoft.com/office/drawing/2014/main" id="{CC5EF51B-B3C4-4E89-BB1D-CB5AAF7FD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93" y="5108122"/>
            <a:ext cx="1361470" cy="429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63B6FD9D-2DB7-4213-9618-06C9B8CAA285}"/>
              </a:ext>
            </a:extLst>
          </p:cNvPr>
          <p:cNvSpPr/>
          <p:nvPr/>
        </p:nvSpPr>
        <p:spPr>
          <a:xfrm>
            <a:off x="6473973" y="2092780"/>
            <a:ext cx="283539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393" y="1808820"/>
            <a:ext cx="1389855" cy="24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63B6FD9D-2DB7-4213-9618-06C9B8CAA285}"/>
              </a:ext>
            </a:extLst>
          </p:cNvPr>
          <p:cNvSpPr/>
          <p:nvPr/>
        </p:nvSpPr>
        <p:spPr>
          <a:xfrm>
            <a:off x="5874848" y="2245180"/>
            <a:ext cx="283539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233" y="2780928"/>
            <a:ext cx="224011" cy="179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2780928"/>
            <a:ext cx="224011" cy="179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34203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base_01.png / base_01.svg / answer_01.svg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\app\resource\contents\lesson04\ops\lesson04\images\mm_41_4_05_04_01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0133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2089" y="687237"/>
            <a:ext cx="6918956" cy="48965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더 알아보기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무늬를 꾸며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879C7E02-D913-43AD-A070-2FB02E2B9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921" y="1702527"/>
            <a:ext cx="4164744" cy="1978501"/>
          </a:xfrm>
          <a:prstGeom prst="rect">
            <a:avLst/>
          </a:prstGeom>
        </p:spPr>
      </p:pic>
      <p:pic>
        <p:nvPicPr>
          <p:cNvPr id="27" name="Picture 2">
            <a:extLst>
              <a:ext uri="{FF2B5EF4-FFF2-40B4-BE49-F238E27FC236}">
                <a16:creationId xmlns="" xmlns:a16="http://schemas.microsoft.com/office/drawing/2014/main" id="{0221BE67-E3F2-4E79-B7FC-C7220815D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36" y="145423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43">
            <a:extLst>
              <a:ext uri="{FF2B5EF4-FFF2-40B4-BE49-F238E27FC236}">
                <a16:creationId xmlns="" xmlns:a16="http://schemas.microsoft.com/office/drawing/2014/main" id="{AE879F3B-DA69-4638-B2FC-BB4D7EAF35F6}"/>
              </a:ext>
            </a:extLst>
          </p:cNvPr>
          <p:cNvSpPr txBox="1"/>
          <p:nvPr/>
        </p:nvSpPr>
        <p:spPr>
          <a:xfrm>
            <a:off x="388707" y="1340768"/>
            <a:ext cx="651228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모양으로 만든 무늬에는 어떤 규칙이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0991B7D2-A8EB-4387-90F4-3616072B7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415" y="1340768"/>
            <a:ext cx="423717" cy="401416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914D4FCF-4B9F-4F96-B4DD-29F57A4A7643}"/>
              </a:ext>
            </a:extLst>
          </p:cNvPr>
          <p:cNvSpPr/>
          <p:nvPr/>
        </p:nvSpPr>
        <p:spPr bwMode="auto">
          <a:xfrm>
            <a:off x="281236" y="3894198"/>
            <a:ext cx="6519790" cy="6436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모양을 오른쪽으로 뒤집기 했고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만든 모양을 아래쪽으로 뒤집기 했습니다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8F1AC583-215F-4F69-8FF7-A99549DC5C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1903" y="3758363"/>
            <a:ext cx="360000" cy="3550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43BC6A47-79ED-4E5A-8B0D-82B685410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449" y="3885113"/>
            <a:ext cx="360000" cy="341053"/>
          </a:xfrm>
          <a:prstGeom prst="rect">
            <a:avLst/>
          </a:prstGeom>
        </p:spPr>
      </p:pic>
      <p:pic>
        <p:nvPicPr>
          <p:cNvPr id="25" name="Picture 4">
            <a:extLst>
              <a:ext uri="{FF2B5EF4-FFF2-40B4-BE49-F238E27FC236}">
                <a16:creationId xmlns="" xmlns:a16="http://schemas.microsoft.com/office/drawing/2014/main" id="{8F2F959C-3A24-43D7-BC84-362CDCAB1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21" y="807289"/>
            <a:ext cx="1951711" cy="455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469AFAA1-D5DD-4950-A4DA-952D67ABD517}"/>
              </a:ext>
            </a:extLst>
          </p:cNvPr>
          <p:cNvGrpSpPr/>
          <p:nvPr/>
        </p:nvGrpSpPr>
        <p:grpSpPr>
          <a:xfrm>
            <a:off x="2495779" y="5262459"/>
            <a:ext cx="2076221" cy="254773"/>
            <a:chOff x="2495779" y="5121188"/>
            <a:chExt cx="2076221" cy="254773"/>
          </a:xfrm>
        </p:grpSpPr>
        <p:pic>
          <p:nvPicPr>
            <p:cNvPr id="51" name="Picture 11">
              <a:extLst>
                <a:ext uri="{FF2B5EF4-FFF2-40B4-BE49-F238E27FC236}">
                  <a16:creationId xmlns="" xmlns:a16="http://schemas.microsoft.com/office/drawing/2014/main" id="{186EC981-EAD1-4771-944E-58DAE074A6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5779" y="5121188"/>
              <a:ext cx="246185" cy="2404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2">
              <a:extLst>
                <a:ext uri="{FF2B5EF4-FFF2-40B4-BE49-F238E27FC236}">
                  <a16:creationId xmlns="" xmlns:a16="http://schemas.microsoft.com/office/drawing/2014/main" id="{CC7D1210-8E78-4084-9394-2097D9EE82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7804" y="5164128"/>
              <a:ext cx="469469" cy="177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3">
              <a:extLst>
                <a:ext uri="{FF2B5EF4-FFF2-40B4-BE49-F238E27FC236}">
                  <a16:creationId xmlns="" xmlns:a16="http://schemas.microsoft.com/office/drawing/2014/main" id="{2EDAD473-5E52-4321-A4E7-9B4905AA24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8611" y="5161266"/>
              <a:ext cx="480919" cy="183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4">
              <a:extLst>
                <a:ext uri="{FF2B5EF4-FFF2-40B4-BE49-F238E27FC236}">
                  <a16:creationId xmlns="" xmlns:a16="http://schemas.microsoft.com/office/drawing/2014/main" id="{37184B4C-30EE-4A67-944F-26226537FF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090" y="5129777"/>
              <a:ext cx="251910" cy="246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3">
              <a:extLst>
                <a:ext uri="{FF2B5EF4-FFF2-40B4-BE49-F238E27FC236}">
                  <a16:creationId xmlns="" xmlns:a16="http://schemas.microsoft.com/office/drawing/2014/main" id="{8C8EE0B1-2511-412A-9A22-729D0732A9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0671" y="5163882"/>
              <a:ext cx="480919" cy="183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9" name="타원 68">
            <a:extLst>
              <a:ext uri="{FF2B5EF4-FFF2-40B4-BE49-F238E27FC236}">
                <a16:creationId xmlns="" xmlns:a16="http://schemas.microsoft.com/office/drawing/2014/main" id="{FFA5E5E8-FEF3-441E-9A09-6284FC0599A0}"/>
              </a:ext>
            </a:extLst>
          </p:cNvPr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="" xmlns:a16="http://schemas.microsoft.com/office/drawing/2014/main" id="{D0368AE0-A94F-4E3F-B736-CB34ECEE746F}"/>
              </a:ext>
            </a:extLst>
          </p:cNvPr>
          <p:cNvSpPr/>
          <p:nvPr/>
        </p:nvSpPr>
        <p:spPr>
          <a:xfrm>
            <a:off x="2334456" y="52858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6">
            <a:extLst>
              <a:ext uri="{FF2B5EF4-FFF2-40B4-BE49-F238E27FC236}">
                <a16:creationId xmlns="" xmlns:a16="http://schemas.microsoft.com/office/drawing/2014/main" id="{DC054B9A-A763-4D3C-90D7-000FE52C7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42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3235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pop_img_01.png/ /ico_figure_1_0002.svg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\app\resource\contents\lesson04\ops\lesson04\images\mm_41_4_05_04_01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1063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2089" y="687237"/>
            <a:ext cx="6918956" cy="48965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더 알아보기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무늬를 꾸며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4">
            <a:extLst>
              <a:ext uri="{FF2B5EF4-FFF2-40B4-BE49-F238E27FC236}">
                <a16:creationId xmlns="" xmlns:a16="http://schemas.microsoft.com/office/drawing/2014/main" id="{8F2F959C-3A24-43D7-BC84-362CDCAB1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21" y="807289"/>
            <a:ext cx="1951711" cy="455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="" xmlns:a16="http://schemas.microsoft.com/office/drawing/2014/main" id="{B5B56D61-C71D-46BD-B618-190C4FA03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21" y="144878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43">
            <a:extLst>
              <a:ext uri="{FF2B5EF4-FFF2-40B4-BE49-F238E27FC236}">
                <a16:creationId xmlns="" xmlns:a16="http://schemas.microsoft.com/office/drawing/2014/main" id="{2F0AD2CF-BA6B-4756-81A9-041F97D65E28}"/>
              </a:ext>
            </a:extLst>
          </p:cNvPr>
          <p:cNvSpPr txBox="1"/>
          <p:nvPr/>
        </p:nvSpPr>
        <p:spPr>
          <a:xfrm>
            <a:off x="315492" y="1340768"/>
            <a:ext cx="651228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모양을 이용하여 어떠한 규칙으로 무늬를 꾸밀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EDD39ED2-D44A-4BBA-BF19-7B900DC64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200" y="1340768"/>
            <a:ext cx="423717" cy="401416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34DFB733-E0E4-487B-A5EA-BBE3D00458C5}"/>
              </a:ext>
            </a:extLst>
          </p:cNvPr>
          <p:cNvSpPr/>
          <p:nvPr/>
        </p:nvSpPr>
        <p:spPr bwMode="auto">
          <a:xfrm>
            <a:off x="248454" y="3793439"/>
            <a:ext cx="6519790" cy="6436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모양을 오른쪽으로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뒤집는 것을 반복해서 모양을 만들고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그 모양을 아래쪽으로 뒤집어서 무늬를 만들 수 있습니다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A1068953-5307-4340-8DC2-596DF63DA0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8688" y="3587010"/>
            <a:ext cx="360000" cy="3550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25188D5B-8E37-4AFF-BCAF-545914A192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572" y="3789040"/>
            <a:ext cx="360000" cy="341053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D5BB4124-553F-446D-AB76-4BD6508C409D}"/>
              </a:ext>
            </a:extLst>
          </p:cNvPr>
          <p:cNvSpPr/>
          <p:nvPr/>
        </p:nvSpPr>
        <p:spPr bwMode="auto">
          <a:xfrm>
            <a:off x="248454" y="4513519"/>
            <a:ext cx="6519790" cy="6436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모양을 아래쪽으로 뒤집는 것을 반복해서 모양을 만들고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그 모양을 오른쪽으로 뒤집어서 무늬를 만들 수 있습니다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212E2CC6-DBFC-4020-A069-FF1C997B5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234" y="4528107"/>
            <a:ext cx="360000" cy="341053"/>
          </a:xfrm>
          <a:prstGeom prst="rect">
            <a:avLst/>
          </a:prstGeom>
        </p:spPr>
      </p:pic>
      <p:pic>
        <p:nvPicPr>
          <p:cNvPr id="36" name="Picture 12">
            <a:extLst>
              <a:ext uri="{FF2B5EF4-FFF2-40B4-BE49-F238E27FC236}">
                <a16:creationId xmlns="" xmlns:a16="http://schemas.microsoft.com/office/drawing/2014/main" id="{6CBD18EF-0AF5-40A1-AED3-17AB054E1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93403" y="5384064"/>
            <a:ext cx="469469" cy="177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13">
            <a:extLst>
              <a:ext uri="{FF2B5EF4-FFF2-40B4-BE49-F238E27FC236}">
                <a16:creationId xmlns="" xmlns:a16="http://schemas.microsoft.com/office/drawing/2014/main" id="{EFF31498-18F3-4B16-AB4D-55285CA78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08249" y="5381202"/>
            <a:ext cx="480919" cy="183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4">
            <a:extLst>
              <a:ext uri="{FF2B5EF4-FFF2-40B4-BE49-F238E27FC236}">
                <a16:creationId xmlns="" xmlns:a16="http://schemas.microsoft.com/office/drawing/2014/main" id="{741A41BA-AA82-4CF3-BCD8-B921CC286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95779" y="5349713"/>
            <a:ext cx="251910" cy="24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3">
            <a:extLst>
              <a:ext uri="{FF2B5EF4-FFF2-40B4-BE49-F238E27FC236}">
                <a16:creationId xmlns="" xmlns:a16="http://schemas.microsoft.com/office/drawing/2014/main" id="{194B3463-4BA3-486C-A674-0E007D5FB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57970" y="5381201"/>
            <a:ext cx="480919" cy="183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14">
            <a:extLst>
              <a:ext uri="{FF2B5EF4-FFF2-40B4-BE49-F238E27FC236}">
                <a16:creationId xmlns="" xmlns:a16="http://schemas.microsoft.com/office/drawing/2014/main" id="{37CB522A-C0C5-46BA-A427-4E4458B8C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760" y="5349713"/>
            <a:ext cx="251910" cy="24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>
            <a:extLst>
              <a:ext uri="{FF2B5EF4-FFF2-40B4-BE49-F238E27FC236}">
                <a16:creationId xmlns="" xmlns:a16="http://schemas.microsoft.com/office/drawing/2014/main" id="{CCDE554E-DD91-42FD-ABDB-E73F888479F4}"/>
              </a:ext>
            </a:extLst>
          </p:cNvPr>
          <p:cNvSpPr/>
          <p:nvPr/>
        </p:nvSpPr>
        <p:spPr>
          <a:xfrm>
            <a:off x="5629884" y="52170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6">
            <a:extLst>
              <a:ext uri="{FF2B5EF4-FFF2-40B4-BE49-F238E27FC236}">
                <a16:creationId xmlns="" xmlns:a16="http://schemas.microsoft.com/office/drawing/2014/main" id="{FC8A232F-7DCC-4104-B4B4-5D6C7098B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42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879C7E02-D913-43AD-A070-2FB02E2B950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53921" y="1702527"/>
            <a:ext cx="4164744" cy="1978501"/>
          </a:xfrm>
          <a:prstGeom prst="rect">
            <a:avLst/>
          </a:prstGeom>
        </p:spPr>
      </p:pic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54365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pop_img_01.png/ /ico_figure_1_0002.svg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\app\resource\contents\lesson04\ops\lesson04\images\mm_41_4_05_04_01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6975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2089" y="687237"/>
            <a:ext cx="6918956" cy="48965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더 알아보기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무늬를 꾸며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4">
            <a:extLst>
              <a:ext uri="{FF2B5EF4-FFF2-40B4-BE49-F238E27FC236}">
                <a16:creationId xmlns="" xmlns:a16="http://schemas.microsoft.com/office/drawing/2014/main" id="{8F2F959C-3A24-43D7-BC84-362CDCAB1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21" y="807289"/>
            <a:ext cx="1951711" cy="455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="" xmlns:a16="http://schemas.microsoft.com/office/drawing/2014/main" id="{B5B56D61-C71D-46BD-B618-190C4FA03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21" y="144878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43">
            <a:extLst>
              <a:ext uri="{FF2B5EF4-FFF2-40B4-BE49-F238E27FC236}">
                <a16:creationId xmlns="" xmlns:a16="http://schemas.microsoft.com/office/drawing/2014/main" id="{2F0AD2CF-BA6B-4756-81A9-041F97D65E28}"/>
              </a:ext>
            </a:extLst>
          </p:cNvPr>
          <p:cNvSpPr txBox="1"/>
          <p:nvPr/>
        </p:nvSpPr>
        <p:spPr>
          <a:xfrm>
            <a:off x="315492" y="1340768"/>
            <a:ext cx="651228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모양을 이용하여 어떠한 규칙으로 무늬를 꾸밀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34DFB733-E0E4-487B-A5EA-BBE3D00458C5}"/>
              </a:ext>
            </a:extLst>
          </p:cNvPr>
          <p:cNvSpPr/>
          <p:nvPr/>
        </p:nvSpPr>
        <p:spPr bwMode="auto">
          <a:xfrm>
            <a:off x="248454" y="3647086"/>
            <a:ext cx="6519790" cy="6436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모양을 오른쪽으로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뒤집는 것을 반복해서 모양을 만들고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그 모양을 아래쪽으로 밀어서 무늬를 만들 수 있습니다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A1068953-5307-4340-8DC2-596DF63DA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8688" y="3440657"/>
            <a:ext cx="360000" cy="35500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D5BB4124-553F-446D-AB76-4BD6508C409D}"/>
              </a:ext>
            </a:extLst>
          </p:cNvPr>
          <p:cNvSpPr/>
          <p:nvPr/>
        </p:nvSpPr>
        <p:spPr bwMode="auto">
          <a:xfrm>
            <a:off x="248454" y="4367166"/>
            <a:ext cx="6519790" cy="93509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모양을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시계 방향으로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90°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만큼 돌리는 것을 반복해서 모양을 만들고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그 모양을 오른쪽과 아래쪽으로 밀어서 무늬를 만들 수 있습니다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FC065339-7004-467D-B3AB-1BB5E73CEC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579" y="1353962"/>
            <a:ext cx="376290" cy="371527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A52B4D15-C20C-4784-BD0E-45C1DD5E82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620" y="3607115"/>
            <a:ext cx="376290" cy="371527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="" xmlns:a16="http://schemas.microsoft.com/office/drawing/2014/main" id="{93AF6278-8BF7-4211-9F10-474D052D6F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571" y="4337056"/>
            <a:ext cx="376290" cy="371527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="" xmlns:a16="http://schemas.microsoft.com/office/drawing/2014/main" id="{1CEBC882-67E6-4FB2-A072-E6FC84FB2093}"/>
              </a:ext>
            </a:extLst>
          </p:cNvPr>
          <p:cNvGrpSpPr/>
          <p:nvPr/>
        </p:nvGrpSpPr>
        <p:grpSpPr>
          <a:xfrm flipH="1">
            <a:off x="2495779" y="5341124"/>
            <a:ext cx="2076221" cy="254773"/>
            <a:chOff x="2495779" y="5121188"/>
            <a:chExt cx="2076221" cy="254773"/>
          </a:xfrm>
        </p:grpSpPr>
        <p:pic>
          <p:nvPicPr>
            <p:cNvPr id="34" name="Picture 11">
              <a:extLst>
                <a:ext uri="{FF2B5EF4-FFF2-40B4-BE49-F238E27FC236}">
                  <a16:creationId xmlns="" xmlns:a16="http://schemas.microsoft.com/office/drawing/2014/main" id="{8996F6F1-67BD-43C7-9FB9-3F9132B880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5779" y="5121188"/>
              <a:ext cx="246185" cy="2404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2">
              <a:extLst>
                <a:ext uri="{FF2B5EF4-FFF2-40B4-BE49-F238E27FC236}">
                  <a16:creationId xmlns="" xmlns:a16="http://schemas.microsoft.com/office/drawing/2014/main" id="{4A685D23-65B5-4327-8D30-D278EB465B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7804" y="5164128"/>
              <a:ext cx="469469" cy="177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3">
              <a:extLst>
                <a:ext uri="{FF2B5EF4-FFF2-40B4-BE49-F238E27FC236}">
                  <a16:creationId xmlns="" xmlns:a16="http://schemas.microsoft.com/office/drawing/2014/main" id="{B9664AC5-7137-4637-918B-D8E05240EA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8611" y="5161266"/>
              <a:ext cx="480919" cy="183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4">
              <a:extLst>
                <a:ext uri="{FF2B5EF4-FFF2-40B4-BE49-F238E27FC236}">
                  <a16:creationId xmlns="" xmlns:a16="http://schemas.microsoft.com/office/drawing/2014/main" id="{9EED3E10-9754-4453-97C9-7A51AA93CC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090" y="5129777"/>
              <a:ext cx="251910" cy="246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3">
              <a:extLst>
                <a:ext uri="{FF2B5EF4-FFF2-40B4-BE49-F238E27FC236}">
                  <a16:creationId xmlns="" xmlns:a16="http://schemas.microsoft.com/office/drawing/2014/main" id="{BF6EA5F1-8015-424D-8264-D40A4A4023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0671" y="5163882"/>
              <a:ext cx="480919" cy="183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E5F0BC81-C33A-4874-9926-1D1BE96CAD04}"/>
              </a:ext>
            </a:extLst>
          </p:cNvPr>
          <p:cNvSpPr/>
          <p:nvPr/>
        </p:nvSpPr>
        <p:spPr>
          <a:xfrm>
            <a:off x="5594371" y="52592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6">
            <a:extLst>
              <a:ext uri="{FF2B5EF4-FFF2-40B4-BE49-F238E27FC236}">
                <a16:creationId xmlns="" xmlns:a16="http://schemas.microsoft.com/office/drawing/2014/main" id="{94ABA23F-44F2-43F8-A50D-8AD2C4E37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42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879C7E02-D913-43AD-A070-2FB02E2B95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53921" y="1702527"/>
            <a:ext cx="4164744" cy="1978501"/>
          </a:xfrm>
          <a:prstGeom prst="rect">
            <a:avLst/>
          </a:prstGeom>
        </p:spPr>
      </p:pic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89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pop_img_01.png/ /ico_figure_1_0001.svg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\app\resource\contents\lesson04\ops\lesson04\images\mm_41_4_05_04_01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0548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992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빈칸 클릭하면 무늬 완성됨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전체 완성된 무늬 그림은 예시 답이 공개될 때 함께 공개됨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완성된 예시 무늬 그림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직접 쓰기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예 보기 버튼 클릭하면 예시 답안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보기 버튼은 직접 쓰기 버튼으로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무늬를 꾸며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64DFBEC0-D02B-4EE7-A316-2B4514B43B22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어떤 규칙이 있는지 써 보고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규칙에 따라 무늬를 완성해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2">
            <a:extLst>
              <a:ext uri="{FF2B5EF4-FFF2-40B4-BE49-F238E27FC236}">
                <a16:creationId xmlns="" xmlns:a16="http://schemas.microsoft.com/office/drawing/2014/main" id="{0AB6FB3F-5A1F-43FC-8C08-697AB60E4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38">
            <a:extLst>
              <a:ext uri="{FF2B5EF4-FFF2-40B4-BE49-F238E27FC236}">
                <a16:creationId xmlns="" xmlns:a16="http://schemas.microsoft.com/office/drawing/2014/main" id="{26111AD2-5E34-4BB7-B361-1F83DBC40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659" y="1335442"/>
            <a:ext cx="874473" cy="300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D9A2C85C-C9AE-47CA-A090-CBEFEC00B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8043" y="1322911"/>
            <a:ext cx="838233" cy="33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FA4C3811-3BC1-458B-8D63-C52B4981A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4366" y="2175315"/>
            <a:ext cx="2679195" cy="26739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74F5894D-A97A-4388-B43E-14CD019ED2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6570" y="1808820"/>
            <a:ext cx="1815127" cy="1811561"/>
          </a:xfrm>
          <a:prstGeom prst="rect">
            <a:avLst/>
          </a:prstGeom>
        </p:spPr>
      </p:pic>
      <p:sp>
        <p:nvSpPr>
          <p:cNvPr id="42" name="타원 41">
            <a:extLst>
              <a:ext uri="{FF2B5EF4-FFF2-40B4-BE49-F238E27FC236}">
                <a16:creationId xmlns="" xmlns:a16="http://schemas.microsoft.com/office/drawing/2014/main" id="{5F47D093-B221-4A8D-BE8F-7D6081646276}"/>
              </a:ext>
            </a:extLst>
          </p:cNvPr>
          <p:cNvSpPr/>
          <p:nvPr/>
        </p:nvSpPr>
        <p:spPr>
          <a:xfrm>
            <a:off x="5040052" y="17158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B2A8DFB6-300D-404A-B357-EEDB9E4679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043" y="2299215"/>
            <a:ext cx="474558" cy="51885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DD0A225A-C717-43A4-A0A2-435DD0927852}"/>
              </a:ext>
            </a:extLst>
          </p:cNvPr>
          <p:cNvSpPr txBox="1"/>
          <p:nvPr/>
        </p:nvSpPr>
        <p:spPr>
          <a:xfrm>
            <a:off x="788564" y="2448733"/>
            <a:ext cx="101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모양을 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CEE6F594-6CE2-4D22-B90F-465635C3125F}"/>
              </a:ext>
            </a:extLst>
          </p:cNvPr>
          <p:cNvSpPr/>
          <p:nvPr/>
        </p:nvSpPr>
        <p:spPr bwMode="auto">
          <a:xfrm>
            <a:off x="427287" y="2950772"/>
            <a:ext cx="3576372" cy="18985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________________________________________________________________________________________________________________________________________________________________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84A3A676-4F4D-4E78-A5D1-BC633ADD2F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4366" y="2773272"/>
            <a:ext cx="360000" cy="355000"/>
          </a:xfrm>
          <a:prstGeom prst="rect">
            <a:avLst/>
          </a:prstGeom>
        </p:spPr>
      </p:pic>
      <p:pic>
        <p:nvPicPr>
          <p:cNvPr id="50" name="Picture 2">
            <a:extLst>
              <a:ext uri="{FF2B5EF4-FFF2-40B4-BE49-F238E27FC236}">
                <a16:creationId xmlns="" xmlns:a16="http://schemas.microsoft.com/office/drawing/2014/main" id="{2C159C63-E5AF-4B14-9492-411D80640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5" y="5288640"/>
            <a:ext cx="980521" cy="325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E0D351A-0300-42DE-9AEE-38CA42C0144D}"/>
              </a:ext>
            </a:extLst>
          </p:cNvPr>
          <p:cNvSpPr/>
          <p:nvPr/>
        </p:nvSpPr>
        <p:spPr bwMode="auto">
          <a:xfrm>
            <a:off x="7337664" y="4624594"/>
            <a:ext cx="1616049" cy="85787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________________________________________________________________________________________________________________________________________________________________ ___     </a:t>
            </a:r>
            <a:endParaRPr kumimoji="1" lang="ko-KR" altLang="en-US" sz="10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393" y="1808820"/>
            <a:ext cx="1389855" cy="24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81320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base_01.svg / bg.svg</a:t>
                      </a:r>
                      <a:r>
                        <a:rPr kumimoji="0" lang="en-US" altLang="ko-KR" sz="10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check.svg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\app\resource\contents\lesson04\ops\lesson04\images\mm_41_4_05_04_01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500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992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예 보기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무늬를 꾸며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64DFBEC0-D02B-4EE7-A316-2B4514B43B22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어떤 규칙이 있는지 써 보고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규칙에 따라 무늬를 완성해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2">
            <a:extLst>
              <a:ext uri="{FF2B5EF4-FFF2-40B4-BE49-F238E27FC236}">
                <a16:creationId xmlns="" xmlns:a16="http://schemas.microsoft.com/office/drawing/2014/main" id="{0AB6FB3F-5A1F-43FC-8C08-697AB60E4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74F5894D-A97A-4388-B43E-14CD019ED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432" y="2296970"/>
            <a:ext cx="2865836" cy="28602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B2A8DFB6-300D-404A-B357-EEDB9E467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043" y="2299215"/>
            <a:ext cx="474558" cy="51885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DD0A225A-C717-43A4-A0A2-435DD0927852}"/>
              </a:ext>
            </a:extLst>
          </p:cNvPr>
          <p:cNvSpPr txBox="1"/>
          <p:nvPr/>
        </p:nvSpPr>
        <p:spPr>
          <a:xfrm>
            <a:off x="788564" y="2448733"/>
            <a:ext cx="101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모양을 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CEE6F594-6CE2-4D22-B90F-465635C3125F}"/>
              </a:ext>
            </a:extLst>
          </p:cNvPr>
          <p:cNvSpPr/>
          <p:nvPr/>
        </p:nvSpPr>
        <p:spPr bwMode="auto">
          <a:xfrm>
            <a:off x="427287" y="2950772"/>
            <a:ext cx="3576372" cy="18103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lnSpc>
                <a:spcPct val="150000"/>
              </a:lnSpc>
              <a:spcBef>
                <a:spcPct val="50000"/>
              </a:spcBef>
            </a:pP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아래쪽으로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미는 것을 반복해서 모양을 만들고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그 모양을 오른쪽으로 뒤집어서 무늬를 만들었습니다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>
            <a:extLst>
              <a:ext uri="{FF2B5EF4-FFF2-40B4-BE49-F238E27FC236}">
                <a16:creationId xmlns="" xmlns:a16="http://schemas.microsoft.com/office/drawing/2014/main" id="{6EB12538-E188-472B-B3E8-88ADA5108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32" y="3104964"/>
            <a:ext cx="342860" cy="27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3">
            <a:extLst>
              <a:ext uri="{FF2B5EF4-FFF2-40B4-BE49-F238E27FC236}">
                <a16:creationId xmlns="" xmlns:a16="http://schemas.microsoft.com/office/drawing/2014/main" id="{4AAA02A4-70CB-4799-B56E-F2B8758C8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148" y="5246243"/>
            <a:ext cx="997433" cy="330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8">
            <a:extLst>
              <a:ext uri="{FF2B5EF4-FFF2-40B4-BE49-F238E27FC236}">
                <a16:creationId xmlns="" xmlns:a16="http://schemas.microsoft.com/office/drawing/2014/main" id="{26111AD2-5E34-4BB7-B361-1F83DBC40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659" y="1335442"/>
            <a:ext cx="874473" cy="300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D9A2C85C-C9AE-47CA-A090-CBEFEC00B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8043" y="1322911"/>
            <a:ext cx="838233" cy="33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084" y="1808820"/>
            <a:ext cx="1389855" cy="24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9303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443405" y="2090001"/>
            <a:ext cx="6337131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밀기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,               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 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돌리기를 이용하면 규칙적인 무늬를 다양하게 만들 수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https://cdata2.tsherpa.co.kr/tsherpa/MultiMedia/Flash/2020/curri/index.html?flashxmlnum=yein820&amp;classa=A8-C1-41-MM-MM-04-05-06-0-0-0-0&amp;classno=MM_41_04/suh_0401_04_0006/suh_0401_04_0006_301_1.html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무늬를 꾸며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규칙적인 무늬 만들기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34" y="228572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B1B11D36-AF9C-468B-A103-5C4EE09A0AA9}"/>
              </a:ext>
            </a:extLst>
          </p:cNvPr>
          <p:cNvSpPr/>
          <p:nvPr/>
        </p:nvSpPr>
        <p:spPr bwMode="auto">
          <a:xfrm>
            <a:off x="1192330" y="2188203"/>
            <a:ext cx="1003406" cy="3938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뒤집기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293CC29A-DEC3-4AC4-BB33-F2AF86296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7466" y="1978963"/>
            <a:ext cx="360000" cy="355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192684"/>
              </p:ext>
            </p:extLst>
          </p:nvPr>
        </p:nvGraphicFramePr>
        <p:xfrm>
          <a:off x="179388" y="654012"/>
          <a:ext cx="8774172" cy="4327984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사각형 무늬 벽지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66~67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벽지 무늬에서 규칙 찾기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66~67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여러 가지 무늬에서 규칙 찾기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96~97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66~67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규칙적인 무늬 만들고 비교하기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66~67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무늬를 보고 규칙 설명하기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66~67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544214" y="3049225"/>
            <a:ext cx="244827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909" y="320784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무늬를 꾸며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A46D696F-63A7-48D1-A2C6-3CCC6E6DAB89}"/>
              </a:ext>
            </a:extLst>
          </p:cNvPr>
          <p:cNvSpPr txBox="1"/>
          <p:nvPr/>
        </p:nvSpPr>
        <p:spPr>
          <a:xfrm>
            <a:off x="7018371" y="10396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엑스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모서리가 둥근 직사각형 1">
            <a:extLst>
              <a:ext uri="{FF2B5EF4-FFF2-40B4-BE49-F238E27FC236}">
                <a16:creationId xmlns="" xmlns:a16="http://schemas.microsoft.com/office/drawing/2014/main" id="{5649C27A-1C7E-4AC6-BEA5-4FFECE27FAA0}"/>
              </a:ext>
            </a:extLst>
          </p:cNvPr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Picture 3">
            <a:extLst>
              <a:ext uri="{FF2B5EF4-FFF2-40B4-BE49-F238E27FC236}">
                <a16:creationId xmlns="" xmlns:a16="http://schemas.microsoft.com/office/drawing/2014/main" id="{B518F9F7-0DAE-4414-93FB-EBEF88690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23119D63-E483-4E51-876C-2F72CDC0B84D}"/>
              </a:ext>
            </a:extLst>
          </p:cNvPr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자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C275F332-04F6-403C-88F1-93D2151E7FDC}"/>
              </a:ext>
            </a:extLst>
          </p:cNvPr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="" xmlns:a16="http://schemas.microsoft.com/office/drawing/2014/main" id="{84DB41A1-1ECE-403B-99E5-79113C150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">
            <a:extLst>
              <a:ext uri="{FF2B5EF4-FFF2-40B4-BE49-F238E27FC236}">
                <a16:creationId xmlns="" xmlns:a16="http://schemas.microsoft.com/office/drawing/2014/main" id="{0AC71D46-7AB2-448F-90AF-CAB1CA253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D705EC26-53BC-4630-BFF2-0669D3A72D2B}"/>
              </a:ext>
            </a:extLst>
          </p:cNvPr>
          <p:cNvSpPr/>
          <p:nvPr/>
        </p:nvSpPr>
        <p:spPr>
          <a:xfrm>
            <a:off x="2193875" y="3891597"/>
            <a:ext cx="127310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98~101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4AFD3AF0-50B3-4DD8-961D-B95F8C1913DC}"/>
              </a:ext>
            </a:extLst>
          </p:cNvPr>
          <p:cNvSpPr/>
          <p:nvPr/>
        </p:nvSpPr>
        <p:spPr>
          <a:xfrm>
            <a:off x="4871846" y="3897052"/>
            <a:ext cx="69762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68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(4-1-4)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2_06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무늬를 꾸며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무늬를 꾸며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08920" y="1653112"/>
            <a:ext cx="618614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모양으로 밀기를 이용하여 만든 무늬입니다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빈칸을 채워 무늬를 완성해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30039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ico_figure_1_0001.svg / check.svg / bg.svg / answer_bg.svg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\app\resource\contents\lesson04\ops\lesson04\images\mm_41_4_05_06_02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순서도: 대체 처리 42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50009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FCC9C6B9-9AC5-4AF1-8486-F21C2E6ABA58}"/>
              </a:ext>
            </a:extLst>
          </p:cNvPr>
          <p:cNvSpPr txBox="1"/>
          <p:nvPr/>
        </p:nvSpPr>
        <p:spPr>
          <a:xfrm>
            <a:off x="7018371" y="1092168"/>
            <a:ext cx="21256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(4-1-4)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2_06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hwp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빈칸 클릭하면 무늬 완성됨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전체 완성된 무늬 그림은 예시 답이 공개될 때 함께 공개됨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완성된 예시 무늬 그림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전체 그림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="" xmlns:a16="http://schemas.microsoft.com/office/drawing/2014/main" id="{235D703B-AEE9-4F6C-B3DC-5E6AD54E766F}"/>
              </a:ext>
            </a:extLst>
          </p:cNvPr>
          <p:cNvSpPr/>
          <p:nvPr/>
        </p:nvSpPr>
        <p:spPr>
          <a:xfrm>
            <a:off x="5562995" y="49604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="" xmlns:a16="http://schemas.microsoft.com/office/drawing/2014/main" id="{6E84FF3D-53A8-4FC2-AEC3-CD21B30B777A}"/>
              </a:ext>
            </a:extLst>
          </p:cNvPr>
          <p:cNvSpPr/>
          <p:nvPr/>
        </p:nvSpPr>
        <p:spPr>
          <a:xfrm>
            <a:off x="210438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49B44718-1457-484F-AE54-30A9F54F21C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936" t="5093" r="6768"/>
          <a:stretch/>
        </p:blipFill>
        <p:spPr>
          <a:xfrm>
            <a:off x="678582" y="1571913"/>
            <a:ext cx="411369" cy="41004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34F6FA39-82B9-4DD0-BC46-89C583D995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9749" y="2686174"/>
            <a:ext cx="4602746" cy="16608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643C57AA-2FA9-475F-9EC5-A9282C5722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0232" y="2872262"/>
            <a:ext cx="2882221" cy="1024790"/>
          </a:xfrm>
          <a:prstGeom prst="rect">
            <a:avLst/>
          </a:prstGeom>
        </p:spPr>
      </p:pic>
      <p:sp>
        <p:nvSpPr>
          <p:cNvPr id="54" name="타원 53">
            <a:extLst>
              <a:ext uri="{FF2B5EF4-FFF2-40B4-BE49-F238E27FC236}">
                <a16:creationId xmlns="" xmlns:a16="http://schemas.microsoft.com/office/drawing/2014/main" id="{B64D0130-633D-4C05-A531-4CB38DEB6A76}"/>
              </a:ext>
            </a:extLst>
          </p:cNvPr>
          <p:cNvSpPr/>
          <p:nvPr/>
        </p:nvSpPr>
        <p:spPr>
          <a:xfrm>
            <a:off x="5081785" y="24106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무늬를 꾸며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4809675" y="23808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43">
            <a:extLst>
              <a:ext uri="{FF2B5EF4-FFF2-40B4-BE49-F238E27FC236}">
                <a16:creationId xmlns="" xmlns:a16="http://schemas.microsoft.com/office/drawing/2014/main" id="{17A509C6-1B63-4684-BAD3-DFD5C5DEB351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모양으로 돌리기를 이용하여 규칙적인 무늬를 만들어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2">
            <a:extLst>
              <a:ext uri="{FF2B5EF4-FFF2-40B4-BE49-F238E27FC236}">
                <a16:creationId xmlns="" xmlns:a16="http://schemas.microsoft.com/office/drawing/2014/main" id="{B55AD098-B0A3-413F-B3A7-D7E34A206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7A54761C-8579-4E4F-8668-F201A954B78A}"/>
              </a:ext>
            </a:extLst>
          </p:cNvPr>
          <p:cNvSpPr/>
          <p:nvPr/>
        </p:nvSpPr>
        <p:spPr>
          <a:xfrm>
            <a:off x="5419351" y="51071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BA030F99-6879-4258-8DB2-3A33FF451F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183" y="1564843"/>
            <a:ext cx="425059" cy="37783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CC03565A-5F0B-49A6-96F2-98116C19CE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1113" y="2733507"/>
            <a:ext cx="4430151" cy="157198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86C8F6B1-5940-4F11-8E77-D526F13FB0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4016" y="2802764"/>
            <a:ext cx="3179403" cy="109428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82E1BD65-80DD-4840-A30A-BC71BAFCE05E}"/>
              </a:ext>
            </a:extLst>
          </p:cNvPr>
          <p:cNvSpPr txBox="1"/>
          <p:nvPr/>
        </p:nvSpPr>
        <p:spPr>
          <a:xfrm>
            <a:off x="7018371" y="1092168"/>
            <a:ext cx="21256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(4-1-4)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2_06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빈칸 클릭하면 무늬 완성됨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전체 완성된 무늬 그림은 예시 답이 공개될 때 함께 공개됨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완성된 예시 무늬 그림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전체 그림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84260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ico_figure_1_0001.svg / check.svg / bg.svg / answer_bg.svg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\app\resource\contents\lesson04\ops\lesson04\images\mm_41_4_05_06_03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무늬를 꾸며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순서도: 대체 처리 6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43">
            <a:extLst>
              <a:ext uri="{FF2B5EF4-FFF2-40B4-BE49-F238E27FC236}">
                <a16:creationId xmlns="" xmlns:a16="http://schemas.microsoft.com/office/drawing/2014/main" id="{6C5AF764-0548-41F1-AE5A-3B0635CD51D4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모양으로 규칙적인 무늬를 만들었습니다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만든 방법을 설명해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2">
            <a:extLst>
              <a:ext uri="{FF2B5EF4-FFF2-40B4-BE49-F238E27FC236}">
                <a16:creationId xmlns="" xmlns:a16="http://schemas.microsoft.com/office/drawing/2014/main" id="{37198754-2B7A-48DF-A300-47DE24A92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5F9CA7CD-4557-4AC5-A90C-1AA24AF68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620" y="1572495"/>
            <a:ext cx="371527" cy="34294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DF19F468-5B2A-4275-B34D-EEDA2DAB45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8210" y="2267328"/>
            <a:ext cx="3963653" cy="1385788"/>
          </a:xfrm>
          <a:prstGeom prst="rect">
            <a:avLst/>
          </a:prstGeom>
        </p:spPr>
      </p:pic>
      <p:sp>
        <p:nvSpPr>
          <p:cNvPr id="37" name="TextBox 43">
            <a:extLst>
              <a:ext uri="{FF2B5EF4-FFF2-40B4-BE49-F238E27FC236}">
                <a16:creationId xmlns="" xmlns:a16="http://schemas.microsoft.com/office/drawing/2014/main" id="{C31E4001-0F53-452B-B97B-F8127ECA38E9}"/>
              </a:ext>
            </a:extLst>
          </p:cNvPr>
          <p:cNvSpPr txBox="1"/>
          <p:nvPr/>
        </p:nvSpPr>
        <p:spPr>
          <a:xfrm>
            <a:off x="693367" y="3931604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모양을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DE8CD631-5690-4BA7-A3A7-97E9B7DA1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136" y="3899980"/>
            <a:ext cx="371527" cy="342948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16AC6BA0-ED8A-4ACC-8D4C-6919A93444B2}"/>
              </a:ext>
            </a:extLst>
          </p:cNvPr>
          <p:cNvSpPr/>
          <p:nvPr/>
        </p:nvSpPr>
        <p:spPr bwMode="auto">
          <a:xfrm>
            <a:off x="1931731" y="3825044"/>
            <a:ext cx="4634965" cy="133775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lnSpc>
                <a:spcPct val="150000"/>
              </a:lnSpc>
              <a:spcBef>
                <a:spcPct val="50000"/>
              </a:spcBef>
            </a:pP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오른쪽으로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뒤집어 모양을 만들고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그 모양을 오른쪽과 아래쪽으로 밀어서 무늬를 만들었습니다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2">
            <a:extLst>
              <a:ext uri="{FF2B5EF4-FFF2-40B4-BE49-F238E27FC236}">
                <a16:creationId xmlns="" xmlns:a16="http://schemas.microsoft.com/office/drawing/2014/main" id="{6E0BFE60-D596-4FB9-A595-2AF58E71A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018" y="3949831"/>
            <a:ext cx="342860" cy="27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235D703B-AEE9-4F6C-B3DC-5E6AD54E766F}"/>
              </a:ext>
            </a:extLst>
          </p:cNvPr>
          <p:cNvSpPr/>
          <p:nvPr/>
        </p:nvSpPr>
        <p:spPr>
          <a:xfrm>
            <a:off x="5562995" y="49604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18371" y="1092168"/>
            <a:ext cx="2125629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(4-1-4)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2_06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 클릭하면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답 나타남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버튼은 정답 가리기로 토글 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33182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ico_figure_1_0001.svg / bg.svg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\app\resource\contents\lesson04\ops\lesson04\images\mm_41_4_05_06_04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2"/>
              </a:rPr>
              <a:t>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cdata2.tsherpa.co.kr/tsherpa/MultiMedia/Flash/2020/curri/index.html?flashxmlnum=yein820&amp;classa=A8-C1-41-MM-MM-04-05-06-0-0-0-0&amp;classno=MM_41_04/suh_0401_04_0006/suh_0401_04_0006_401_1.html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나타나는 그림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무늬를 꾸며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4" name="TextBox 43">
            <a:extLst>
              <a:ext uri="{FF2B5EF4-FFF2-40B4-BE49-F238E27FC236}">
                <a16:creationId xmlns="" xmlns:a16="http://schemas.microsoft.com/office/drawing/2014/main" id="{F6E89277-D9E6-40E0-828C-AD2D5408017B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 도형을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사용하여 무늬를 만들려고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밀기를 이용하여 무늬를 만들어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2" name="Picture 2">
            <a:extLst>
              <a:ext uri="{FF2B5EF4-FFF2-40B4-BE49-F238E27FC236}">
                <a16:creationId xmlns="" xmlns:a16="http://schemas.microsoft.com/office/drawing/2014/main" id="{3EA5B701-9610-4B52-82CB-03A018197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2D7B2793-F6D1-4DD3-8B28-0568AE7E6737}"/>
              </a:ext>
            </a:extLst>
          </p:cNvPr>
          <p:cNvSpPr txBox="1"/>
          <p:nvPr/>
        </p:nvSpPr>
        <p:spPr>
          <a:xfrm>
            <a:off x="7001523" y="2752021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A5D33BB6-E9E4-412B-AB0E-3C0579682D0D}"/>
              </a:ext>
            </a:extLst>
          </p:cNvPr>
          <p:cNvSpPr/>
          <p:nvPr/>
        </p:nvSpPr>
        <p:spPr>
          <a:xfrm>
            <a:off x="5357984" y="49617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BDBA6483-CCDD-4055-9FCC-CB18717251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413" y="1532558"/>
            <a:ext cx="478373" cy="40540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015EB74A-9C47-4383-B27A-E13F5F26F0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803" y="2554765"/>
            <a:ext cx="6272866" cy="169108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FB4223D5-4AE4-4E15-835A-5398881E26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5263" y="3198231"/>
            <a:ext cx="2633598" cy="70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무늬를 꾸며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A15560A9-E365-4BDA-8ED0-CACB37B1F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>
            <a:extLst>
              <a:ext uri="{FF2B5EF4-FFF2-40B4-BE49-F238E27FC236}">
                <a16:creationId xmlns="" xmlns:a16="http://schemas.microsoft.com/office/drawing/2014/main" id="{FE7C0E94-F8C9-4D92-8797-0457B21B9A81}"/>
              </a:ext>
            </a:extLst>
          </p:cNvPr>
          <p:cNvSpPr/>
          <p:nvPr/>
        </p:nvSpPr>
        <p:spPr>
          <a:xfrm>
            <a:off x="5418262" y="49879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43">
            <a:extLst>
              <a:ext uri="{FF2B5EF4-FFF2-40B4-BE49-F238E27FC236}">
                <a16:creationId xmlns="" xmlns:a16="http://schemas.microsoft.com/office/drawing/2014/main" id="{0DBC851E-E395-4A56-B79B-A5973D22DB31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도형을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사용하여 무늬를 만들려고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뒤집기를 이용하여 무늬를 만들어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311C0141-AC86-4C2B-853C-679997B5AEBB}"/>
              </a:ext>
            </a:extLst>
          </p:cNvPr>
          <p:cNvSpPr txBox="1"/>
          <p:nvPr/>
        </p:nvSpPr>
        <p:spPr>
          <a:xfrm>
            <a:off x="7001523" y="2752021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E7E890DF-89BC-4191-B108-13B9D0364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13" y="1532558"/>
            <a:ext cx="478373" cy="40540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7FABA13C-2B68-41C3-BC86-BDF2EA885539}"/>
              </a:ext>
            </a:extLst>
          </p:cNvPr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https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5"/>
              </a:rPr>
              <a:t>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5"/>
              </a:rPr>
              <a:t>cdata2.tsherpa.co.kr/tsherpa/MultiMedia/Flash/2020/curri/index.html?flashxmlnum=yein820&amp;classa=A8-C1-41-MM-MM-04-05-06-0-0-0-0&amp;classno=MM_41_04/suh_0401_04_0006/suh_0401_04_0006_401_1.html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나타나는 그림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B21084FA-D853-4850-8791-B51E7FF831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728" y="2446385"/>
            <a:ext cx="5940152" cy="164075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D3BF1AFD-F95B-4F40-A290-CE24210F4C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1848" y="3142209"/>
            <a:ext cx="2677013" cy="70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무늬를 꾸며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132" y="5233445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36" name="Picture 2">
            <a:extLst>
              <a:ext uri="{FF2B5EF4-FFF2-40B4-BE49-F238E27FC236}">
                <a16:creationId xmlns="" xmlns:a16="http://schemas.microsoft.com/office/drawing/2014/main" id="{517374A5-D338-43DF-A6F2-59BB09CD9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8E7FE0F1-61DC-4D48-82FA-9138EF938328}"/>
              </a:ext>
            </a:extLst>
          </p:cNvPr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4"/>
              </a:rPr>
              <a:t>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cdata2.tsherpa.co.kr/tsherpa/MultiMedia/Flash/2020/curri/index.html?flashxmlnum=yein820&amp;classa=A8-C1-41-MM-MM-04-05-06-0-0-0-0&amp;classno=MM_41_04/suh_0401_04_0006/suh_0401_04_0006_401_1.html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나타나는 그림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3">
            <a:extLst>
              <a:ext uri="{FF2B5EF4-FFF2-40B4-BE49-F238E27FC236}">
                <a16:creationId xmlns="" xmlns:a16="http://schemas.microsoft.com/office/drawing/2014/main" id="{8A1EA196-1AA0-475A-96EE-52FA7A8DB657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도형을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사용하여 무늬를 만들려고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돌리기를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이용하여 무늬를 만들어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="" xmlns:a16="http://schemas.microsoft.com/office/drawing/2014/main" id="{733ADEF2-69E3-4694-9BB8-EB42ED1349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413" y="1532558"/>
            <a:ext cx="478373" cy="40540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0E66A5C8-D08E-4C64-9D1A-EBF2040CF7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542" y="2319811"/>
            <a:ext cx="5996581" cy="16068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B7E58BA9-ABAB-4018-8F03-FA88252486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6276" y="3137909"/>
            <a:ext cx="2468325" cy="662694"/>
          </a:xfrm>
          <a:prstGeom prst="rect">
            <a:avLst/>
          </a:prstGeom>
        </p:spPr>
      </p:pic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FE7C0E94-F8C9-4D92-8797-0457B21B9A81}"/>
              </a:ext>
            </a:extLst>
          </p:cNvPr>
          <p:cNvSpPr/>
          <p:nvPr/>
        </p:nvSpPr>
        <p:spPr>
          <a:xfrm>
            <a:off x="5418262" y="49879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무늬를 꾸며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가에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들어갈 알맞은 모양을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그리시오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398" y="519338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순서도: 대체 처리 8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959AE5F3-5270-4798-A3E4-4FBDFEB27D47}"/>
              </a:ext>
            </a:extLst>
          </p:cNvPr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4"/>
              </a:rPr>
              <a:t>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cdata2.tsherpa.co.kr/tsherpa/MultiMedia/Flash/2020/curri/index.html?flashxmlnum=yein820&amp;classa=A8-C1-41-MM-MM-04-05-06-0-0-0-0&amp;classno=MM_41_04/suh_0401_04_0006/suh_0401_04_0006_401_1.html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1168FAF6-D595-45BE-A39D-54BECEB44498}"/>
              </a:ext>
            </a:extLst>
          </p:cNvPr>
          <p:cNvSpPr/>
          <p:nvPr/>
        </p:nvSpPr>
        <p:spPr bwMode="auto">
          <a:xfrm>
            <a:off x="2918870" y="4332124"/>
            <a:ext cx="1262149" cy="92175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B8CD19F5-4EB1-421E-8129-F1AE9731B1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6386" y="4104728"/>
            <a:ext cx="360000" cy="355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13674534-0FF5-4B4A-8B0A-1AC07EC949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6139" y="2304940"/>
            <a:ext cx="4972046" cy="17602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915361AD-2CA7-46DD-AD8B-1152E5DA79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7403" y="4420703"/>
            <a:ext cx="744598" cy="74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무늬를 꾸며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중        모양으로 뒤집기를 이용하여 만든 무늬를 찾아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순서도: 대체 처리 3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4" name="순서도: 대체 처리 4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4"/>
              </a:rPr>
              <a:t>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cdata2.tsherpa.co.kr/tsherpa/MultiMedia/Flash/2020/curri/index.html?flashxmlnum=yein820&amp;classa=A8-C1-41-MM-MM-04-05-06-0-0-0-0&amp;classno=MM_41_04/suh_0401_04_0006/suh_0401_04_0006_401_1.html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정오답 소스 사용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X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는 클릭하면 나타났다가 사라짐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정답 확인 클릭하면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만 나타남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754DAF8F-53D3-4C7F-82D5-3D35F5C0D096}"/>
              </a:ext>
            </a:extLst>
          </p:cNvPr>
          <p:cNvSpPr/>
          <p:nvPr/>
        </p:nvSpPr>
        <p:spPr>
          <a:xfrm>
            <a:off x="695096" y="1954629"/>
            <a:ext cx="276504" cy="267964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EE5E745B-2D45-4F7D-9843-DD9CB7B876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8247" y="1543373"/>
            <a:ext cx="396464" cy="44134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03F24D7E-8F13-4E38-884C-66B4DF9AE7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195" y="2596971"/>
            <a:ext cx="5532485" cy="1612192"/>
          </a:xfrm>
          <a:prstGeom prst="rect">
            <a:avLst/>
          </a:prstGeom>
        </p:spPr>
      </p:pic>
      <p:pic>
        <p:nvPicPr>
          <p:cNvPr id="35" name="Picture 3" descr="D:\[초등] 교과학습\2021년 1학기\수학 SB캡쳐\icon_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06" y="2877272"/>
            <a:ext cx="1069946" cy="109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7" descr="D:\[초등] 교과학습\2021년 1학기\수학 SB캡쳐\icon_X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294" y="2996590"/>
            <a:ext cx="946285" cy="973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7" descr="D:\[초등] 교과학습\2021년 1학기\수학 SB캡쳐\icon_X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678" y="3004075"/>
            <a:ext cx="946285" cy="973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타원 53">
            <a:extLst>
              <a:ext uri="{FF2B5EF4-FFF2-40B4-BE49-F238E27FC236}">
                <a16:creationId xmlns="" xmlns:a16="http://schemas.microsoft.com/office/drawing/2014/main" id="{FE7C0E94-F8C9-4D92-8797-0457B21B9A81}"/>
              </a:ext>
            </a:extLst>
          </p:cNvPr>
          <p:cNvSpPr/>
          <p:nvPr/>
        </p:nvSpPr>
        <p:spPr>
          <a:xfrm>
            <a:off x="6233998" y="35730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7B74BFE4-95B5-49BD-80F0-CC7D0FDED8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40"/>
          <a:stretch/>
        </p:blipFill>
        <p:spPr>
          <a:xfrm>
            <a:off x="65387" y="883872"/>
            <a:ext cx="6918881" cy="4731763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무늬를 꾸며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61459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mm_41_4_05_02_01_ani.mp4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\app\resource\contents\lesson04\ops\lesson04\video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5387" y="872716"/>
            <a:ext cx="6924993" cy="477178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668D8EFC-A2D1-46D1-9656-6A43615B8F10}"/>
              </a:ext>
            </a:extLst>
          </p:cNvPr>
          <p:cNvSpPr/>
          <p:nvPr/>
        </p:nvSpPr>
        <p:spPr>
          <a:xfrm>
            <a:off x="1189234" y="2576407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사각형 무늬 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벽지</a:t>
            </a: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39"/>
          <a:stretch/>
        </p:blipFill>
        <p:spPr bwMode="auto">
          <a:xfrm>
            <a:off x="143508" y="1592796"/>
            <a:ext cx="3595867" cy="3872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무늬를 꾸며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벽지 무늬가 사각형 모양으로 꾸며져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벽지 무늬는 어떤 규칙으로 만들어졌나요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94" y="526885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3399264" y="49787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6">
            <a:extLst>
              <a:ext uri="{FF2B5EF4-FFF2-40B4-BE49-F238E27FC236}">
                <a16:creationId xmlns="" xmlns:a16="http://schemas.microsoft.com/office/drawing/2014/main" id="{B1D9A454-7803-4866-B1BC-5A52EFA94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600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>
            <a:extLst>
              <a:ext uri="{FF2B5EF4-FFF2-40B4-BE49-F238E27FC236}">
                <a16:creationId xmlns="" xmlns:a16="http://schemas.microsoft.com/office/drawing/2014/main" id="{2E940CCC-DD97-4939-9407-3FDDEB8C036D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1DAF9F43-3906-4574-8798-336B4FE832E5}"/>
              </a:ext>
            </a:extLst>
          </p:cNvPr>
          <p:cNvSpPr/>
          <p:nvPr/>
        </p:nvSpPr>
        <p:spPr bwMode="auto">
          <a:xfrm>
            <a:off x="3894212" y="2499999"/>
            <a:ext cx="297446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사각형을 아래쪽으로 뒤집는 것을 반복해서 모양을 만들고</a:t>
            </a:r>
            <a:r>
              <a:rPr kumimoji="1" lang="en-US" altLang="ko-KR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그 모양을 오른쪽으로 밀어서 무늬를 만들었습니다</a:t>
            </a:r>
            <a:r>
              <a:rPr kumimoji="1" lang="en-US" altLang="ko-KR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8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9F16196C-A086-4A79-851A-DE2C5A490F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0495" y="3345328"/>
            <a:ext cx="360000" cy="355000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53A4E60E-DC4A-4EBE-AB47-80E9473894EB}"/>
              </a:ext>
            </a:extLst>
          </p:cNvPr>
          <p:cNvSpPr/>
          <p:nvPr/>
        </p:nvSpPr>
        <p:spPr bwMode="auto">
          <a:xfrm>
            <a:off x="3894212" y="3757660"/>
            <a:ext cx="297446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사각형을 오른쪽으로 미는 것을 반복해서 모양을 만들고</a:t>
            </a:r>
            <a:r>
              <a:rPr kumimoji="1" lang="en-US" altLang="ko-KR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그 모양을 아래쪽으로 뒤집어서 무늬를 만들었습니다</a:t>
            </a:r>
            <a:r>
              <a:rPr kumimoji="1" lang="en-US" altLang="ko-KR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8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F596CC40-2A93-49BE-88F2-0D36786160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9438" y="4623736"/>
            <a:ext cx="360000" cy="355000"/>
          </a:xfrm>
          <a:prstGeom prst="rect">
            <a:avLst/>
          </a:prstGeom>
        </p:spPr>
      </p:pic>
      <p:graphicFrame>
        <p:nvGraphicFramePr>
          <p:cNvPr id="2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807662"/>
              </p:ext>
            </p:extLst>
          </p:nvPr>
        </p:nvGraphicFramePr>
        <p:xfrm>
          <a:off x="115384" y="6129300"/>
          <a:ext cx="6688864" cy="324036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SA41405.psd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\080105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초수학교과서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4-1-4\Links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92758"/>
            <a:ext cx="6776847" cy="3872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무늬를 꾸며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360918"/>
              </p:ext>
            </p:extLst>
          </p:nvPr>
        </p:nvGraphicFramePr>
        <p:xfrm>
          <a:off x="115384" y="6129300"/>
          <a:ext cx="6688864" cy="324036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SA41405.psd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\080105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초수학교과서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4-1-4\Links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무늬를 꾸며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1F3A8EF-86C7-48AD-A533-266E21EDC1C2}"/>
              </a:ext>
            </a:extLst>
          </p:cNvPr>
          <p:cNvSpPr txBox="1"/>
          <p:nvPr/>
        </p:nvSpPr>
        <p:spPr>
          <a:xfrm>
            <a:off x="7018371" y="958533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214B2D62-B658-4B8A-A8C9-6E01F5382656}"/>
              </a:ext>
            </a:extLst>
          </p:cNvPr>
          <p:cNvSpPr txBox="1"/>
          <p:nvPr/>
        </p:nvSpPr>
        <p:spPr>
          <a:xfrm>
            <a:off x="652519" y="3039924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평면도형의 이동을 이용하여 규칙적인 무늬를 꾸밀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2" name="Picture 2">
            <a:extLst>
              <a:ext uri="{FF2B5EF4-FFF2-40B4-BE49-F238E27FC236}">
                <a16:creationId xmlns="" xmlns:a16="http://schemas.microsoft.com/office/drawing/2014/main" id="{075061C1-ABE2-4C6B-9867-52313BD28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19854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682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여러 가지 무늬의 규칙을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무늬를 꾸며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741511CA-D36B-45CF-AA1C-10552F5B2E2C}"/>
              </a:ext>
            </a:extLst>
          </p:cNvPr>
          <p:cNvSpPr/>
          <p:nvPr/>
        </p:nvSpPr>
        <p:spPr>
          <a:xfrm>
            <a:off x="4086290" y="138912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65C83BA7-60DE-4EF3-9C36-71C78F57C218}"/>
              </a:ext>
            </a:extLst>
          </p:cNvPr>
          <p:cNvSpPr/>
          <p:nvPr/>
        </p:nvSpPr>
        <p:spPr>
          <a:xfrm>
            <a:off x="3517051" y="1389120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pic>
        <p:nvPicPr>
          <p:cNvPr id="49" name="Picture 2">
            <a:extLst>
              <a:ext uri="{FF2B5EF4-FFF2-40B4-BE49-F238E27FC236}">
                <a16:creationId xmlns="" xmlns:a16="http://schemas.microsoft.com/office/drawing/2014/main" id="{2B81935F-0F0E-4F78-97DF-E2BD0EAB8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14" y="204097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43">
            <a:extLst>
              <a:ext uri="{FF2B5EF4-FFF2-40B4-BE49-F238E27FC236}">
                <a16:creationId xmlns="" xmlns:a16="http://schemas.microsoft.com/office/drawing/2014/main" id="{5BC3F1F1-6587-4315-AE41-E0C8956660FC}"/>
              </a:ext>
            </a:extLst>
          </p:cNvPr>
          <p:cNvSpPr txBox="1"/>
          <p:nvPr/>
        </p:nvSpPr>
        <p:spPr>
          <a:xfrm>
            <a:off x="346499" y="1864032"/>
            <a:ext cx="651228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모양으로 무늬를 만들고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어떤 규칙이 있는지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12D01DC3-D871-4771-AF8C-1E7635A46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847" y="1324274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AFCBD7EF-5A9F-4604-81DD-70D3418B8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1659" y="132653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A1E92C94-A7B3-4A24-BFFF-77153502100A}"/>
              </a:ext>
            </a:extLst>
          </p:cNvPr>
          <p:cNvSpPr/>
          <p:nvPr/>
        </p:nvSpPr>
        <p:spPr bwMode="auto">
          <a:xfrm>
            <a:off x="257156" y="2714449"/>
            <a:ext cx="6519790" cy="78548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모양을 오른쪽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아래쪽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으로 미는 것을 반복해서 모양을 만들고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그 모양을 아래쪽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오른쪽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으로 밀어서 무늬를 만들었습니다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4FA0E09E-1D4E-4114-ACD3-37D7EC8579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7823" y="2557771"/>
            <a:ext cx="360000" cy="355000"/>
          </a:xfrm>
          <a:prstGeom prst="rect">
            <a:avLst/>
          </a:prstGeom>
        </p:spPr>
      </p:pic>
      <p:pic>
        <p:nvPicPr>
          <p:cNvPr id="40" name="Picture 38">
            <a:extLst>
              <a:ext uri="{FF2B5EF4-FFF2-40B4-BE49-F238E27FC236}">
                <a16:creationId xmlns="" xmlns:a16="http://schemas.microsoft.com/office/drawing/2014/main" id="{9E13B02E-9819-4EBD-8137-EA728FF91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006" y="1014174"/>
            <a:ext cx="964990" cy="332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8F69363E-44D1-42C0-89EE-224D2F0B8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8390" y="1001642"/>
            <a:ext cx="924999" cy="373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1" name="타원 70">
            <a:extLst>
              <a:ext uri="{FF2B5EF4-FFF2-40B4-BE49-F238E27FC236}">
                <a16:creationId xmlns="" xmlns:a16="http://schemas.microsoft.com/office/drawing/2014/main" id="{2FA4C91C-5A51-4DE6-9810-EBB5D9A9420E}"/>
              </a:ext>
            </a:extLst>
          </p:cNvPr>
          <p:cNvSpPr/>
          <p:nvPr/>
        </p:nvSpPr>
        <p:spPr>
          <a:xfrm>
            <a:off x="3279384" y="13047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7FA38EA8-0B1B-42B3-8C7A-343AEA6D093C}"/>
              </a:ext>
            </a:extLst>
          </p:cNvPr>
          <p:cNvSpPr/>
          <p:nvPr/>
        </p:nvSpPr>
        <p:spPr>
          <a:xfrm>
            <a:off x="4657425" y="138912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3EE833FE-A3C7-4E38-9107-8115D06CC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3982" y="1324274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B502FCBE-2EDC-476F-B740-E9EFD068FFAB}"/>
              </a:ext>
            </a:extLst>
          </p:cNvPr>
          <p:cNvSpPr/>
          <p:nvPr/>
        </p:nvSpPr>
        <p:spPr>
          <a:xfrm>
            <a:off x="5196607" y="138912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9AACDBF9-055A-44F3-AEA9-06D47B913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3164" y="1324274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222ABA0B-592C-419D-A846-C09E09AD78C3}"/>
              </a:ext>
            </a:extLst>
          </p:cNvPr>
          <p:cNvSpPr/>
          <p:nvPr/>
        </p:nvSpPr>
        <p:spPr>
          <a:xfrm>
            <a:off x="5766328" y="139654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23587A2B-DAB8-4AD3-92DF-5A1A90850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2885" y="1331701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F88703A3-3EA6-4AD2-AFE4-2AF69BEFAED5}"/>
              </a:ext>
            </a:extLst>
          </p:cNvPr>
          <p:cNvSpPr/>
          <p:nvPr/>
        </p:nvSpPr>
        <p:spPr>
          <a:xfrm>
            <a:off x="6322111" y="138912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9DB055E5-7254-4413-AEDD-DE84E9721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5535" y="1324274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82CB3A38-78FA-4D1E-9626-3248541DBE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050" y="2766137"/>
            <a:ext cx="360001" cy="337779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="" xmlns:a16="http://schemas.microsoft.com/office/drawing/2014/main" id="{B7A7A40E-3910-4563-93CA-06666C5DA5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787" y="1870311"/>
            <a:ext cx="360001" cy="337779"/>
          </a:xfrm>
          <a:prstGeom prst="rect">
            <a:avLst/>
          </a:prstGeom>
        </p:spPr>
      </p:pic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813213"/>
              </p:ext>
            </p:extLst>
          </p:nvPr>
        </p:nvGraphicFramePr>
        <p:xfrm>
          <a:off x="115384" y="6129300"/>
          <a:ext cx="6688864" cy="324036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ico_figure_4.svg / ico_figure_4.png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/app/resource/contents/lesson04/ops/lesson04/images/ico/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226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50F74AE0-B6D6-45DD-B5B6-013F9025E0FB}"/>
              </a:ext>
            </a:extLst>
          </p:cNvPr>
          <p:cNvSpPr/>
          <p:nvPr/>
        </p:nvSpPr>
        <p:spPr>
          <a:xfrm>
            <a:off x="65312" y="894492"/>
            <a:ext cx="6918956" cy="7483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무늬를 꾸며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741511CA-D36B-45CF-AA1C-10552F5B2E2C}"/>
              </a:ext>
            </a:extLst>
          </p:cNvPr>
          <p:cNvSpPr/>
          <p:nvPr/>
        </p:nvSpPr>
        <p:spPr>
          <a:xfrm>
            <a:off x="3659543" y="137977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65C83BA7-60DE-4EF3-9C36-71C78F57C218}"/>
              </a:ext>
            </a:extLst>
          </p:cNvPr>
          <p:cNvSpPr/>
          <p:nvPr/>
        </p:nvSpPr>
        <p:spPr>
          <a:xfrm>
            <a:off x="4215040" y="1376352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F2CF0995-7581-4BC3-8EB5-35C8C7CEA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0819" y="1314924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D982C10E-E9FE-40A1-905D-6B61599D0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631" y="131718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8" name="직사각형 21">
            <a:extLst>
              <a:ext uri="{FF2B5EF4-FFF2-40B4-BE49-F238E27FC236}">
                <a16:creationId xmlns="" xmlns:a16="http://schemas.microsoft.com/office/drawing/2014/main" id="{09EED186-FC30-45D0-A714-38A2B6379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397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빈칸 클릭하면 무늬가 완성됨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완성된 무늬 그림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전체 평면도형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2">
            <a:extLst>
              <a:ext uri="{FF2B5EF4-FFF2-40B4-BE49-F238E27FC236}">
                <a16:creationId xmlns="" xmlns:a16="http://schemas.microsoft.com/office/drawing/2014/main" id="{AFC4076F-BE4F-4243-8A51-ED50CBEB7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14" y="204234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3">
            <a:extLst>
              <a:ext uri="{FF2B5EF4-FFF2-40B4-BE49-F238E27FC236}">
                <a16:creationId xmlns="" xmlns:a16="http://schemas.microsoft.com/office/drawing/2014/main" id="{454E6B28-91FF-4DF2-81B8-71032B8BAE42}"/>
              </a:ext>
            </a:extLst>
          </p:cNvPr>
          <p:cNvSpPr txBox="1"/>
          <p:nvPr/>
        </p:nvSpPr>
        <p:spPr>
          <a:xfrm>
            <a:off x="346499" y="1864032"/>
            <a:ext cx="651228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빈칸을 채워 규칙적인 무늬를 완성해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13E6B690-0251-4D17-8CC1-66C33C6E87AC}"/>
              </a:ext>
            </a:extLst>
          </p:cNvPr>
          <p:cNvSpPr/>
          <p:nvPr/>
        </p:nvSpPr>
        <p:spPr>
          <a:xfrm>
            <a:off x="4775005" y="138912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8D941B04-2675-40BD-80BB-726543A03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1562" y="1324274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E832B584-D08D-4769-BF91-7CB4285AE94C}"/>
              </a:ext>
            </a:extLst>
          </p:cNvPr>
          <p:cNvSpPr/>
          <p:nvPr/>
        </p:nvSpPr>
        <p:spPr>
          <a:xfrm>
            <a:off x="5314187" y="138912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97DC0A16-27A0-4553-A610-CBE1C2FF9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0744" y="1324274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="" xmlns:a16="http://schemas.microsoft.com/office/drawing/2014/main" id="{EDAA0E65-8666-4B10-8C54-8C5BE4F3256A}"/>
              </a:ext>
            </a:extLst>
          </p:cNvPr>
          <p:cNvSpPr/>
          <p:nvPr/>
        </p:nvSpPr>
        <p:spPr>
          <a:xfrm>
            <a:off x="4862278" y="4077072"/>
            <a:ext cx="283539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7A9BF98C-DD17-4FE0-BB4E-732AD4EBFE40}"/>
              </a:ext>
            </a:extLst>
          </p:cNvPr>
          <p:cNvSpPr/>
          <p:nvPr/>
        </p:nvSpPr>
        <p:spPr>
          <a:xfrm>
            <a:off x="5845877" y="138574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B4080124-3101-4F26-89BD-A95064D6B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2434" y="132090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6DD18F43-A2EE-4C7E-9BCD-E522FB66FB5D}"/>
              </a:ext>
            </a:extLst>
          </p:cNvPr>
          <p:cNvSpPr/>
          <p:nvPr/>
        </p:nvSpPr>
        <p:spPr>
          <a:xfrm>
            <a:off x="6401660" y="137831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8E663E84-FB01-4DC2-BAB7-70EA5C47A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5084" y="131347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72F814CE-E861-4C72-BA78-B751AE419CCA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여러 가지 무늬의 규칙을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5" name="Picture 2">
            <a:extLst>
              <a:ext uri="{FF2B5EF4-FFF2-40B4-BE49-F238E27FC236}">
                <a16:creationId xmlns="" xmlns:a16="http://schemas.microsoft.com/office/drawing/2014/main" id="{F946A61C-C7B1-4D69-9A58-A702F4570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38">
            <a:extLst>
              <a:ext uri="{FF2B5EF4-FFF2-40B4-BE49-F238E27FC236}">
                <a16:creationId xmlns="" xmlns:a16="http://schemas.microsoft.com/office/drawing/2014/main" id="{7BA9295D-F2F5-4A7C-8831-6089140DF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006" y="1014174"/>
            <a:ext cx="964990" cy="332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D741DBD-BDE3-4FE6-AF4F-A4A94F180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8390" y="1001642"/>
            <a:ext cx="924999" cy="373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33C2AB51-9BE2-4FA5-8E1A-B7613E4EAE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8606" y="2448767"/>
            <a:ext cx="2692617" cy="27084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600920BD-4CBD-439D-ADA5-87D67ECBFC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8868" y="1996391"/>
            <a:ext cx="1510532" cy="1469707"/>
          </a:xfrm>
          <a:prstGeom prst="rect">
            <a:avLst/>
          </a:prstGeom>
        </p:spPr>
      </p:pic>
      <p:graphicFrame>
        <p:nvGraphicFramePr>
          <p:cNvPr id="3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36091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 / check.svg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\app\resource\contents\lesson04\ops\lesson04\images\mm_41_4_05_03_02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254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50F74AE0-B6D6-45DD-B5B6-013F9025E0FB}"/>
              </a:ext>
            </a:extLst>
          </p:cNvPr>
          <p:cNvSpPr/>
          <p:nvPr/>
        </p:nvSpPr>
        <p:spPr>
          <a:xfrm>
            <a:off x="65312" y="894492"/>
            <a:ext cx="6918956" cy="7483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무늬를 꾸며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741511CA-D36B-45CF-AA1C-10552F5B2E2C}"/>
              </a:ext>
            </a:extLst>
          </p:cNvPr>
          <p:cNvSpPr/>
          <p:nvPr/>
        </p:nvSpPr>
        <p:spPr>
          <a:xfrm>
            <a:off x="3620218" y="137977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65C83BA7-60DE-4EF3-9C36-71C78F57C218}"/>
              </a:ext>
            </a:extLst>
          </p:cNvPr>
          <p:cNvSpPr/>
          <p:nvPr/>
        </p:nvSpPr>
        <p:spPr>
          <a:xfrm>
            <a:off x="4175715" y="137635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F2CF0995-7581-4BC3-8EB5-35C8C7CEA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1494" y="1325866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D982C10E-E9FE-40A1-905D-6B61599D0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0306" y="131718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8" name="직사각형 21">
            <a:extLst>
              <a:ext uri="{FF2B5EF4-FFF2-40B4-BE49-F238E27FC236}">
                <a16:creationId xmlns="" xmlns:a16="http://schemas.microsoft.com/office/drawing/2014/main" id="{09EED186-FC30-45D0-A714-38A2B6379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05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2">
            <a:extLst>
              <a:ext uri="{FF2B5EF4-FFF2-40B4-BE49-F238E27FC236}">
                <a16:creationId xmlns="" xmlns:a16="http://schemas.microsoft.com/office/drawing/2014/main" id="{AFC4076F-BE4F-4243-8A51-ED50CBEB7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14" y="204234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13E6B690-0251-4D17-8CC1-66C33C6E87AC}"/>
              </a:ext>
            </a:extLst>
          </p:cNvPr>
          <p:cNvSpPr/>
          <p:nvPr/>
        </p:nvSpPr>
        <p:spPr>
          <a:xfrm>
            <a:off x="4735680" y="1389120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8D941B04-2675-40BD-80BB-726543A03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2237" y="1335216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E832B584-D08D-4769-BF91-7CB4285AE94C}"/>
              </a:ext>
            </a:extLst>
          </p:cNvPr>
          <p:cNvSpPr/>
          <p:nvPr/>
        </p:nvSpPr>
        <p:spPr>
          <a:xfrm>
            <a:off x="5274862" y="138912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97DC0A16-27A0-4553-A610-CBE1C2FF9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1419" y="1324274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9905B17C-B1E5-4D6A-A540-276EEA75A901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여러 가지 무늬의 규칙을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2">
            <a:extLst>
              <a:ext uri="{FF2B5EF4-FFF2-40B4-BE49-F238E27FC236}">
                <a16:creationId xmlns="" xmlns:a16="http://schemas.microsoft.com/office/drawing/2014/main" id="{BB7BD897-B4DA-4516-B8BE-0D33997EA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38">
            <a:extLst>
              <a:ext uri="{FF2B5EF4-FFF2-40B4-BE49-F238E27FC236}">
                <a16:creationId xmlns="" xmlns:a16="http://schemas.microsoft.com/office/drawing/2014/main" id="{E12A850B-25E6-458A-AE93-155657A31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006" y="1014174"/>
            <a:ext cx="964990" cy="332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9BD2B30F-7F14-47F0-AAA0-4135E4F4E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8390" y="1001642"/>
            <a:ext cx="924999" cy="373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D7FE2DF4-6136-47A5-AB69-ABD9ACE95C5D}"/>
              </a:ext>
            </a:extLst>
          </p:cNvPr>
          <p:cNvSpPr/>
          <p:nvPr/>
        </p:nvSpPr>
        <p:spPr>
          <a:xfrm>
            <a:off x="5845877" y="138574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628732BA-6A2A-4177-BB5C-E77D23B69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2434" y="132090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4DFB3753-4DCB-4FCE-BE79-5DB5DE7139FB}"/>
              </a:ext>
            </a:extLst>
          </p:cNvPr>
          <p:cNvSpPr/>
          <p:nvPr/>
        </p:nvSpPr>
        <p:spPr>
          <a:xfrm>
            <a:off x="6401660" y="137831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BA4D750F-B7A2-4F65-A608-C987F326B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5084" y="131347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TextBox 43">
            <a:extLst>
              <a:ext uri="{FF2B5EF4-FFF2-40B4-BE49-F238E27FC236}">
                <a16:creationId xmlns="" xmlns:a16="http://schemas.microsoft.com/office/drawing/2014/main" id="{2CDA325A-510B-42E2-B88F-FF3C2D8949CB}"/>
              </a:ext>
            </a:extLst>
          </p:cNvPr>
          <p:cNvSpPr txBox="1"/>
          <p:nvPr/>
        </p:nvSpPr>
        <p:spPr>
          <a:xfrm>
            <a:off x="346499" y="1864032"/>
            <a:ext cx="651228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모양으로 무늬를 만들고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어떤 규칙이 있는지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="" xmlns:a16="http://schemas.microsoft.com/office/drawing/2014/main" id="{7E8CEC66-E3BD-47A8-AFC2-47F3BDC07E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433787" y="1870311"/>
            <a:ext cx="360001" cy="337779"/>
          </a:xfrm>
          <a:prstGeom prst="rect">
            <a:avLst/>
          </a:prstGeom>
        </p:spPr>
      </p:pic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0BE24AC0-D47A-452F-9F72-5AFC71B10D26}"/>
              </a:ext>
            </a:extLst>
          </p:cNvPr>
          <p:cNvSpPr/>
          <p:nvPr/>
        </p:nvSpPr>
        <p:spPr bwMode="auto">
          <a:xfrm>
            <a:off x="257156" y="2714449"/>
            <a:ext cx="6519790" cy="78548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모양을 오른쪽으로 뒤집는 것을 반복해서 모양을 만들고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그 모양을 아래쪽으로 뒤집어서 무늬를 만들었습니다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="" xmlns:a16="http://schemas.microsoft.com/office/drawing/2014/main" id="{5DD1C351-D651-47C3-812D-DC4D3FE18B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7823" y="2557771"/>
            <a:ext cx="360000" cy="3550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="" xmlns:a16="http://schemas.microsoft.com/office/drawing/2014/main" id="{FF4ADF0E-EDE4-4486-A815-3B71151D28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395536" y="2780250"/>
            <a:ext cx="360001" cy="337779"/>
          </a:xfrm>
          <a:prstGeom prst="rect">
            <a:avLst/>
          </a:prstGeom>
        </p:spPr>
      </p:pic>
      <p:graphicFrame>
        <p:nvGraphicFramePr>
          <p:cNvPr id="3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876341"/>
              </p:ext>
            </p:extLst>
          </p:nvPr>
        </p:nvGraphicFramePr>
        <p:xfrm>
          <a:off x="115384" y="6129300"/>
          <a:ext cx="6688864" cy="324036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ico_figure_5.svg / ico_figure_5.png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/app/resource/contents/lesson04/ops/lesson04/images/ico/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40219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42530</TotalTime>
  <Words>2126</Words>
  <Application>Microsoft Office PowerPoint</Application>
  <PresentationFormat>화면 슬라이드 쇼(4:3)</PresentationFormat>
  <Paragraphs>769</Paragraphs>
  <Slides>29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7636</cp:revision>
  <cp:lastPrinted>2021-12-20T01:30:02Z</cp:lastPrinted>
  <dcterms:created xsi:type="dcterms:W3CDTF">2008-07-15T12:19:11Z</dcterms:created>
  <dcterms:modified xsi:type="dcterms:W3CDTF">2022-03-02T01:45:52Z</dcterms:modified>
</cp:coreProperties>
</file>