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5" r:id="rId8"/>
    <p:sldId id="1097" r:id="rId9"/>
    <p:sldId id="1289" r:id="rId10"/>
    <p:sldId id="1341" r:id="rId11"/>
    <p:sldId id="1310" r:id="rId12"/>
    <p:sldId id="1350" r:id="rId13"/>
    <p:sldId id="1351" r:id="rId14"/>
    <p:sldId id="1352" r:id="rId15"/>
    <p:sldId id="1337" r:id="rId16"/>
    <p:sldId id="1353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  <p:sldId id="1321" r:id="rId28"/>
    <p:sldId id="1349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EDF2F9"/>
    <a:srgbClr val="E8F0D0"/>
    <a:srgbClr val="CBDCA8"/>
    <a:srgbClr val="000000"/>
    <a:srgbClr val="F2F1EC"/>
    <a:srgbClr val="FFFFFF"/>
    <a:srgbClr val="F3D2E2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481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9271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막대그래프에서 무엇을 알 수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E657E25-B468-4C25-A66F-4AB8C9C12940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161493F-89CD-4D67-9790-4736C61B9BEF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개월 동안 나온 밥의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988273E5-27BC-4121-AA41-795D59A3C3FB}"/>
              </a:ext>
            </a:extLst>
          </p:cNvPr>
          <p:cNvSpPr txBox="1"/>
          <p:nvPr/>
        </p:nvSpPr>
        <p:spPr>
          <a:xfrm>
            <a:off x="389043" y="201234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세로 눈금 한 칸은 급식 횟수 몇 번을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CE35BD7-D2E8-441C-B805-4461325C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4082A4B-EB32-4E9B-90EF-06E8E27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256A47D-A2F3-4679-BDEE-DCD11803DD2C}"/>
              </a:ext>
            </a:extLst>
          </p:cNvPr>
          <p:cNvSpPr/>
          <p:nvPr/>
        </p:nvSpPr>
        <p:spPr bwMode="auto">
          <a:xfrm>
            <a:off x="1976854" y="5065236"/>
            <a:ext cx="2927816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번을 나타냅니다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9E4D9D73-6AB2-429A-B151-0E713BBF5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766" y="4941168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5926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56472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23460" y="2408623"/>
            <a:ext cx="4080844" cy="2514858"/>
            <a:chOff x="1423460" y="2408623"/>
            <a:chExt cx="4080844" cy="251485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538651E5-306C-4565-9A6F-13B533F6F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9386" y="2852936"/>
              <a:ext cx="3892714" cy="2053878"/>
            </a:xfrm>
            <a:prstGeom prst="rect">
              <a:avLst/>
            </a:prstGeom>
          </p:spPr>
        </p:pic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A8A64054-DC72-4221-92BE-9B5F17DC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510" y="4588783"/>
              <a:ext cx="561096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430E2512-4988-4803-AFAD-0CD854E5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021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볶음밥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8B41668B-268A-4231-8688-545EA6E7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692" y="458553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비빔밥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01CBB113-925D-42AE-9312-2377DAEC9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842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덮밥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813D82BA-644E-484E-8C67-7AC341389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588783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잡곡밥</a:t>
              </a: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370" y="4612496"/>
              <a:ext cx="371702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밥</a:t>
              </a: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45977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75" y="2408623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밥의 종류별 급식 횟수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152" y="2901991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0199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37004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89705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25709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2514A24-AD97-444C-9C0E-0508B14182A7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FEA0A4C-D17A-437A-A834-A350C8E712BF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개월 동안 나온 밥의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E6632448-E1C5-4C3B-B5E1-CF7CC6AD6D80}"/>
              </a:ext>
            </a:extLst>
          </p:cNvPr>
          <p:cNvSpPr txBox="1"/>
          <p:nvPr/>
        </p:nvSpPr>
        <p:spPr>
          <a:xfrm>
            <a:off x="389043" y="20123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더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E0B1C04-FAEA-470C-97A7-E4C48248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E2436572-4A65-48A0-AE49-1F5956BA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59131AF-51ED-45C2-8A1C-EACBC011C787}"/>
              </a:ext>
            </a:extLst>
          </p:cNvPr>
          <p:cNvSpPr/>
          <p:nvPr/>
        </p:nvSpPr>
        <p:spPr bwMode="auto">
          <a:xfrm>
            <a:off x="409206" y="4983400"/>
            <a:ext cx="532305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급식에서 가장 적게 나오는 밥의 종류는 덮밥입니다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169F7EB4-65F5-448E-BCC1-687CC3037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224" y="4864750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6024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423460" y="2408623"/>
            <a:ext cx="4080844" cy="2514858"/>
            <a:chOff x="1423460" y="2408623"/>
            <a:chExt cx="4080844" cy="251485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538651E5-306C-4565-9A6F-13B533F6F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9386" y="2852936"/>
              <a:ext cx="3892714" cy="2053878"/>
            </a:xfrm>
            <a:prstGeom prst="rect">
              <a:avLst/>
            </a:prstGeom>
          </p:spPr>
        </p:pic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A8A64054-DC72-4221-92BE-9B5F17DC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510" y="4588783"/>
              <a:ext cx="561096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430E2512-4988-4803-AFAD-0CD854E5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021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볶음밥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8B41668B-268A-4231-8688-545EA6E7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692" y="458553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비빔밥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01CBB113-925D-42AE-9312-2377DAEC9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842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덮밥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813D82BA-644E-484E-8C67-7AC341389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588783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잡곡밥</a:t>
              </a: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370" y="4612496"/>
              <a:ext cx="371702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밥</a:t>
              </a: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45977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75" y="2408623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밥의 종류별 급식 횟수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152" y="2901991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0199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37004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89705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25709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나온 김치의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01234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급식으로 가장 많이 나온 김치와 가장 적게 나온 김치는 각각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898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011713" y="168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803480" y="16624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03" y="161480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54767" y="166363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31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6358517" y="166363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06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308670" y="5121188"/>
            <a:ext cx="6600162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많이 나온 김치는 배추김치이고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적게 나온 김치는 열무김치입니다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92" y="5515382"/>
            <a:ext cx="360000" cy="355000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58924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814157" y="5515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423460" y="2600908"/>
            <a:ext cx="4254102" cy="2493027"/>
            <a:chOff x="1423460" y="2342852"/>
            <a:chExt cx="4254102" cy="2493027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50005890-8A3D-48BD-86B6-0A811AC5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9945" y="2751161"/>
              <a:ext cx="4150553" cy="2009987"/>
            </a:xfrm>
            <a:prstGeom prst="rect">
              <a:avLst/>
            </a:prstGeom>
          </p:spPr>
        </p:pic>
        <p:sp>
          <p:nvSpPr>
            <p:cNvPr id="101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01108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2816932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046007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694079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09012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9">
              <a:extLst>
                <a:ext uri="{FF2B5EF4-FFF2-40B4-BE49-F238E27FC236}">
                  <a16:creationId xmlns:a16="http://schemas.microsoft.com/office/drawing/2014/main" xmlns="" id="{A88F42C6-6E80-4863-B754-E49B665C4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301" y="4403831"/>
              <a:ext cx="823811" cy="255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배추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9">
              <a:extLst>
                <a:ext uri="{FF2B5EF4-FFF2-40B4-BE49-F238E27FC236}">
                  <a16:creationId xmlns:a16="http://schemas.microsoft.com/office/drawing/2014/main" xmlns="" id="{E3E40AF2-3782-4126-A673-A84E49AEB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512568"/>
              <a:ext cx="468328" cy="25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9">
              <a:extLst>
                <a:ext uri="{FF2B5EF4-FFF2-40B4-BE49-F238E27FC236}">
                  <a16:creationId xmlns:a16="http://schemas.microsoft.com/office/drawing/2014/main" xmlns="" id="{60D7DE60-083B-41A0-B9DA-0C7C9EFE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112" y="4435405"/>
              <a:ext cx="629245" cy="220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나박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9">
              <a:extLst>
                <a:ext uri="{FF2B5EF4-FFF2-40B4-BE49-F238E27FC236}">
                  <a16:creationId xmlns:a16="http://schemas.microsoft.com/office/drawing/2014/main" xmlns="" id="{E3DE3E92-4B44-49A6-BC39-AC049ADC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401108"/>
              <a:ext cx="668234" cy="434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오이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소박이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xmlns="" id="{EE63DECF-2EF4-413B-99B4-295522399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142" y="4475839"/>
              <a:ext cx="740197" cy="179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깍두기</a:t>
              </a:r>
            </a:p>
          </p:txBody>
        </p:sp>
        <p:sp>
          <p:nvSpPr>
            <p:cNvPr id="111" name="TextBox 9">
              <a:extLst>
                <a:ext uri="{FF2B5EF4-FFF2-40B4-BE49-F238E27FC236}">
                  <a16:creationId xmlns:a16="http://schemas.microsoft.com/office/drawing/2014/main" xmlns="" id="{115CDA9F-6C65-4D2F-9D87-FE824C24B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4403831"/>
              <a:ext cx="601506" cy="384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열무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877" y="2342852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2000">
                  <a:latin typeface="맑은 고딕" pitchFamily="50" charset="-127"/>
                  <a:ea typeface="맑은 고딕" pitchFamily="50" charset="-127"/>
                </a:rPr>
                <a:t>김치의 종류별 급식 횟수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7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E657E25-B468-4C25-A66F-4AB8C9C12940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4082A4B-EB32-4E9B-90EF-06E8E27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603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C6FA03B-EC81-4EDA-A759-A45FD42E97B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나온 김치의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586B675-BD6A-4B6C-B52E-1C4DDD58A841}"/>
              </a:ext>
            </a:extLst>
          </p:cNvPr>
          <p:cNvSpPr/>
          <p:nvPr/>
        </p:nvSpPr>
        <p:spPr bwMode="auto">
          <a:xfrm>
            <a:off x="2387646" y="5186485"/>
            <a:ext cx="238997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E1725BC-4847-462D-965C-4EBEA78D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74695"/>
            <a:ext cx="360000" cy="355000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5670498" y="513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395B1C36-0F63-470E-B0ED-E086643F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4BBE0172-CA48-4970-B8BA-9880D119BC7F}"/>
              </a:ext>
            </a:extLst>
          </p:cNvPr>
          <p:cNvSpPr txBox="1"/>
          <p:nvPr/>
        </p:nvSpPr>
        <p:spPr>
          <a:xfrm>
            <a:off x="389043" y="2012348"/>
            <a:ext cx="6621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세로 눈금 한 칸은 급식 횟수 몇 번을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423460" y="2600908"/>
            <a:ext cx="4254102" cy="2493027"/>
            <a:chOff x="1423460" y="2342852"/>
            <a:chExt cx="4254102" cy="249302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50005890-8A3D-48BD-86B6-0A811AC5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9945" y="2751161"/>
              <a:ext cx="4150553" cy="2009987"/>
            </a:xfrm>
            <a:prstGeom prst="rect">
              <a:avLst/>
            </a:prstGeom>
          </p:spPr>
        </p:pic>
        <p:sp>
          <p:nvSpPr>
            <p:cNvPr id="90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01108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2816932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046007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694079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09012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xmlns="" id="{A88F42C6-6E80-4863-B754-E49B665C4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301" y="4403831"/>
              <a:ext cx="823811" cy="255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배추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xmlns="" id="{E3E40AF2-3782-4126-A673-A84E49AEB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512568"/>
              <a:ext cx="468328" cy="25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">
              <a:extLst>
                <a:ext uri="{FF2B5EF4-FFF2-40B4-BE49-F238E27FC236}">
                  <a16:creationId xmlns:a16="http://schemas.microsoft.com/office/drawing/2014/main" xmlns="" id="{60D7DE60-083B-41A0-B9DA-0C7C9EFE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112" y="4435405"/>
              <a:ext cx="629245" cy="220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나박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E3DE3E92-4B44-49A6-BC39-AC049ADC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401108"/>
              <a:ext cx="668234" cy="434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오이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소박이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EE63DECF-2EF4-413B-99B4-295522399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142" y="4475839"/>
              <a:ext cx="740197" cy="179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깍두기</a:t>
              </a:r>
            </a:p>
          </p:txBody>
        </p:sp>
        <p:sp>
          <p:nvSpPr>
            <p:cNvPr id="100" name="TextBox 9">
              <a:extLst>
                <a:ext uri="{FF2B5EF4-FFF2-40B4-BE49-F238E27FC236}">
                  <a16:creationId xmlns:a16="http://schemas.microsoft.com/office/drawing/2014/main" xmlns="" id="{115CDA9F-6C65-4D2F-9D87-FE824C24B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4403831"/>
              <a:ext cx="601506" cy="384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열무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877" y="2342852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2000">
                  <a:latin typeface="맑은 고딕" pitchFamily="50" charset="-127"/>
                  <a:ea typeface="맑은 고딕" pitchFamily="50" charset="-127"/>
                </a:rPr>
                <a:t>김치의 종류별 급식 횟수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32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2514A24-AD97-444C-9C0E-0508B14182A7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E2436572-4A65-48A0-AE49-1F5956BA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6024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B37E385-15DE-4381-9867-DA308901DD3A}"/>
              </a:ext>
            </a:extLst>
          </p:cNvPr>
          <p:cNvSpPr/>
          <p:nvPr/>
        </p:nvSpPr>
        <p:spPr bwMode="auto">
          <a:xfrm>
            <a:off x="2387646" y="5186485"/>
            <a:ext cx="238997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오이소박이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깍두기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30A120F-A6C0-4169-9678-0B516BC8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74695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48528AD3-6A63-42A1-BD8A-45187B6F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5E11424-8155-4E8B-AE46-C21FF30A9E03}"/>
              </a:ext>
            </a:extLst>
          </p:cNvPr>
          <p:cNvSpPr txBox="1"/>
          <p:nvPr/>
        </p:nvSpPr>
        <p:spPr>
          <a:xfrm>
            <a:off x="389043" y="193746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급식으로 나온 김치의 횟수가 나박김치보다 많고 배추김치보다 적은 김치를 모두 이야기해보세요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E31387-3F37-4125-8491-184D3CEBA24B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나온 김치의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23460" y="2600908"/>
            <a:ext cx="4254102" cy="2493027"/>
            <a:chOff x="1423460" y="2342852"/>
            <a:chExt cx="4254102" cy="249302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50005890-8A3D-48BD-86B6-0A811AC5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9945" y="2751161"/>
              <a:ext cx="4150553" cy="2009987"/>
            </a:xfrm>
            <a:prstGeom prst="rect">
              <a:avLst/>
            </a:prstGeom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01108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2816932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046007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694079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09012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A88F42C6-6E80-4863-B754-E49B665C4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301" y="4403831"/>
              <a:ext cx="823811" cy="255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배추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E3E40AF2-3782-4126-A673-A84E49AEB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512568"/>
              <a:ext cx="468328" cy="25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60D7DE60-083B-41A0-B9DA-0C7C9EFE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112" y="4435405"/>
              <a:ext cx="629245" cy="220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나박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E3DE3E92-4B44-49A6-BC39-AC049ADC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401108"/>
              <a:ext cx="668234" cy="434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오이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소박이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:a16="http://schemas.microsoft.com/office/drawing/2014/main" xmlns="" id="{EE63DECF-2EF4-413B-99B4-295522399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142" y="4475839"/>
              <a:ext cx="740197" cy="179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깍두기</a:t>
              </a: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115CDA9F-6C65-4D2F-9D87-FE824C24B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4403831"/>
              <a:ext cx="601506" cy="384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열무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877" y="2342852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2000">
                  <a:latin typeface="맑은 고딕" pitchFamily="50" charset="-127"/>
                  <a:ea typeface="맑은 고딕" pitchFamily="50" charset="-127"/>
                </a:rPr>
                <a:t>김치의 종류별 급식 횟수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82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알 수 있는 내용으로 여러 가지 질문을 만들어 친구들과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4B5B723E-63FF-454A-A04D-A7E56734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4208349"/>
            <a:ext cx="1336888" cy="13368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xmlns="" id="{A4CED96F-DC6B-4AF9-9098-CC0E264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99" y="4113076"/>
            <a:ext cx="463104" cy="40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581AE3C-6656-4A2E-9851-88948409B810}"/>
              </a:ext>
            </a:extLst>
          </p:cNvPr>
          <p:cNvSpPr/>
          <p:nvPr/>
        </p:nvSpPr>
        <p:spPr>
          <a:xfrm>
            <a:off x="6623365" y="5221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C0F07BD-ECAB-467D-9EF9-A75C8C95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99" y="2461121"/>
            <a:ext cx="1971702" cy="7771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피자와 치킨 중 어떤 간식을 더 좋아할까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341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4F24904-E2ED-4704-A7CE-F5B86C72B188}"/>
              </a:ext>
            </a:extLst>
          </p:cNvPr>
          <p:cNvSpPr/>
          <p:nvPr/>
        </p:nvSpPr>
        <p:spPr>
          <a:xfrm>
            <a:off x="5329173" y="4473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86346" y="1792236"/>
            <a:ext cx="4525237" cy="2511728"/>
            <a:chOff x="1086346" y="1792236"/>
            <a:chExt cx="4525237" cy="25117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7A076C5-6077-4B65-AD29-D98479BE6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2078" y="2240868"/>
              <a:ext cx="4249505" cy="2063096"/>
            </a:xfrm>
            <a:prstGeom prst="rect">
              <a:avLst/>
            </a:prstGeom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xmlns="" id="{68B5A543-86C6-4CD3-B18B-B13D436D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3990609"/>
              <a:ext cx="656736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xmlns="" id="{DF921D80-CA77-49B9-B33F-CEE7FEC7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995" y="3990609"/>
              <a:ext cx="493415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xmlns="" id="{B1ACA183-CF32-4FCA-86DC-2A3955FB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427" y="3950324"/>
              <a:ext cx="566533" cy="306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샌드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위치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xmlns="" id="{F3A8FFAF-9504-47B9-A713-7C194D83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262" y="3990609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xmlns="" id="{CFF73F5F-3933-4F75-851C-F5AE418C3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334" y="3990609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xmlns="" id="{C30CF531-9C2A-4286-BB94-1B0FDC330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62617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간식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935" y="2302563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2531638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317971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3658075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74" y="1792236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2000">
                  <a:latin typeface="맑은 고딕" pitchFamily="50" charset="-127"/>
                  <a:ea typeface="맑은 고딕" pitchFamily="50" charset="-127"/>
                </a:rPr>
                <a:t>좋아하는 간식별 학생 수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346" y="3838095"/>
              <a:ext cx="713346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알 수 있는 내용으로 여러 가지 질문을 만들어 친구들과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4B5B723E-63FF-454A-A04D-A7E56734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84" y="4221088"/>
            <a:ext cx="1336888" cy="13368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16E7A482-1FB5-4EF8-912E-9337A4F755A0}"/>
              </a:ext>
            </a:extLst>
          </p:cNvPr>
          <p:cNvSpPr/>
          <p:nvPr/>
        </p:nvSpPr>
        <p:spPr>
          <a:xfrm>
            <a:off x="2434924" y="4684312"/>
            <a:ext cx="2987538" cy="722696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피자와 치킨 중 어떤 간식을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좋아할까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151B411-CC3B-4767-9038-AB33DE48FEE2}"/>
              </a:ext>
            </a:extLst>
          </p:cNvPr>
          <p:cNvSpPr/>
          <p:nvPr/>
        </p:nvSpPr>
        <p:spPr>
          <a:xfrm rot="5400000">
            <a:off x="5352741" y="4942348"/>
            <a:ext cx="382732" cy="20662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B1543E5-9926-4CE1-A511-9EFC8B1B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99" y="1481984"/>
            <a:ext cx="1971702" cy="7771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피자와 치킨 중 어떤 간식을 더 좋아할까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086346" y="1792236"/>
            <a:ext cx="4525237" cy="2511728"/>
            <a:chOff x="1086346" y="1792236"/>
            <a:chExt cx="4525237" cy="251172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C7A076C5-6077-4B65-AD29-D98479BE6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2078" y="2240868"/>
              <a:ext cx="4249505" cy="2063096"/>
            </a:xfrm>
            <a:prstGeom prst="rect">
              <a:avLst/>
            </a:prstGeom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xmlns="" id="{68B5A543-86C6-4CD3-B18B-B13D436D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3990609"/>
              <a:ext cx="656736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DF921D80-CA77-49B9-B33F-CEE7FEC7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995" y="3990609"/>
              <a:ext cx="493415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B1ACA183-CF32-4FCA-86DC-2A3955FB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427" y="3950324"/>
              <a:ext cx="566533" cy="306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샌드</a:t>
              </a:r>
              <a:endParaRPr lang="en-US" altLang="ko-KR" sz="160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위치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F3A8FFAF-9504-47B9-A713-7C194D83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262" y="3990609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CFF73F5F-3933-4F75-851C-F5AE418C3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334" y="3990609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C30CF531-9C2A-4286-BB94-1B0FDC330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62617"/>
              <a:ext cx="562774" cy="230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간식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935" y="2302563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2531638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317971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991" y="3658075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74" y="1792236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2000">
                  <a:latin typeface="맑은 고딕" pitchFamily="50" charset="-127"/>
                  <a:ea typeface="맑은 고딕" pitchFamily="50" charset="-127"/>
                </a:rPr>
                <a:t>좋아하는 간식별 학생 수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346" y="3838095"/>
              <a:ext cx="713346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8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https://cdata2.tsherpa.co.kr/tsherpa/MultiMedia/Flash/2020/curri/index.html?flashxmlnum=yuni4856&amp;classa=A8-C1-41-MM-MM-04-06-03-0-0-0-0&amp;classno=MM_41_04/suh_0401_05_0003/suh_0401_05_0003_301_1.html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막대그래프를 보고 내용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698294" y="4592156"/>
            <a:ext cx="92065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축구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470" y="4592156"/>
            <a:ext cx="6608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금메달 수가 가장 적은 경기 종목은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" y="46948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45" y="4398052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DC928B-5533-49C0-ABFC-59C587FEF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2578914"/>
            <a:ext cx="3646574" cy="1700171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601E069F-F885-46CD-87E5-DC4B8BCC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633515"/>
            <a:ext cx="422244" cy="33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B0C714B-C33C-4C12-8297-710A29A80D8F}"/>
              </a:ext>
            </a:extLst>
          </p:cNvPr>
          <p:cNvSpPr/>
          <p:nvPr/>
        </p:nvSpPr>
        <p:spPr>
          <a:xfrm>
            <a:off x="2023987" y="2126899"/>
            <a:ext cx="2987538" cy="384721"/>
          </a:xfrm>
          <a:prstGeom prst="round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올림픽 경기 종목별 금메달 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772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2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112~113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24147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식단표 쉽게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급식 횟수 알아보는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보고 알 수 있는 내용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눈금이 다른 막대그래프의 내용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막대그래프에서 알 수 있는 내용으로 질문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1763688" y="1436346"/>
            <a:ext cx="4731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도서관에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답하시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20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\app\resource\contents\lesson05\ops\lesson05\images\mm_41_5_02_06_02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576118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231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384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995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0073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6187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16884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2997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311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922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09688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5801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5649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261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2728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988413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CB77071-C107-4408-AF55-F2285D6564A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08C0B37-95B6-4250-BA57-74DC5F31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F8DA652-A4C9-4033-A2B3-1F19F79A3E4B}"/>
              </a:ext>
            </a:extLst>
          </p:cNvPr>
          <p:cNvSpPr/>
          <p:nvPr/>
        </p:nvSpPr>
        <p:spPr bwMode="auto">
          <a:xfrm>
            <a:off x="2240414" y="4687989"/>
            <a:ext cx="116168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책의 종류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32FC742-B2F8-49A3-8094-A25FD0326DF6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가로와 세로는 각각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무엇을 나타냅니까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8C4E4E06-BA40-487A-8329-3FBDEB6A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0C9E68EE-8A86-4EF6-A151-85C42B36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70" y="4536740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B8EA31-15FF-4DC3-9EE4-47FE167A5F36}"/>
              </a:ext>
            </a:extLst>
          </p:cNvPr>
          <p:cNvSpPr/>
          <p:nvPr/>
        </p:nvSpPr>
        <p:spPr bwMode="auto">
          <a:xfrm>
            <a:off x="4296002" y="4694553"/>
            <a:ext cx="96007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99" y="4543304"/>
            <a:ext cx="360000" cy="355000"/>
          </a:xfrm>
          <a:prstGeom prst="rect">
            <a:avLst/>
          </a:prstGeom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5B546BBB-54DF-41B6-BE23-87946E9FB34B}"/>
              </a:ext>
            </a:extLst>
          </p:cNvPr>
          <p:cNvSpPr txBox="1"/>
          <p:nvPr/>
        </p:nvSpPr>
        <p:spPr>
          <a:xfrm>
            <a:off x="1570115" y="472967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88" name="직사각형 8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0" name="직사각형 89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2" name="그룹 1"/>
          <p:cNvGrpSpPr/>
          <p:nvPr/>
        </p:nvGrpSpPr>
        <p:grpSpPr>
          <a:xfrm>
            <a:off x="1550017" y="2453389"/>
            <a:ext cx="3841246" cy="2163743"/>
            <a:chOff x="1550017" y="2453389"/>
            <a:chExt cx="3841246" cy="2163743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2F8530CD-ADFF-47C8-85C4-955CB92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6583" y="2874728"/>
              <a:ext cx="3654680" cy="1742404"/>
            </a:xfrm>
            <a:prstGeom prst="rect">
              <a:avLst/>
            </a:prstGeom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BB7B0414-9AC5-4FF2-A432-F1CA0A3C3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33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위인전</a:t>
              </a: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7EC044F5-33F8-4396-81B5-49B850549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46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동화책</a:t>
              </a: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130DA395-A69D-4619-A62B-3C0D02D2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287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만화책</a:t>
              </a: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06C78EF6-CEE0-4557-B001-4164123C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98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과학책</a:t>
              </a: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A95585CE-A323-417C-971A-9CD92DF9A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4352013"/>
              <a:ext cx="48975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014" y="2909366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2932319"/>
              <a:ext cx="377913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48543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94043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17" y="4183944"/>
              <a:ext cx="535947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책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9">
              <a:extLst>
                <a:ext uri="{FF2B5EF4-FFF2-40B4-BE49-F238E27FC236}">
                  <a16:creationId xmlns:a16="http://schemas.microsoft.com/office/drawing/2014/main" xmlns="" id="{293B9202-58B6-4B19-A611-762A7039A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538" y="2453389"/>
              <a:ext cx="2529084" cy="3853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도서관에 있는 책 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480123" y="4704454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98543" y="471061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83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7511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22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283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95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906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518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7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199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0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2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8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79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493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0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2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3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5501BCD1-C4E5-49F5-81C2-26F73D226765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몇 권을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A1FB1F8-B831-4A44-AD2B-C589E6D1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6C3428DA-7CCE-437F-80D3-906858E0FD24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ED73E0E-6C73-438C-B5BA-B3523CA9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CAFDA87-E8CE-4B4D-A4EE-AF15247103BA}"/>
              </a:ext>
            </a:extLst>
          </p:cNvPr>
          <p:cNvSpPr/>
          <p:nvPr/>
        </p:nvSpPr>
        <p:spPr bwMode="auto">
          <a:xfrm>
            <a:off x="3269055" y="4726530"/>
            <a:ext cx="503335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25BB9689-7BE5-4A29-A61E-BF911EB00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55" y="4958830"/>
            <a:ext cx="360000" cy="35500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5501BCD1-C4E5-49F5-81C2-26F73D226765}"/>
              </a:ext>
            </a:extLst>
          </p:cNvPr>
          <p:cNvSpPr txBox="1"/>
          <p:nvPr/>
        </p:nvSpPr>
        <p:spPr>
          <a:xfrm>
            <a:off x="3681194" y="4732330"/>
            <a:ext cx="4227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1763688" y="1436346"/>
            <a:ext cx="4731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도서관에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답하시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7" name="직사각형 76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0" name="직사각형 89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91" name="그룹 90"/>
          <p:cNvGrpSpPr/>
          <p:nvPr/>
        </p:nvGrpSpPr>
        <p:grpSpPr>
          <a:xfrm>
            <a:off x="1550017" y="2453389"/>
            <a:ext cx="3841246" cy="2163743"/>
            <a:chOff x="1550017" y="2453389"/>
            <a:chExt cx="3841246" cy="216374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2F8530CD-ADFF-47C8-85C4-955CB92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6583" y="2874728"/>
              <a:ext cx="3654680" cy="1742404"/>
            </a:xfrm>
            <a:prstGeom prst="rect">
              <a:avLst/>
            </a:prstGeom>
          </p:spPr>
        </p:pic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BB7B0414-9AC5-4FF2-A432-F1CA0A3C3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33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위인전</a:t>
              </a: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7EC044F5-33F8-4396-81B5-49B850549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46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동화책</a:t>
              </a: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xmlns="" id="{130DA395-A69D-4619-A62B-3C0D02D2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287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만화책</a:t>
              </a: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xmlns="" id="{06C78EF6-CEE0-4557-B001-4164123C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98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과학책</a:t>
              </a:r>
            </a:p>
          </p:txBody>
        </p:sp>
        <p:sp>
          <p:nvSpPr>
            <p:cNvPr id="97" name="TextBox 9">
              <a:extLst>
                <a:ext uri="{FF2B5EF4-FFF2-40B4-BE49-F238E27FC236}">
                  <a16:creationId xmlns:a16="http://schemas.microsoft.com/office/drawing/2014/main" xmlns="" id="{A95585CE-A323-417C-971A-9CD92DF9A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4352013"/>
              <a:ext cx="48975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014" y="2909366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2932319"/>
              <a:ext cx="377913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48543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94043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17" y="4183944"/>
              <a:ext cx="535947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책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xmlns="" id="{293B9202-58B6-4B19-A611-762A7039A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538" y="2453389"/>
              <a:ext cx="2529084" cy="3853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도서관에 있는 책 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385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6997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1586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17699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6781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6392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14625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10738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60854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56967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074299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0354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54240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50353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0046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9658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C8F74FCA-00AB-498F-BA27-831593D7B145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ACE8C71-6847-4BC4-9849-EFB355E8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xmlns="" id="{85E30CED-DB45-4626-9AF0-B26A0A88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527CE1B-3466-4935-AF2D-236DB15297A3}"/>
              </a:ext>
            </a:extLst>
          </p:cNvPr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834032D-B1B8-46D6-904C-FAF5EE562E43}"/>
              </a:ext>
            </a:extLst>
          </p:cNvPr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09AC93E8-EB65-4070-B814-E568ABBD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43">
            <a:extLst>
              <a:ext uri="{FF2B5EF4-FFF2-40B4-BE49-F238E27FC236}">
                <a16:creationId xmlns:a16="http://schemas.microsoft.com/office/drawing/2014/main" xmlns="" id="{5D677D91-D9D6-44D6-AB3E-DF2C9D982F23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권보다 적게 있는 책의 종류는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xmlns="" id="{A1F0CFE3-AC7B-472F-90DA-47689C7C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D0BCBE65-9865-496D-9458-0B6AFE0BC12E}"/>
              </a:ext>
            </a:extLst>
          </p:cNvPr>
          <p:cNvSpPr/>
          <p:nvPr/>
        </p:nvSpPr>
        <p:spPr bwMode="auto">
          <a:xfrm>
            <a:off x="2981250" y="4726530"/>
            <a:ext cx="1078945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위인전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B998AE6D-FE1D-41E6-A31A-E9B1FC7A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55" y="4878934"/>
            <a:ext cx="360000" cy="355000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1763688" y="1436346"/>
            <a:ext cx="4731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도서관에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답하시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62" name="직사각형 61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63" name="직사각형 62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64" name="그룹 63"/>
          <p:cNvGrpSpPr/>
          <p:nvPr/>
        </p:nvGrpSpPr>
        <p:grpSpPr>
          <a:xfrm>
            <a:off x="1550017" y="2453389"/>
            <a:ext cx="3841246" cy="2163743"/>
            <a:chOff x="1550017" y="2453389"/>
            <a:chExt cx="3841246" cy="2163743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2F8530CD-ADFF-47C8-85C4-955CB92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6583" y="2874728"/>
              <a:ext cx="3654680" cy="1742404"/>
            </a:xfrm>
            <a:prstGeom prst="rect">
              <a:avLst/>
            </a:prstGeom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BB7B0414-9AC5-4FF2-A432-F1CA0A3C3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33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위인전</a:t>
              </a: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7EC044F5-33F8-4396-81B5-49B850549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46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동화책</a:t>
              </a: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130DA395-A69D-4619-A62B-3C0D02D2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287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만화책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xmlns="" id="{06C78EF6-CEE0-4557-B001-4164123C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98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과학책</a:t>
              </a: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A95585CE-A323-417C-971A-9CD92DF9A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4352013"/>
              <a:ext cx="48975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014" y="2909366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2932319"/>
              <a:ext cx="377913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48543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94043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17" y="4183944"/>
              <a:ext cx="535947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책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9">
              <a:extLst>
                <a:ext uri="{FF2B5EF4-FFF2-40B4-BE49-F238E27FC236}">
                  <a16:creationId xmlns:a16="http://schemas.microsoft.com/office/drawing/2014/main" xmlns="" id="{293B9202-58B6-4B19-A611-762A7039A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538" y="2453389"/>
              <a:ext cx="2529084" cy="3853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도서관에 있는 책 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57511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123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22845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8958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69074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5187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1588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199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2114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8227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0868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480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55499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161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172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9784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C7F159C-221A-4C5F-B72F-43E99918D9D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04A2C3E2-E2D0-4846-94F6-A56B8D1D57B6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B44AD55-0917-4F23-A77D-8F5A2E367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88D72E6-3EA3-4EC8-B5CD-D8CE35382C44}"/>
              </a:ext>
            </a:extLst>
          </p:cNvPr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C6AE9BF-DE32-4CBF-BF2C-3A1B1518F6DE}"/>
              </a:ext>
            </a:extLst>
          </p:cNvPr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C35608B2-B284-41CD-B64F-1BFF7FB2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83812879-7518-463D-82C2-8AF2317E6B85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가장 많이 있는 책의 종류는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19FBBF22-6720-4A28-8B65-2530FF62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7878476-F251-4B7D-8BF9-00AFE1C12E44}"/>
              </a:ext>
            </a:extLst>
          </p:cNvPr>
          <p:cNvSpPr/>
          <p:nvPr/>
        </p:nvSpPr>
        <p:spPr bwMode="auto">
          <a:xfrm>
            <a:off x="3030293" y="4726530"/>
            <a:ext cx="98085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동화책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917D2514-E14A-414E-8CF1-7B343185F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095" y="4847486"/>
            <a:ext cx="360000" cy="355000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1763688" y="1436346"/>
            <a:ext cx="4731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도서관에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책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답하시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6" name="직사각형 75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7" name="직사각형 76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grpSp>
        <p:nvGrpSpPr>
          <p:cNvPr id="78" name="그룹 77"/>
          <p:cNvGrpSpPr/>
          <p:nvPr/>
        </p:nvGrpSpPr>
        <p:grpSpPr>
          <a:xfrm>
            <a:off x="1550017" y="2453389"/>
            <a:ext cx="3841246" cy="2163743"/>
            <a:chOff x="1550017" y="2453389"/>
            <a:chExt cx="3841246" cy="216374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2F8530CD-ADFF-47C8-85C4-955CB92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6583" y="2874728"/>
              <a:ext cx="3654680" cy="1742404"/>
            </a:xfrm>
            <a:prstGeom prst="rect">
              <a:avLst/>
            </a:prstGeom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BB7B0414-9AC5-4FF2-A432-F1CA0A3C3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33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위인전</a:t>
              </a: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7EC044F5-33F8-4396-81B5-49B850549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46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동화책</a:t>
              </a: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130DA395-A69D-4619-A62B-3C0D02D2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287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만화책</a:t>
              </a: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06C78EF6-CEE0-4557-B001-4164123C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980" y="4292887"/>
              <a:ext cx="65186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과학책</a:t>
              </a: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xmlns="" id="{A95585CE-A323-417C-971A-9CD92DF9A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4352013"/>
              <a:ext cx="489756" cy="2282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014" y="2909366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2932319"/>
              <a:ext cx="377913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48543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748" y="394043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17" y="4183944"/>
              <a:ext cx="535947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책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293B9202-58B6-4B19-A611-762A7039A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538" y="2453389"/>
              <a:ext cx="2529084" cy="3853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도서관에 있는 책 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많이 배출된 쓰레기는 무엇인지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75556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670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23283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19396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69512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65625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63229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12436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62551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8665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9127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5240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937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2050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2166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8279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F0EA2247-1DD0-4C07-B703-97B9C1F50E3F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6C460294-D9D6-45AF-952D-2897271F6ACD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A3F540-8477-4162-ACA8-D5BEEF9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09505D-4B68-4B3D-B82B-34EC83E7C5FD}"/>
              </a:ext>
            </a:extLst>
          </p:cNvPr>
          <p:cNvSpPr txBox="1"/>
          <p:nvPr/>
        </p:nvSpPr>
        <p:spPr>
          <a:xfrm>
            <a:off x="4852096" y="3870526"/>
            <a:ext cx="1530003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플라스틱류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02F62C-8495-4BC5-9BE7-F156D7F1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DCB932-3DE1-46C1-A537-F94E2F2D2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362" y="2552547"/>
            <a:ext cx="4930976" cy="3185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575122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236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284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96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90785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5191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8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200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17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31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9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503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16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32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45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80D15ED9-EF4D-4DCA-B8B1-D0AC1BF09553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1235CE-C75A-454B-87C3-ABBBA5D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음식물 쓰레기는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xmlns="" id="{D0F0DF8F-B536-48EB-B4F4-AE9C1D7EBD0D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5373344" y="3870526"/>
            <a:ext cx="48750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FAA5655A-8C41-4E6F-BA6F-B03ECDF92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501BCD1-C4E5-49F5-81C2-26F73D226765}"/>
              </a:ext>
            </a:extLst>
          </p:cNvPr>
          <p:cNvSpPr txBox="1"/>
          <p:nvPr/>
        </p:nvSpPr>
        <p:spPr>
          <a:xfrm>
            <a:off x="5796143" y="3861048"/>
            <a:ext cx="4227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57724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36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2497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2108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7120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731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1801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412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42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03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0818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06931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5762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374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385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9997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3B0EA01F-F809-4F02-9708-D9B79B96318A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4B12AC3-3897-465D-80F5-0236A659C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많이 배출된 쓰레기부터 차례로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3FDA716-6553-4AA9-A1DF-482E081BC8A7}"/>
              </a:ext>
            </a:extLst>
          </p:cNvPr>
          <p:cNvSpPr txBox="1"/>
          <p:nvPr/>
        </p:nvSpPr>
        <p:spPr>
          <a:xfrm>
            <a:off x="4852096" y="3429000"/>
            <a:ext cx="1530003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플라스틱류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종이류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음식물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병류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2E784AA-67CD-45FF-B4A1-471B61D75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218078"/>
            <a:ext cx="378494" cy="4032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2C82C65-53CF-43A4-9380-BDAC54EF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지윤이네 반 학생들이 여름 방학에 배우고 싶은 악기를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조사항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두 번째로 많이 배우고 싶어 하는 악기는 무엇인지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78848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496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2657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268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47280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891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1961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1572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6584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195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1241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853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25922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5534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05458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01571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6F9CFF9-2054-458B-895B-86250FF8110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29A1797-B1B3-4D19-8086-1BB84F6C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BC2909B-66EB-42EA-B909-683475036913}"/>
              </a:ext>
            </a:extLst>
          </p:cNvPr>
          <p:cNvSpPr/>
          <p:nvPr/>
        </p:nvSpPr>
        <p:spPr bwMode="auto">
          <a:xfrm>
            <a:off x="4707517" y="3853504"/>
            <a:ext cx="12520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바이올린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2518D3D-9BD5-4703-A8AF-C81392FB2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6" y="3647359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E527A6-D431-429B-9CE4-AAAADA8F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08" y="3397220"/>
            <a:ext cx="3567138" cy="1642828"/>
          </a:xfrm>
          <a:prstGeom prst="rect">
            <a:avLst/>
          </a:prstGeom>
        </p:spPr>
      </p:pic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CF44AA8A-8BD4-45B8-B897-9F2A5F58243E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배우고 싶은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E48062-5161-4F13-9193-4B1C0019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630" y="2755034"/>
            <a:ext cx="4217635" cy="268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7884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128" y="9192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2657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268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47280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891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1961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1572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6584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195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1241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853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25922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5534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05458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01571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6F9CFF9-2054-458B-895B-86250FF8110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29A1797-B1B3-4D19-8086-1BB84F6C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192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67D1AD0D-4069-4785-BAF0-22AD6381213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지윤이네 반 학생들이 여름 방학에 배우고 싶은 악기를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조사항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플룻을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배우고 싶은 학생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배인 악기는 무엇인지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2BB47D5-6F75-4DD2-9A92-8591301D9B7E}"/>
              </a:ext>
            </a:extLst>
          </p:cNvPr>
          <p:cNvSpPr/>
          <p:nvPr/>
        </p:nvSpPr>
        <p:spPr bwMode="auto">
          <a:xfrm>
            <a:off x="4707517" y="3853504"/>
            <a:ext cx="12520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피아노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F8EB5DE5-3FFC-4685-A703-359C8AAA7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6" y="3647359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5AC9E1DD-C723-4E37-BDC5-33E41A482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08" y="3397220"/>
            <a:ext cx="3567138" cy="1642828"/>
          </a:xfrm>
          <a:prstGeom prst="rect">
            <a:avLst/>
          </a:prstGeom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1BE13FD0-3433-4419-8E60-DCEC8FD6E55A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배우고 싶은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38612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A75000A-E4EB-41A7-A971-AD63C011A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3"/>
          <a:stretch/>
        </p:blipFill>
        <p:spPr>
          <a:xfrm>
            <a:off x="51113" y="900064"/>
            <a:ext cx="693315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6711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9000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식단표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쉽게 보기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r="3341" b="6139"/>
          <a:stretch/>
        </p:blipFill>
        <p:spPr bwMode="auto">
          <a:xfrm>
            <a:off x="182620" y="1542779"/>
            <a:ext cx="3081891" cy="41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06426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1682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누리집에서 월별 급식표를 보았나요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음식을 가장 맛있게 먹은 기억이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63132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22304" y="2912751"/>
            <a:ext cx="1613892" cy="482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돈가스입니다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5489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22922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06186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8173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446" y="2731182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3497FD-D220-4AD2-9F67-415CA94FD101}"/>
              </a:ext>
            </a:extLst>
          </p:cNvPr>
          <p:cNvSpPr/>
          <p:nvPr/>
        </p:nvSpPr>
        <p:spPr>
          <a:xfrm>
            <a:off x="6409936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FC96C9-7C63-479E-8618-9D72E28F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8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7B37282E-8234-47DD-8FBA-626A5755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48" y="1718677"/>
            <a:ext cx="1609780" cy="578338"/>
          </a:xfrm>
          <a:prstGeom prst="wedgeRoundRectCallout">
            <a:avLst>
              <a:gd name="adj1" fmla="val -22917"/>
              <a:gd name="adj2" fmla="val 7845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어떤 음식이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몇 번 나왔을까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544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160748"/>
            <a:ext cx="6884420" cy="44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6319460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863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7B37282E-8234-47DD-8FBA-626A5755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084" y="1707222"/>
            <a:ext cx="1609780" cy="578338"/>
          </a:xfrm>
          <a:prstGeom prst="wedgeRoundRectCallout">
            <a:avLst>
              <a:gd name="adj1" fmla="val 34928"/>
              <a:gd name="adj2" fmla="val 6975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어떤 음식이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몇 번 나왔을까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돈가스는 지금까지 몇 번이나 나왔을까요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9269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13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4397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2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772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275" y="11686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304163"/>
            <a:ext cx="297446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번 정도 나온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57300"/>
            <a:ext cx="360000" cy="3550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r="3341" b="6139"/>
          <a:stretch/>
        </p:blipFill>
        <p:spPr bwMode="auto">
          <a:xfrm>
            <a:off x="182620" y="1542779"/>
            <a:ext cx="3081891" cy="41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7B37282E-8234-47DD-8FBA-626A5755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48" y="1718677"/>
            <a:ext cx="1609780" cy="578338"/>
          </a:xfrm>
          <a:prstGeom prst="wedgeRoundRectCallout">
            <a:avLst>
              <a:gd name="adj1" fmla="val -22917"/>
              <a:gd name="adj2" fmla="val 7845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어떤 음식이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몇 번 나왔을까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F69B07F-5E96-41A8-B96A-49F161BB8168}"/>
              </a:ext>
            </a:extLst>
          </p:cNvPr>
          <p:cNvGrpSpPr/>
          <p:nvPr/>
        </p:nvGrpSpPr>
        <p:grpSpPr>
          <a:xfrm>
            <a:off x="89950" y="1514934"/>
            <a:ext cx="3592816" cy="4074119"/>
            <a:chOff x="3695802" y="1546267"/>
            <a:chExt cx="3272138" cy="332715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82DEA6A4-419F-4688-AC5E-F4AC68534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62"/>
            <a:stretch/>
          </p:blipFill>
          <p:spPr>
            <a:xfrm>
              <a:off x="3695802" y="1546267"/>
              <a:ext cx="3272138" cy="3327154"/>
            </a:xfrm>
            <a:prstGeom prst="rect">
              <a:avLst/>
            </a:prstGeom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42528BB8-F8DF-41DD-9DCF-4231367C2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07" y="1778175"/>
              <a:ext cx="1085964" cy="3903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0" algn="ctr"/>
              <a:r>
                <a:rPr kumimoji="0" lang="ko-KR" altLang="en-US" sz="1050" b="1" dirty="0">
                  <a:latin typeface="맑은 고딕" pitchFamily="50" charset="-127"/>
                  <a:ea typeface="맑은 고딕" pitchFamily="50" charset="-127"/>
                </a:rPr>
                <a:t>어떤 음식이</a:t>
              </a:r>
              <a:endParaRPr kumimoji="0"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lvl="0" algn="ctr"/>
              <a:r>
                <a:rPr kumimoji="0" lang="ko-KR" altLang="en-US" sz="1050" b="1" dirty="0">
                  <a:latin typeface="맑은 고딕" pitchFamily="50" charset="-127"/>
                  <a:ea typeface="맑은 고딕" pitchFamily="50" charset="-127"/>
                </a:rPr>
                <a:t>몇 번 나왔을까</a:t>
              </a:r>
              <a:r>
                <a:rPr kumimoji="0" lang="en-US" altLang="ko-KR" sz="105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0"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음식이 몇 번이 나왔는지 쉽게 알아볼 수 있는 방법은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88285" y="12598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308" y="12253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39572" y="12610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120" y="12144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3322" y="126101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736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544169"/>
            <a:ext cx="297446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표를 만들어 정리합니다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397306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392A6BC-988A-472C-B2D7-A7A2A5DC83FA}"/>
              </a:ext>
            </a:extLst>
          </p:cNvPr>
          <p:cNvSpPr/>
          <p:nvPr/>
        </p:nvSpPr>
        <p:spPr bwMode="auto">
          <a:xfrm>
            <a:off x="3894212" y="3042607"/>
            <a:ext cx="2974460" cy="661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그래프로 나타내 비교합니다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E361F980-8244-4952-97CA-9BAC306ED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8957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20988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보고 여러 가지 통계적 사실을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796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개월 동안 나온 밥의 횟수를 종류별로 조사하여 나타낸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그래프의 내용을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0123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급식으로 가장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많이 나온 밥의 종류와 횟수를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567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011713" y="168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803480" y="16624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03" y="161480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54767" y="166363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31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6358517" y="166363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06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1976854" y="5047757"/>
            <a:ext cx="2927816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쌀밥으로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766" y="5162232"/>
            <a:ext cx="360000" cy="355000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23460" y="2408623"/>
            <a:ext cx="4080844" cy="2514858"/>
            <a:chOff x="1423460" y="2408623"/>
            <a:chExt cx="4080844" cy="25148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38651E5-306C-4565-9A6F-13B533F6F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9386" y="2852936"/>
              <a:ext cx="3892714" cy="2053878"/>
            </a:xfrm>
            <a:prstGeom prst="rect">
              <a:avLst/>
            </a:prstGeom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A8A64054-DC72-4221-92BE-9B5F17DC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510" y="4588783"/>
              <a:ext cx="561096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430E2512-4988-4803-AFAD-0CD854E5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021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볶음밥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8B41668B-268A-4231-8688-545EA6E7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692" y="458553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비빔밥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01CBB113-925D-42AE-9312-2377DAEC9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842" y="4581128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덮밥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813D82BA-644E-484E-8C67-7AC341389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588783"/>
              <a:ext cx="644272" cy="2836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잡곡밥</a:t>
              </a: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370" y="4612496"/>
              <a:ext cx="371702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밥</a:t>
              </a: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460" y="4445977"/>
              <a:ext cx="499828" cy="283622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횟수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E1847F08-38C2-4CC8-B349-BC3198B9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75" y="2408623"/>
              <a:ext cx="3702831" cy="408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900" smtClean="0">
                  <a:latin typeface="맑은 고딕" pitchFamily="50" charset="-127"/>
                  <a:ea typeface="맑은 고딕" pitchFamily="50" charset="-127"/>
                </a:rPr>
                <a:t>밥의 종류별 급식 횟수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152" y="2901991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01991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370043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89705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257092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42004</TotalTime>
  <Words>2298</Words>
  <Application>Microsoft Office PowerPoint</Application>
  <PresentationFormat>화면 슬라이드 쇼(4:3)</PresentationFormat>
  <Paragraphs>824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7274</cp:revision>
  <cp:lastPrinted>2021-12-20T01:30:02Z</cp:lastPrinted>
  <dcterms:created xsi:type="dcterms:W3CDTF">2008-07-15T12:19:11Z</dcterms:created>
  <dcterms:modified xsi:type="dcterms:W3CDTF">2022-03-03T05:48:31Z</dcterms:modified>
</cp:coreProperties>
</file>