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5" r:id="rId8"/>
    <p:sldId id="1097" r:id="rId9"/>
    <p:sldId id="1289" r:id="rId10"/>
    <p:sldId id="1341" r:id="rId11"/>
    <p:sldId id="1310" r:id="rId12"/>
    <p:sldId id="1355" r:id="rId13"/>
    <p:sldId id="1350" r:id="rId14"/>
    <p:sldId id="1356" r:id="rId15"/>
    <p:sldId id="1351" r:id="rId16"/>
    <p:sldId id="1337" r:id="rId17"/>
    <p:sldId id="1297" r:id="rId18"/>
    <p:sldId id="1315" r:id="rId19"/>
    <p:sldId id="1316" r:id="rId20"/>
    <p:sldId id="1322" r:id="rId21"/>
    <p:sldId id="1323" r:id="rId22"/>
    <p:sldId id="1324" r:id="rId23"/>
    <p:sldId id="1317" r:id="rId24"/>
    <p:sldId id="1319" r:id="rId25"/>
    <p:sldId id="1318" r:id="rId26"/>
    <p:sldId id="1320" r:id="rId2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996633"/>
    <a:srgbClr val="C1A18F"/>
    <a:srgbClr val="FEFBF6"/>
    <a:srgbClr val="FDEADA"/>
    <a:srgbClr val="984807"/>
    <a:srgbClr val="F3D2E2"/>
    <a:srgbClr val="E8F0D0"/>
    <a:srgbClr val="CBDCA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2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hyperlink" Target="https://cdata2.tsherpa.co.kr/tsherpa/MultiMedia/Flash/2020/curri/index.html?flashxmlnum=yuni4856&amp;classa=A8-C1-41-MM-MM-04-06-04-0-0-0-0&amp;classno=MM_41_04/suh_0401_05_0004/suh_0401_05_0004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2180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2021.02.19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952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96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막대그래프를 어떻게 그릴까요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개발물 안에서 따로 작성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작게보여서 안됩니다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E657E25-B468-4C25-A66F-4AB8C9C12940}"/>
              </a:ext>
            </a:extLst>
          </p:cNvPr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6ABCC79-55A6-434B-BC53-FA6E04403700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학교 급식으로 한 학기 동안 나온 과일의 횟수를 종류별로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표를 보고 막대그래프로 나타내는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82A53246-A22B-46BC-B258-A25C963D87A5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F4082A4B-EB32-4E9B-90EF-06E8E274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5810081" y="1648649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104" y="15926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5261368" y="16498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16" y="16032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1D6420EF-69EC-4A0C-B667-49B19D1453AA}"/>
              </a:ext>
            </a:extLst>
          </p:cNvPr>
          <p:cNvSpPr txBox="1"/>
          <p:nvPr/>
        </p:nvSpPr>
        <p:spPr>
          <a:xfrm>
            <a:off x="389043" y="201234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칸을 몇 번으로 나타내면 좋을까요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806DAE4C-89E9-434E-8602-DEAD13BD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521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AD033A4D-D06B-433B-972E-774E0FE70FD8}"/>
              </a:ext>
            </a:extLst>
          </p:cNvPr>
          <p:cNvSpPr/>
          <p:nvPr/>
        </p:nvSpPr>
        <p:spPr bwMode="auto">
          <a:xfrm>
            <a:off x="755526" y="4101395"/>
            <a:ext cx="5569228" cy="443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세로 눈금 한 칸은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번으로 나타냅니다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D9511AE0-8B4C-4EAC-B43D-1171301F4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517" y="4082112"/>
            <a:ext cx="360000" cy="355000"/>
          </a:xfrm>
          <a:prstGeom prst="rect">
            <a:avLst/>
          </a:prstGeom>
        </p:spPr>
      </p:pic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xmlns="" id="{DD146B0C-03A3-431C-B074-744AC5A35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451"/>
              </p:ext>
            </p:extLst>
          </p:nvPr>
        </p:nvGraphicFramePr>
        <p:xfrm>
          <a:off x="251522" y="2852936"/>
          <a:ext cx="66573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044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귤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160" y="2397069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과일의 종류별 급식 횟수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41A58A0-73A9-4950-A573-ADB1E6015D4D}"/>
              </a:ext>
            </a:extLst>
          </p:cNvPr>
          <p:cNvSpPr/>
          <p:nvPr/>
        </p:nvSpPr>
        <p:spPr>
          <a:xfrm>
            <a:off x="6365118" y="16498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5F38BB3-039F-4CF7-8CB1-E0CE54B9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666" y="1564726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767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2514A24-AD97-444C-9C0E-0508B14182A7}"/>
              </a:ext>
            </a:extLst>
          </p:cNvPr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845A4D-7798-4F90-A34B-63D215F9526E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학교 급식으로 한 학기 동안 나온 과일의 횟수를 종류별로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표를 보고 막대그래프로 나타내는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함께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말풍선과 이미지가 겹치지 않도록 최대한 조정해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BBA47CC8-5EA7-4312-A61D-46079DD0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E2436572-4A65-48A0-AE49-1F5956BA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D62837C-85E7-4E72-BAA4-B0AAA8EC625F}"/>
              </a:ext>
            </a:extLst>
          </p:cNvPr>
          <p:cNvSpPr/>
          <p:nvPr/>
        </p:nvSpPr>
        <p:spPr>
          <a:xfrm>
            <a:off x="5810081" y="164864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4C3AA77-20B6-411B-862A-87C66144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104" y="16024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4806494-BCD8-456B-9902-74F6D23AAFDF}"/>
              </a:ext>
            </a:extLst>
          </p:cNvPr>
          <p:cNvSpPr/>
          <p:nvPr/>
        </p:nvSpPr>
        <p:spPr>
          <a:xfrm>
            <a:off x="5261368" y="16498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C1AAC35-1518-457C-8A6C-AE38B6E65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16" y="16032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198E1D-5ACD-4EA0-A8EE-F74C371C8190}"/>
              </a:ext>
            </a:extLst>
          </p:cNvPr>
          <p:cNvSpPr/>
          <p:nvPr/>
        </p:nvSpPr>
        <p:spPr>
          <a:xfrm>
            <a:off x="6365118" y="164985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90EFB17-90E9-4C8E-88AF-6A47210F7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666" y="16032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D979E09-3213-4B74-B78D-CA9D0897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94" y="3535354"/>
            <a:ext cx="4136228" cy="183002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F15CF1E-DA4B-42CF-BF59-BD47E0588EE2}"/>
              </a:ext>
            </a:extLst>
          </p:cNvPr>
          <p:cNvSpPr txBox="1"/>
          <p:nvPr/>
        </p:nvSpPr>
        <p:spPr>
          <a:xfrm>
            <a:off x="1665708" y="3544272"/>
            <a:ext cx="377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07B18E2-20B0-4D6F-BB31-230C4AD7FA33}"/>
              </a:ext>
            </a:extLst>
          </p:cNvPr>
          <p:cNvSpPr txBox="1"/>
          <p:nvPr/>
        </p:nvSpPr>
        <p:spPr>
          <a:xfrm>
            <a:off x="1575941" y="4978953"/>
            <a:ext cx="556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88B1176-5747-4676-B391-B00329E3B5C8}"/>
              </a:ext>
            </a:extLst>
          </p:cNvPr>
          <p:cNvSpPr txBox="1"/>
          <p:nvPr/>
        </p:nvSpPr>
        <p:spPr>
          <a:xfrm>
            <a:off x="1943708" y="5089846"/>
            <a:ext cx="556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F069E41-2EFE-4DFB-9F97-3C0029D235A8}"/>
              </a:ext>
            </a:extLst>
          </p:cNvPr>
          <p:cNvSpPr txBox="1"/>
          <p:nvPr/>
        </p:nvSpPr>
        <p:spPr>
          <a:xfrm>
            <a:off x="2425925" y="50576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5CD4279-AF4B-46AA-8EF6-0D26EB94F220}"/>
              </a:ext>
            </a:extLst>
          </p:cNvPr>
          <p:cNvSpPr txBox="1"/>
          <p:nvPr/>
        </p:nvSpPr>
        <p:spPr>
          <a:xfrm>
            <a:off x="3083001" y="50576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F80FDB1-2121-4067-80F7-7453855A0F6B}"/>
              </a:ext>
            </a:extLst>
          </p:cNvPr>
          <p:cNvSpPr txBox="1"/>
          <p:nvPr/>
        </p:nvSpPr>
        <p:spPr>
          <a:xfrm>
            <a:off x="3748426" y="50576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2909E16-AB8A-491A-AFDE-7BB33B20AC48}"/>
              </a:ext>
            </a:extLst>
          </p:cNvPr>
          <p:cNvSpPr txBox="1"/>
          <p:nvPr/>
        </p:nvSpPr>
        <p:spPr>
          <a:xfrm>
            <a:off x="4414075" y="50576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귤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2641EA4-138C-439D-95A2-6E95860D37BB}"/>
              </a:ext>
            </a:extLst>
          </p:cNvPr>
          <p:cNvSpPr txBox="1"/>
          <p:nvPr/>
        </p:nvSpPr>
        <p:spPr>
          <a:xfrm>
            <a:off x="5079500" y="50576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994CC49-BFCD-4DDE-98C0-047EF7A750D9}"/>
              </a:ext>
            </a:extLst>
          </p:cNvPr>
          <p:cNvSpPr txBox="1"/>
          <p:nvPr/>
        </p:nvSpPr>
        <p:spPr>
          <a:xfrm>
            <a:off x="2058308" y="3429000"/>
            <a:ext cx="466439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AFB7C67-5CCF-4DCB-8544-A933040C19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11" b="18792"/>
          <a:stretch/>
        </p:blipFill>
        <p:spPr>
          <a:xfrm>
            <a:off x="2446282" y="3523466"/>
            <a:ext cx="3361063" cy="1546024"/>
          </a:xfrm>
          <a:prstGeom prst="rect">
            <a:avLst/>
          </a:prstGeom>
        </p:spPr>
      </p:pic>
      <p:pic>
        <p:nvPicPr>
          <p:cNvPr id="57" name="Picture 7">
            <a:extLst>
              <a:ext uri="{FF2B5EF4-FFF2-40B4-BE49-F238E27FC236}">
                <a16:creationId xmlns:a16="http://schemas.microsoft.com/office/drawing/2014/main" xmlns="" id="{A7BBE7E8-844F-4032-98DE-CF3CB8A00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3" y="4070761"/>
            <a:ext cx="1276319" cy="127631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>
            <a:extLst>
              <a:ext uri="{FF2B5EF4-FFF2-40B4-BE49-F238E27FC236}">
                <a16:creationId xmlns:a16="http://schemas.microsoft.com/office/drawing/2014/main" xmlns="" id="{5B997BBB-CE3A-437B-9C3E-E375B8C19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80" y="3717032"/>
            <a:ext cx="445157" cy="39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217EF49F-775A-48C5-B5D7-BA5A1A8EF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991" y="1681100"/>
            <a:ext cx="2385766" cy="1055553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D44E15D-5266-419F-87F1-CB17D852E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389" y="4022651"/>
            <a:ext cx="1971702" cy="60785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완성해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D126CAB5-4724-4257-9A08-41EADE7EC534}"/>
              </a:ext>
            </a:extLst>
          </p:cNvPr>
          <p:cNvSpPr/>
          <p:nvPr/>
        </p:nvSpPr>
        <p:spPr>
          <a:xfrm>
            <a:off x="145068" y="3924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71AF8293-26BF-4FF2-A85A-987253C0C4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039" y="3049931"/>
            <a:ext cx="360000" cy="355000"/>
          </a:xfrm>
          <a:prstGeom prst="rect">
            <a:avLst/>
          </a:prstGeom>
        </p:spPr>
      </p:pic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210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answer_01.svg / answer_01_back.svg / base_01.png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\app\resource\contents\lesson05\ops\lesson05\images\mm_41_5_03_03_02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xmlns="" id="{DD146B0C-03A3-431C-B074-744AC5A35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25276"/>
              </p:ext>
            </p:extLst>
          </p:nvPr>
        </p:nvGraphicFramePr>
        <p:xfrm>
          <a:off x="251522" y="2423160"/>
          <a:ext cx="66573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044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귤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160" y="1967293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과일의 종류별 급식 횟수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2514A24-AD97-444C-9C0E-0508B14182A7}"/>
              </a:ext>
            </a:extLst>
          </p:cNvPr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B845A4D-7798-4F90-A34B-63D215F9526E}"/>
              </a:ext>
            </a:extLst>
          </p:cNvPr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학교 급식으로 한 학기 동안 나온 과일의 횟수를 종류별로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표를 보고 막대그래프로 나타내는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BBA47CC8-5EA7-4312-A61D-46079DD0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E2436572-4A65-48A0-AE49-1F5956BA8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2D62837C-85E7-4E72-BAA4-B0AAA8EC625F}"/>
              </a:ext>
            </a:extLst>
          </p:cNvPr>
          <p:cNvSpPr/>
          <p:nvPr/>
        </p:nvSpPr>
        <p:spPr>
          <a:xfrm>
            <a:off x="5810081" y="164864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34C3AA77-20B6-411B-862A-87C66144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104" y="16024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4806494-BCD8-456B-9902-74F6D23AAFDF}"/>
              </a:ext>
            </a:extLst>
          </p:cNvPr>
          <p:cNvSpPr/>
          <p:nvPr/>
        </p:nvSpPr>
        <p:spPr>
          <a:xfrm>
            <a:off x="5261368" y="16498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C1AAC35-1518-457C-8A6C-AE38B6E65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916" y="16032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82198E1D-5ACD-4EA0-A8EE-F74C371C8190}"/>
              </a:ext>
            </a:extLst>
          </p:cNvPr>
          <p:cNvSpPr/>
          <p:nvPr/>
        </p:nvSpPr>
        <p:spPr>
          <a:xfrm>
            <a:off x="6365118" y="164985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90EFB17-90E9-4C8E-88AF-6A47210F7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666" y="16032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D979E09-3213-4B74-B78D-CA9D0897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94" y="3535354"/>
            <a:ext cx="4136228" cy="183002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F15CF1E-DA4B-42CF-BF59-BD47E0588EE2}"/>
              </a:ext>
            </a:extLst>
          </p:cNvPr>
          <p:cNvSpPr txBox="1"/>
          <p:nvPr/>
        </p:nvSpPr>
        <p:spPr>
          <a:xfrm>
            <a:off x="1665708" y="3544272"/>
            <a:ext cx="377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07B18E2-20B0-4D6F-BB31-230C4AD7FA33}"/>
              </a:ext>
            </a:extLst>
          </p:cNvPr>
          <p:cNvSpPr txBox="1"/>
          <p:nvPr/>
        </p:nvSpPr>
        <p:spPr>
          <a:xfrm>
            <a:off x="1575941" y="4978953"/>
            <a:ext cx="556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88B1176-5747-4676-B391-B00329E3B5C8}"/>
              </a:ext>
            </a:extLst>
          </p:cNvPr>
          <p:cNvSpPr txBox="1"/>
          <p:nvPr/>
        </p:nvSpPr>
        <p:spPr>
          <a:xfrm>
            <a:off x="1943708" y="5089846"/>
            <a:ext cx="556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F069E41-2EFE-4DFB-9F97-3C0029D235A8}"/>
              </a:ext>
            </a:extLst>
          </p:cNvPr>
          <p:cNvSpPr txBox="1"/>
          <p:nvPr/>
        </p:nvSpPr>
        <p:spPr>
          <a:xfrm>
            <a:off x="2425925" y="50576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5CD4279-AF4B-46AA-8EF6-0D26EB94F220}"/>
              </a:ext>
            </a:extLst>
          </p:cNvPr>
          <p:cNvSpPr txBox="1"/>
          <p:nvPr/>
        </p:nvSpPr>
        <p:spPr>
          <a:xfrm>
            <a:off x="3083001" y="50576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F80FDB1-2121-4067-80F7-7453855A0F6B}"/>
              </a:ext>
            </a:extLst>
          </p:cNvPr>
          <p:cNvSpPr txBox="1"/>
          <p:nvPr/>
        </p:nvSpPr>
        <p:spPr>
          <a:xfrm>
            <a:off x="3748426" y="50576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2909E16-AB8A-491A-AFDE-7BB33B20AC48}"/>
              </a:ext>
            </a:extLst>
          </p:cNvPr>
          <p:cNvSpPr txBox="1"/>
          <p:nvPr/>
        </p:nvSpPr>
        <p:spPr>
          <a:xfrm>
            <a:off x="4414075" y="50576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귤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2641EA4-138C-439D-95A2-6E95860D37BB}"/>
              </a:ext>
            </a:extLst>
          </p:cNvPr>
          <p:cNvSpPr txBox="1"/>
          <p:nvPr/>
        </p:nvSpPr>
        <p:spPr>
          <a:xfrm>
            <a:off x="5079500" y="50576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994CC49-BFCD-4DDE-98C0-047EF7A750D9}"/>
              </a:ext>
            </a:extLst>
          </p:cNvPr>
          <p:cNvSpPr txBox="1"/>
          <p:nvPr/>
        </p:nvSpPr>
        <p:spPr>
          <a:xfrm>
            <a:off x="2058308" y="3429000"/>
            <a:ext cx="466439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AFB7C67-5CCF-4DCB-8544-A933040C19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11" b="18792"/>
          <a:stretch/>
        </p:blipFill>
        <p:spPr>
          <a:xfrm>
            <a:off x="2446282" y="3523466"/>
            <a:ext cx="3361063" cy="1546024"/>
          </a:xfrm>
          <a:prstGeom prst="rect">
            <a:avLst/>
          </a:prstGeom>
        </p:spPr>
      </p:pic>
      <p:pic>
        <p:nvPicPr>
          <p:cNvPr id="57" name="Picture 7">
            <a:extLst>
              <a:ext uri="{FF2B5EF4-FFF2-40B4-BE49-F238E27FC236}">
                <a16:creationId xmlns:a16="http://schemas.microsoft.com/office/drawing/2014/main" xmlns="" id="{A7BBE7E8-844F-4032-98DE-CF3CB8A00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3" y="4070761"/>
            <a:ext cx="1276319" cy="127631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D126CAB5-4724-4257-9A08-41EADE7EC534}"/>
              </a:ext>
            </a:extLst>
          </p:cNvPr>
          <p:cNvSpPr/>
          <p:nvPr/>
        </p:nvSpPr>
        <p:spPr>
          <a:xfrm>
            <a:off x="145068" y="39247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71AF8293-26BF-4FF2-A85A-987253C0C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39" y="3049931"/>
            <a:ext cx="360000" cy="355000"/>
          </a:xfrm>
          <a:prstGeom prst="rect">
            <a:avLst/>
          </a:prstGeom>
        </p:spPr>
      </p:pic>
      <p:graphicFrame>
        <p:nvGraphicFramePr>
          <p:cNvPr id="44" name="표 4">
            <a:extLst>
              <a:ext uri="{FF2B5EF4-FFF2-40B4-BE49-F238E27FC236}">
                <a16:creationId xmlns:a16="http://schemas.microsoft.com/office/drawing/2014/main" xmlns="" id="{DD146B0C-03A3-431C-B074-744AC5A35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7615"/>
              </p:ext>
            </p:extLst>
          </p:nvPr>
        </p:nvGraphicFramePr>
        <p:xfrm>
          <a:off x="251522" y="2423160"/>
          <a:ext cx="66573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044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귤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61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160" y="1967293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과일의 종류별 급식 횟수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말풍선: 모서리가 둥근 사각형 1">
            <a:extLst>
              <a:ext uri="{FF2B5EF4-FFF2-40B4-BE49-F238E27FC236}">
                <a16:creationId xmlns:a16="http://schemas.microsoft.com/office/drawing/2014/main" xmlns="" id="{ED198DD6-F9CA-44D3-A558-58CD2D456AB1}"/>
              </a:ext>
            </a:extLst>
          </p:cNvPr>
          <p:cNvSpPr/>
          <p:nvPr/>
        </p:nvSpPr>
        <p:spPr>
          <a:xfrm>
            <a:off x="293337" y="3301845"/>
            <a:ext cx="3127181" cy="484853"/>
          </a:xfrm>
          <a:prstGeom prst="wedgeRoundRectCallout">
            <a:avLst>
              <a:gd name="adj1" fmla="val -26162"/>
              <a:gd name="adj2" fmla="val 96711"/>
              <a:gd name="adj3" fmla="val 16667"/>
            </a:avLst>
          </a:prstGeom>
          <a:solidFill>
            <a:schemeClr val="bg1"/>
          </a:solidFill>
          <a:ln w="38100">
            <a:solidFill>
              <a:srgbClr val="F3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막대그래프를 완성해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BCFE240-B7E6-4A0B-87B9-CBF25FAC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399" y="1481984"/>
            <a:ext cx="1971702" cy="60785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uh_p_0401_05_0004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막대그래프를 완성해 볼까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24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57" y="2942101"/>
            <a:ext cx="4766079" cy="198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의 표를 보고 막대그래프를 여러 가지 방법으로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클릭하거나 막대그래프를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 팝업창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6921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base_01.svg / answer_01_back.svg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\app\resource\contents\lesson05\ops\lesson05\images\mm_41_5_03_04_01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5603757" y="14704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6395524" y="144432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39670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5846811" y="144553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37611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xmlns="" id="{A6870607-4E6D-4249-85D7-0166E76453D7}"/>
              </a:ext>
            </a:extLst>
          </p:cNvPr>
          <p:cNvSpPr/>
          <p:nvPr/>
        </p:nvSpPr>
        <p:spPr bwMode="auto">
          <a:xfrm>
            <a:off x="2003372" y="2433089"/>
            <a:ext cx="3109528" cy="455764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과일의 </a:t>
            </a: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종류별 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급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식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횟수</a:t>
            </a: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5717121F-3926-425C-898F-514051AB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244973E-220A-4CD1-BF16-4D591447A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59" y="1041715"/>
            <a:ext cx="317066" cy="305743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91160169-EBCE-4B45-9680-450701CCF91D}"/>
              </a:ext>
            </a:extLst>
          </p:cNvPr>
          <p:cNvSpPr txBox="1"/>
          <p:nvPr/>
        </p:nvSpPr>
        <p:spPr>
          <a:xfrm>
            <a:off x="400076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그래프의 세로 눈금 한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칸을        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     번으로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하여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AC28E432-54AD-4B1E-A7EC-9763E7383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3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B50BAEAA-B67F-4477-8A0E-01E825F8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251" y="2506511"/>
            <a:ext cx="384573" cy="30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F85598F3-C41B-4664-AFF9-E8A4A68196E4}"/>
              </a:ext>
            </a:extLst>
          </p:cNvPr>
          <p:cNvSpPr txBox="1"/>
          <p:nvPr/>
        </p:nvSpPr>
        <p:spPr>
          <a:xfrm>
            <a:off x="1171802" y="3006128"/>
            <a:ext cx="377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AC9D72D-8BD4-489B-920D-5DFEB42CB8F9}"/>
              </a:ext>
            </a:extLst>
          </p:cNvPr>
          <p:cNvSpPr txBox="1"/>
          <p:nvPr/>
        </p:nvSpPr>
        <p:spPr>
          <a:xfrm>
            <a:off x="1082035" y="4440809"/>
            <a:ext cx="556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BBBE50B-BD8D-4D81-9C02-B6A878E0BF7D}"/>
              </a:ext>
            </a:extLst>
          </p:cNvPr>
          <p:cNvSpPr txBox="1"/>
          <p:nvPr/>
        </p:nvSpPr>
        <p:spPr>
          <a:xfrm>
            <a:off x="1449802" y="4551702"/>
            <a:ext cx="556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70EA278-30A5-49A9-9DA4-F1D89F775D09}"/>
              </a:ext>
            </a:extLst>
          </p:cNvPr>
          <p:cNvSpPr txBox="1"/>
          <p:nvPr/>
        </p:nvSpPr>
        <p:spPr>
          <a:xfrm>
            <a:off x="2035260" y="4509215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E5AC9DDE-32F8-4723-B637-33939EB8693F}"/>
              </a:ext>
            </a:extLst>
          </p:cNvPr>
          <p:cNvSpPr txBox="1"/>
          <p:nvPr/>
        </p:nvSpPr>
        <p:spPr>
          <a:xfrm>
            <a:off x="2692336" y="4509215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B4B55F2-33AF-4C69-928C-6BF2AC816085}"/>
              </a:ext>
            </a:extLst>
          </p:cNvPr>
          <p:cNvSpPr txBox="1"/>
          <p:nvPr/>
        </p:nvSpPr>
        <p:spPr>
          <a:xfrm>
            <a:off x="3444769" y="4509215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0D51D72-2887-406C-8825-400EB3755977}"/>
              </a:ext>
            </a:extLst>
          </p:cNvPr>
          <p:cNvSpPr txBox="1"/>
          <p:nvPr/>
        </p:nvSpPr>
        <p:spPr>
          <a:xfrm>
            <a:off x="4210710" y="4509215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귤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FB9E7121-F4B7-4031-9E54-F95BB07F21A1}"/>
              </a:ext>
            </a:extLst>
          </p:cNvPr>
          <p:cNvSpPr txBox="1"/>
          <p:nvPr/>
        </p:nvSpPr>
        <p:spPr>
          <a:xfrm>
            <a:off x="4876135" y="4509215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포도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43125A84-38D9-46B8-AA5B-1180660FC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8332" y="2276872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30348504-096C-46CF-BF2A-A062784769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6811" y="3313905"/>
            <a:ext cx="360000" cy="355000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6870607-4E6D-4249-85D7-0166E76453D7}"/>
              </a:ext>
            </a:extLst>
          </p:cNvPr>
          <p:cNvSpPr/>
          <p:nvPr/>
        </p:nvSpPr>
        <p:spPr bwMode="auto">
          <a:xfrm>
            <a:off x="3275856" y="1785104"/>
            <a:ext cx="844905" cy="4557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</a:t>
            </a:r>
            <a:r>
              <a:rPr kumimoji="1" lang="en-US" altLang="ko-KR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B50BAEAA-B67F-4477-8A0E-01E825F8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59941"/>
            <a:ext cx="384573" cy="30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43125A84-38D9-46B8-AA5B-1180660FC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0761" y="2063368"/>
            <a:ext cx="360000" cy="3550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46" y="2454066"/>
            <a:ext cx="2690326" cy="111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5" y="2960948"/>
            <a:ext cx="3710087" cy="152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85598F3-C41B-4664-AFF9-E8A4A68196E4}"/>
              </a:ext>
            </a:extLst>
          </p:cNvPr>
          <p:cNvSpPr txBox="1"/>
          <p:nvPr/>
        </p:nvSpPr>
        <p:spPr>
          <a:xfrm>
            <a:off x="1684726" y="3104964"/>
            <a:ext cx="402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85598F3-C41B-4664-AFF9-E8A4A68196E4}"/>
              </a:ext>
            </a:extLst>
          </p:cNvPr>
          <p:cNvSpPr txBox="1"/>
          <p:nvPr/>
        </p:nvSpPr>
        <p:spPr>
          <a:xfrm>
            <a:off x="1691680" y="3717032"/>
            <a:ext cx="402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4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4300104" y="12628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66F4CB77-34A5-4C5F-A566-6737EC8A34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6997" y="1340768"/>
            <a:ext cx="973115" cy="3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">
            <a:extLst>
              <a:ext uri="{FF2B5EF4-FFF2-40B4-BE49-F238E27FC236}">
                <a16:creationId xmlns:a16="http://schemas.microsoft.com/office/drawing/2014/main" xmlns="" id="{DD146B0C-03A3-431C-B074-744AC5A35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99049"/>
              </p:ext>
            </p:extLst>
          </p:nvPr>
        </p:nvGraphicFramePr>
        <p:xfrm>
          <a:off x="251522" y="2960948"/>
          <a:ext cx="66573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044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귤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160" y="2397069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과일의 종류별 급식 횟수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표 보기 버튼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201_1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에 있는 표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0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또는 그래프 클릭하면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막대그래프 완성 되어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전 기존 틀 이미지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9490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base_01.svg / answer_01_back.svg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\app\resource\contents\lesson05\ops\lesson05\images\mm_41_5_03_04_02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422CECD0-08DE-464A-B1CB-971327AF73F6}"/>
              </a:ext>
            </a:extLst>
          </p:cNvPr>
          <p:cNvSpPr/>
          <p:nvPr/>
        </p:nvSpPr>
        <p:spPr>
          <a:xfrm>
            <a:off x="5670498" y="513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946E6A1-5D06-485E-808B-EE16C0C15B8B}"/>
              </a:ext>
            </a:extLst>
          </p:cNvPr>
          <p:cNvSpPr/>
          <p:nvPr/>
        </p:nvSpPr>
        <p:spPr>
          <a:xfrm>
            <a:off x="65312" y="894492"/>
            <a:ext cx="6918956" cy="82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EF754B6-2209-478C-BF25-D9D4E0A4519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의 표를 보고 막대그래프를 여러 가지 방법으로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3F9C08A2-D970-49A9-A8FA-E56251F5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CDBF0A50-98E0-4AEF-B57C-67A248A1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9" y="1041715"/>
            <a:ext cx="317066" cy="305743"/>
          </a:xfrm>
          <a:prstGeom prst="rect">
            <a:avLst/>
          </a:prstGeom>
        </p:spPr>
      </p:pic>
      <p:sp>
        <p:nvSpPr>
          <p:cNvPr id="64" name="TextBox 43">
            <a:extLst>
              <a:ext uri="{FF2B5EF4-FFF2-40B4-BE49-F238E27FC236}">
                <a16:creationId xmlns:a16="http://schemas.microsoft.com/office/drawing/2014/main" xmlns="" id="{FC7B5F44-A978-46C6-BE09-48C531D88FE4}"/>
              </a:ext>
            </a:extLst>
          </p:cNvPr>
          <p:cNvSpPr txBox="1"/>
          <p:nvPr/>
        </p:nvSpPr>
        <p:spPr>
          <a:xfrm>
            <a:off x="400076" y="1849315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그래프의 가로와 세로를 바꾸어 막대를 가로로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735E6CAA-215D-4D7C-9483-2F5FF00AC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3" y="198916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6395524" y="1451927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3547" y="139596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5846811" y="145313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359" y="140656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16C06B5-E974-4A1F-A0ED-470FC5D9A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014" y="2842839"/>
            <a:ext cx="4379058" cy="213301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AC59585-ED08-46ED-A07B-462D9EFB1CF7}"/>
              </a:ext>
            </a:extLst>
          </p:cNvPr>
          <p:cNvSpPr txBox="1"/>
          <p:nvPr/>
        </p:nvSpPr>
        <p:spPr>
          <a:xfrm>
            <a:off x="5464703" y="4669395"/>
            <a:ext cx="377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BA3291A-D844-4DDB-B1D4-3D97B802CDD1}"/>
              </a:ext>
            </a:extLst>
          </p:cNvPr>
          <p:cNvSpPr txBox="1"/>
          <p:nvPr/>
        </p:nvSpPr>
        <p:spPr>
          <a:xfrm>
            <a:off x="2248954" y="4654660"/>
            <a:ext cx="556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7CA5BAE9-D624-41A8-BBA6-25A3D4A6E03D}"/>
              </a:ext>
            </a:extLst>
          </p:cNvPr>
          <p:cNvSpPr txBox="1"/>
          <p:nvPr/>
        </p:nvSpPr>
        <p:spPr>
          <a:xfrm>
            <a:off x="1462828" y="4550795"/>
            <a:ext cx="556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6143BEC-2D11-42DB-A4DC-545875299232}"/>
              </a:ext>
            </a:extLst>
          </p:cNvPr>
          <p:cNvSpPr txBox="1"/>
          <p:nvPr/>
        </p:nvSpPr>
        <p:spPr>
          <a:xfrm>
            <a:off x="1799692" y="2905199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08D076E5-7153-40AF-98A6-E78BA63AED22}"/>
              </a:ext>
            </a:extLst>
          </p:cNvPr>
          <p:cNvSpPr txBox="1"/>
          <p:nvPr/>
        </p:nvSpPr>
        <p:spPr>
          <a:xfrm>
            <a:off x="1799692" y="3258472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605DEEF-C280-46A4-A78A-2EE10BDADE56}"/>
              </a:ext>
            </a:extLst>
          </p:cNvPr>
          <p:cNvSpPr txBox="1"/>
          <p:nvPr/>
        </p:nvSpPr>
        <p:spPr>
          <a:xfrm>
            <a:off x="1785395" y="3624559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B131E50A-97E4-4168-8730-B0F96B3A538A}"/>
              </a:ext>
            </a:extLst>
          </p:cNvPr>
          <p:cNvSpPr txBox="1"/>
          <p:nvPr/>
        </p:nvSpPr>
        <p:spPr>
          <a:xfrm>
            <a:off x="1785395" y="3956342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귤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830E7F5C-6C22-47A5-9825-79758A6FB9CA}"/>
              </a:ext>
            </a:extLst>
          </p:cNvPr>
          <p:cNvSpPr txBox="1"/>
          <p:nvPr/>
        </p:nvSpPr>
        <p:spPr>
          <a:xfrm>
            <a:off x="1767670" y="4288573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33DBA75-24A4-46F2-9662-4698F07033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796" y="2894093"/>
            <a:ext cx="3086563" cy="170225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DF4D01B-27AF-4FEB-991C-53AB15AD1700}"/>
              </a:ext>
            </a:extLst>
          </p:cNvPr>
          <p:cNvSpPr txBox="1"/>
          <p:nvPr/>
        </p:nvSpPr>
        <p:spPr>
          <a:xfrm>
            <a:off x="3722358" y="4553340"/>
            <a:ext cx="1948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10	        20</a:t>
            </a:r>
            <a:endParaRPr lang="ko-KR" altLang="en-US" sz="1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04986ACC-5623-445F-9F72-F3DA5A03F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671" y="1952836"/>
            <a:ext cx="2548711" cy="124146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66F4CB77-34A5-4C5F-A566-6737EC8A34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8004" y="1340768"/>
            <a:ext cx="973115" cy="363205"/>
          </a:xfrm>
          <a:prstGeom prst="rect">
            <a:avLst/>
          </a:prstGeom>
        </p:spPr>
      </p:pic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xmlns="" id="{A6870607-4E6D-4249-85D7-0166E76453D7}"/>
              </a:ext>
            </a:extLst>
          </p:cNvPr>
          <p:cNvSpPr/>
          <p:nvPr/>
        </p:nvSpPr>
        <p:spPr bwMode="auto">
          <a:xfrm>
            <a:off x="2003372" y="2361081"/>
            <a:ext cx="3109528" cy="455764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 과일의 </a:t>
            </a: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종류별 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급</a:t>
            </a: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식</a:t>
            </a: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횟수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xmlns="" id="{B50BAEAA-B67F-4477-8A0E-01E825F8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251" y="2434503"/>
            <a:ext cx="384573" cy="30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43125A84-38D9-46B8-AA5B-1180660FCD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8332" y="2204864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43125A84-38D9-46B8-AA5B-1180660FCD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4072" y="271659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주어진 단어를 사용하여 막대그래프 그리는 방법을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3FEC0E11-22DF-492D-9D13-269FEE55C590}"/>
              </a:ext>
            </a:extLst>
          </p:cNvPr>
          <p:cNvSpPr/>
          <p:nvPr/>
        </p:nvSpPr>
        <p:spPr>
          <a:xfrm>
            <a:off x="143508" y="1932997"/>
            <a:ext cx="1678955" cy="7226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가로와 세로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0565667D-EBDE-45F3-8605-FEDBC39E57F6}"/>
              </a:ext>
            </a:extLst>
          </p:cNvPr>
          <p:cNvSpPr/>
          <p:nvPr/>
        </p:nvSpPr>
        <p:spPr>
          <a:xfrm>
            <a:off x="1934222" y="1932997"/>
            <a:ext cx="2367492" cy="7226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 크기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3C2C8E00-62B9-4DF2-AC8F-A1455FA74A40}"/>
              </a:ext>
            </a:extLst>
          </p:cNvPr>
          <p:cNvSpPr/>
          <p:nvPr/>
        </p:nvSpPr>
        <p:spPr>
          <a:xfrm>
            <a:off x="4390751" y="1932997"/>
            <a:ext cx="1225365" cy="722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90AE72DF-2EA6-4617-A2C6-2E69D1B5D5E0}"/>
              </a:ext>
            </a:extLst>
          </p:cNvPr>
          <p:cNvSpPr/>
          <p:nvPr/>
        </p:nvSpPr>
        <p:spPr>
          <a:xfrm>
            <a:off x="5696382" y="1932997"/>
            <a:ext cx="1225365" cy="7226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FE4DCD1-936C-4242-B0D7-40EF3145BD15}"/>
              </a:ext>
            </a:extLst>
          </p:cNvPr>
          <p:cNvSpPr/>
          <p:nvPr/>
        </p:nvSpPr>
        <p:spPr bwMode="auto">
          <a:xfrm>
            <a:off x="1071386" y="3035068"/>
            <a:ext cx="4806898" cy="366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가로와 세로에 무엇을 나타낼 것인지 정합니다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60C207F-4092-43EB-8B95-B592021E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68" y="304681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BAB4B1AB-8A28-4FC9-8993-7C2F057BD47E}"/>
              </a:ext>
            </a:extLst>
          </p:cNvPr>
          <p:cNvSpPr/>
          <p:nvPr/>
        </p:nvSpPr>
        <p:spPr bwMode="auto">
          <a:xfrm>
            <a:off x="1071386" y="3480024"/>
            <a:ext cx="4806898" cy="366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눈금 한 칸의 크기를 정합니다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3152EF03-9FAD-483D-9F7C-3ADD70607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68" y="3491775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9485E754-27D8-49E2-A10D-B414EA3FBACB}"/>
              </a:ext>
            </a:extLst>
          </p:cNvPr>
          <p:cNvSpPr/>
          <p:nvPr/>
        </p:nvSpPr>
        <p:spPr bwMode="auto">
          <a:xfrm>
            <a:off x="1071386" y="3924980"/>
            <a:ext cx="4806898" cy="366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조사한 수에 맞게 막대를 그립니다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F76D3C49-F241-4453-8E3D-CB86A872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68" y="3936731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7F54CE7-DD61-49D8-972A-6E4F226A07CC}"/>
              </a:ext>
            </a:extLst>
          </p:cNvPr>
          <p:cNvSpPr/>
          <p:nvPr/>
        </p:nvSpPr>
        <p:spPr bwMode="auto">
          <a:xfrm>
            <a:off x="1071386" y="4358393"/>
            <a:ext cx="4806898" cy="3667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막대그래프에 알맞은 제목을 붙입니다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6E140515-7138-46F9-90DD-B1B785E5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68" y="4370144"/>
            <a:ext cx="360000" cy="355000"/>
          </a:xfrm>
          <a:prstGeom prst="rect">
            <a:avLst/>
          </a:prstGeom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xmlns="" id="{36BB24FE-7655-4388-B092-47471FE1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005F81B9-3C43-47E4-BAE4-FAD235752F46}"/>
              </a:ext>
            </a:extLst>
          </p:cNvPr>
          <p:cNvSpPr/>
          <p:nvPr/>
        </p:nvSpPr>
        <p:spPr>
          <a:xfrm>
            <a:off x="5670498" y="51393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165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\app\resource\contents\lesson05\ops\lesson05\images\mm_41_5_03_05_01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cdata2.tsherpa.co.kr/tsherpa/MultiMedia/Flash/2020/curri/index.html?flashxmlnum=yuni4856&amp;classa=A8-C1-41-MM-MM-04-06-04-0-0-0-0&amp;classno=MM_41_04/suh_0401_05_0004/suh_0401_05_0004_301_1.html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막대그래프를 그리는 방법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2780" y="2194599"/>
            <a:ext cx="58061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가로와 세로 중 어느 쪽에 조사한 수를 나타낼 것인가를 정합니다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7" name="Picture 26">
            <a:extLst>
              <a:ext uri="{FF2B5EF4-FFF2-40B4-BE49-F238E27FC236}">
                <a16:creationId xmlns:a16="http://schemas.microsoft.com/office/drawing/2014/main" xmlns="" id="{45F2710F-6E9A-4650-AC96-3313CABA7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49" y="2200412"/>
            <a:ext cx="365131" cy="36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7">
            <a:extLst>
              <a:ext uri="{FF2B5EF4-FFF2-40B4-BE49-F238E27FC236}">
                <a16:creationId xmlns:a16="http://schemas.microsoft.com/office/drawing/2014/main" xmlns="" id="{C9ABEBCC-0D12-43D9-BD9C-75D5F2FB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050592"/>
            <a:ext cx="365131" cy="37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9">
            <a:extLst>
              <a:ext uri="{FF2B5EF4-FFF2-40B4-BE49-F238E27FC236}">
                <a16:creationId xmlns:a16="http://schemas.microsoft.com/office/drawing/2014/main" xmlns="" id="{7D4D9071-09A8-49BC-B860-D8F988785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9" y="4540033"/>
            <a:ext cx="371770" cy="36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8">
            <a:extLst>
              <a:ext uri="{FF2B5EF4-FFF2-40B4-BE49-F238E27FC236}">
                <a16:creationId xmlns:a16="http://schemas.microsoft.com/office/drawing/2014/main" xmlns="" id="{CEAD2115-41EA-4474-AE15-C3AA4F72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9" y="3842680"/>
            <a:ext cx="378408" cy="37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85D5745-5443-4F5F-80F0-8079B1496309}"/>
              </a:ext>
            </a:extLst>
          </p:cNvPr>
          <p:cNvSpPr txBox="1"/>
          <p:nvPr/>
        </p:nvSpPr>
        <p:spPr>
          <a:xfrm>
            <a:off x="832676" y="3003920"/>
            <a:ext cx="58061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눈금 한 칸의 크기를 정하고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수 중 가장 큰 수를 나타낼 수 있도록 눈금의 수를 정합니다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8F3CF55-6972-4A28-8B4F-798394EA6D19}"/>
              </a:ext>
            </a:extLst>
          </p:cNvPr>
          <p:cNvSpPr txBox="1"/>
          <p:nvPr/>
        </p:nvSpPr>
        <p:spPr>
          <a:xfrm>
            <a:off x="812780" y="3836367"/>
            <a:ext cx="5806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수에 맞도록 막대를 그립니다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5C85C59-B441-46F6-8F8C-D51D12E969EC}"/>
              </a:ext>
            </a:extLst>
          </p:cNvPr>
          <p:cNvSpPr txBox="1"/>
          <p:nvPr/>
        </p:nvSpPr>
        <p:spPr>
          <a:xfrm>
            <a:off x="812780" y="4556447"/>
            <a:ext cx="58061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 알맞은 제목을 붙입니다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24418" y="3036444"/>
            <a:ext cx="51485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자료를 조사하여 막대그래프로 나타내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2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114~115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75659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과일 급식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막대그래프에 들어가야 하는 내용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 나타내는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방법으로 막대그래프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 그리는 방법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67136" y="93503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228268" y="879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729426" y="93503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90558" y="879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97530" y="93503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58662" y="879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59820" y="93503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620952" y="879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125574" y="93503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86706" y="879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93678" y="935034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54810" y="87935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3055968" y="935034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3017100" y="879354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6">
            <a:extLst>
              <a:ext uri="{FF2B5EF4-FFF2-40B4-BE49-F238E27FC236}">
                <a16:creationId xmlns:a16="http://schemas.microsoft.com/office/drawing/2014/main" xmlns="" id="{F1A345DA-3EAB-4EAC-833F-7B45DF21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76D7DDF6-1D0D-4769-9997-5A16FAA86A58}"/>
              </a:ext>
            </a:extLst>
          </p:cNvPr>
          <p:cNvSpPr/>
          <p:nvPr/>
        </p:nvSpPr>
        <p:spPr>
          <a:xfrm>
            <a:off x="277313" y="4910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6861D821-4F70-406B-BF54-23D57729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202486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686F87A5-3364-482E-9AD9-83FE5B0A3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715" y="1603671"/>
            <a:ext cx="366493" cy="366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43">
            <a:extLst>
              <a:ext uri="{FF2B5EF4-FFF2-40B4-BE49-F238E27FC236}">
                <a16:creationId xmlns:a16="http://schemas.microsoft.com/office/drawing/2014/main" xmlns="" id="{74531530-7409-483A-8C72-7FDAEA26934A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그리려고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6F3402C6-4420-4BB2-98B8-4C16BD01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3329C270-8E7C-4135-BCC3-5BABA5BCEDAE}"/>
              </a:ext>
            </a:extLst>
          </p:cNvPr>
          <p:cNvSpPr/>
          <p:nvPr/>
        </p:nvSpPr>
        <p:spPr>
          <a:xfrm>
            <a:off x="479413" y="2257108"/>
            <a:ext cx="6226714" cy="2837185"/>
          </a:xfrm>
          <a:prstGeom prst="round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세로 중 어느 쪽에 조사한 수를 나타낼 것인가를 정합니다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눈금 한 칸의 크기를 정하고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조사한 수 중에서 가장     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수를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나타낼 수 있도록 눈금의 수를 정합니다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조사한 수에 </a:t>
            </a:r>
            <a:r>
              <a: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맞도록          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그립니다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막대그래프에 </a:t>
            </a:r>
            <a:r>
              <a:rPr lang="ko-KR" altLang="en-US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알맞은           </a:t>
            </a:r>
            <a:r>
              <a:rPr lang="ko-KR" altLang="en-US" sz="1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을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붙입니다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3F8DA652-A4C9-4033-A2B3-1F19F79A3E4B}"/>
              </a:ext>
            </a:extLst>
          </p:cNvPr>
          <p:cNvSpPr/>
          <p:nvPr/>
        </p:nvSpPr>
        <p:spPr bwMode="auto">
          <a:xfrm>
            <a:off x="990100" y="2495603"/>
            <a:ext cx="80168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가로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0C9E68EE-8A86-4EF6-A151-85C42B369D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133" y="2329319"/>
            <a:ext cx="360000" cy="355000"/>
          </a:xfrm>
          <a:prstGeom prst="rect">
            <a:avLst/>
          </a:prstGeom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A990452A-5416-48EE-9784-B17A7BE0258F}"/>
              </a:ext>
            </a:extLst>
          </p:cNvPr>
          <p:cNvSpPr/>
          <p:nvPr/>
        </p:nvSpPr>
        <p:spPr>
          <a:xfrm>
            <a:off x="5438787" y="51570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038AD68A-8B5C-4475-959E-EC7106171C72}"/>
              </a:ext>
            </a:extLst>
          </p:cNvPr>
          <p:cNvSpPr/>
          <p:nvPr/>
        </p:nvSpPr>
        <p:spPr bwMode="auto">
          <a:xfrm>
            <a:off x="862291" y="3734361"/>
            <a:ext cx="397342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큰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C3B6FF8D-3180-48FF-A784-313F7C1D7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00" y="3614355"/>
            <a:ext cx="360000" cy="35500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D880DE7-B3CE-4DE3-B1F7-8E73E3D3B40F}"/>
              </a:ext>
            </a:extLst>
          </p:cNvPr>
          <p:cNvSpPr/>
          <p:nvPr/>
        </p:nvSpPr>
        <p:spPr bwMode="auto">
          <a:xfrm>
            <a:off x="3167844" y="4099340"/>
            <a:ext cx="80168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517FB8EE-5583-4DD0-A3B2-D68FFF46E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1877" y="3933056"/>
            <a:ext cx="360000" cy="35500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66DFE75A-FA64-4ABC-97D2-A93138A53E6E}"/>
              </a:ext>
            </a:extLst>
          </p:cNvPr>
          <p:cNvSpPr/>
          <p:nvPr/>
        </p:nvSpPr>
        <p:spPr bwMode="auto">
          <a:xfrm>
            <a:off x="3274503" y="4525508"/>
            <a:ext cx="80168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제목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29E4CA2E-78DA-4C96-BE9C-8E83108B8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536" y="4359224"/>
            <a:ext cx="360000" cy="355000"/>
          </a:xfrm>
          <a:prstGeom prst="rect">
            <a:avLst/>
          </a:prstGeom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36" y="2616110"/>
            <a:ext cx="114500" cy="12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4" y="3444202"/>
            <a:ext cx="114500" cy="12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32" y="4272294"/>
            <a:ext cx="114500" cy="12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80" y="4653136"/>
            <a:ext cx="114500" cy="12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0839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2974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 / img_02.svg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\app\resource\contents\lesson05\ops\lesson05\images\mm_41_5_03_06_03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4990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62247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1859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6870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482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551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163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174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5785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083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44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513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124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30136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747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49103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202486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xmlns="" id="{A19228BF-377F-4B7F-84D7-3BC8C4CCC80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보고 막대그래프로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293C0805-ABCE-4CC6-B55A-905A3341D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xmlns="" id="{B53100C1-C570-4AC4-91F8-5437E07ED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184218"/>
              </p:ext>
            </p:extLst>
          </p:nvPr>
        </p:nvGraphicFramePr>
        <p:xfrm>
          <a:off x="863601" y="2384884"/>
          <a:ext cx="5655010" cy="74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002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1131002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1131002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1131002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1131002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2436DED-8FF3-458B-8809-808AAFFB3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693" y="3679220"/>
            <a:ext cx="3640311" cy="173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EF6C3DD-554B-4FEA-A9FD-53A54CCD4141}"/>
              </a:ext>
            </a:extLst>
          </p:cNvPr>
          <p:cNvSpPr txBox="1"/>
          <p:nvPr/>
        </p:nvSpPr>
        <p:spPr>
          <a:xfrm>
            <a:off x="3230728" y="50863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가람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1D1622E-7709-4D9D-8391-3D114CBDDDB0}"/>
              </a:ext>
            </a:extLst>
          </p:cNvPr>
          <p:cNvSpPr txBox="1"/>
          <p:nvPr/>
        </p:nvSpPr>
        <p:spPr>
          <a:xfrm>
            <a:off x="3952390" y="50863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DAC42CB-E8F2-444A-8D03-FA1B2761CC50}"/>
              </a:ext>
            </a:extLst>
          </p:cNvPr>
          <p:cNvSpPr txBox="1"/>
          <p:nvPr/>
        </p:nvSpPr>
        <p:spPr>
          <a:xfrm>
            <a:off x="4640237" y="5086301"/>
            <a:ext cx="7276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3511518-76AA-4722-BD20-4BB0BD341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473" y="3706471"/>
            <a:ext cx="2063550" cy="1342789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484399C7-CBE2-49B3-AE53-16D631910E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6299" y="3237561"/>
            <a:ext cx="360000" cy="355000"/>
          </a:xfrm>
          <a:prstGeom prst="rect">
            <a:avLst/>
          </a:prstGeom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774" y="1940571"/>
            <a:ext cx="1427602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읽은 책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774" y="3184252"/>
            <a:ext cx="1427602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읽은 책 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22" y="3717032"/>
            <a:ext cx="371702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3731817"/>
            <a:ext cx="377913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4284928"/>
            <a:ext cx="307192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4739929"/>
            <a:ext cx="307192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2B821323-A33E-49E3-9D4B-FEE638C85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773" y="4983442"/>
            <a:ext cx="535947" cy="310985"/>
          </a:xfrm>
          <a:prstGeom prst="rect">
            <a:avLst/>
          </a:prstGeom>
          <a:solidFill>
            <a:srgbClr val="EDF2F9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책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5157192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이름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A95585CE-A323-417C-971A-9CD92DF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788" y="5121188"/>
            <a:ext cx="489756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빈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D0BCBE65-9865-496D-9458-0B6AFE0BC12E}"/>
              </a:ext>
            </a:extLst>
          </p:cNvPr>
          <p:cNvSpPr/>
          <p:nvPr/>
        </p:nvSpPr>
        <p:spPr bwMode="auto">
          <a:xfrm>
            <a:off x="2422651" y="4274991"/>
            <a:ext cx="1067524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종류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9133B7FF-9755-437F-8AF1-749C43D99728}"/>
              </a:ext>
            </a:extLst>
          </p:cNvPr>
          <p:cNvSpPr/>
          <p:nvPr/>
        </p:nvSpPr>
        <p:spPr bwMode="auto">
          <a:xfrm>
            <a:off x="4470286" y="4274991"/>
            <a:ext cx="1067524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나무 수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https://cdata2.tsherpa.co.kr/tsherpa/MultiMedia/Flash/2020/curri/index.html?flashxmlnum=yuni4856&amp;classa=A8-C1-41-MM-MM-04-06-04-0-0-0-0&amp;classno=MM_41_04/suh_0401_05_0004/suh_0401_05_0004_401_1.html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62454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2065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77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88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758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369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81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92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103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64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719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331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0342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953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71278698-436E-4FF4-B3F4-30AF903B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52B76D95-C9F9-4590-9ADA-8DFCF5447CB1}"/>
              </a:ext>
            </a:extLst>
          </p:cNvPr>
          <p:cNvSpPr/>
          <p:nvPr/>
        </p:nvSpPr>
        <p:spPr>
          <a:xfrm>
            <a:off x="5453594" y="49902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>
            <a:extLst>
              <a:ext uri="{FF2B5EF4-FFF2-40B4-BE49-F238E27FC236}">
                <a16:creationId xmlns:a16="http://schemas.microsoft.com/office/drawing/2014/main" xmlns="" id="{85E30CED-DB45-4626-9AF0-B26A0A88D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B998AE6D-FE1D-41E6-A31A-E9B1FC7A0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881" y="4110217"/>
            <a:ext cx="360000" cy="355000"/>
          </a:xfrm>
          <a:prstGeom prst="rect">
            <a:avLst/>
          </a:prstGeom>
        </p:spPr>
      </p:pic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9A68EC34-F6CF-4F72-9A24-E58658C9956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표를 보고 막대그래프로 나타낼 때 가로와 세로는 각각 무엇을 나타내야 하는지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050C2A0B-80E8-4DE7-AC11-148B0C25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표 4">
            <a:extLst>
              <a:ext uri="{FF2B5EF4-FFF2-40B4-BE49-F238E27FC236}">
                <a16:creationId xmlns:a16="http://schemas.microsoft.com/office/drawing/2014/main" xmlns="" id="{99114F27-27CA-4112-96E6-7F2E106CE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33205"/>
              </p:ext>
            </p:extLst>
          </p:nvPr>
        </p:nvGraphicFramePr>
        <p:xfrm>
          <a:off x="719574" y="2932720"/>
          <a:ext cx="561467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35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1122935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느티나무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향나무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목련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나무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그루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0665CA79-5BB6-489D-B719-465AAED4C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274" y="4110217"/>
            <a:ext cx="360000" cy="355000"/>
          </a:xfrm>
          <a:prstGeom prst="rect">
            <a:avLst/>
          </a:prstGeom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C7935992-7722-4C4D-865C-B62B0062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2" y="429750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xmlns="" id="{2FB144FC-D788-4411-89C0-1F8B2F339DDA}"/>
              </a:ext>
            </a:extLst>
          </p:cNvPr>
          <p:cNvSpPr/>
          <p:nvPr/>
        </p:nvSpPr>
        <p:spPr bwMode="auto">
          <a:xfrm>
            <a:off x="2501694" y="2416762"/>
            <a:ext cx="2541502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종류별 나무 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16273" y="4307923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4693" y="4314082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4DBF64C0-6DB9-415E-960C-159513AEAA0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의 표를 막대그래프로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62247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859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870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482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551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163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174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785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83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44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513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124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0136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747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xmlns="" id="{09834640-7F1D-4723-87A4-84596E58F96D}"/>
              </a:ext>
            </a:extLst>
          </p:cNvPr>
          <p:cNvSpPr/>
          <p:nvPr/>
        </p:nvSpPr>
        <p:spPr>
          <a:xfrm>
            <a:off x="664351" y="1651225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8905740-0689-4974-B763-EDCC564FB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54" y="160411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C7F159C-221A-4C5F-B72F-43E99918D9DC}"/>
              </a:ext>
            </a:extLst>
          </p:cNvPr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https://cdata2.tsherpa.co.kr/tsherpa/MultiMedia/Flash/2020/curri/index.html?flashxmlnum=yuni4856&amp;classa=A8-C1-41-MM-MM-04-06-04-0-0-0-0&amp;classno=MM_41_04/suh_0401_05_0004/suh_0401_05_0004_401_1.html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보기 버튼 클릭하면 다음과 같이 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xmlns="" id="{37C58016-DE6C-4F21-8A07-D3214A46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13633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9F233721-7B74-4CF3-B041-4F8D1ED7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6F4CB77-34A5-4C5F-A566-6737EC8A3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104" y="1639154"/>
            <a:ext cx="973115" cy="3632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172F9FB-2B8D-432C-8AD1-80CBA4541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593" y="3391628"/>
            <a:ext cx="2687942" cy="1742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1750B497-6FB6-4074-AF72-DBD7E7FE4C05}"/>
              </a:ext>
            </a:extLst>
          </p:cNvPr>
          <p:cNvSpPr/>
          <p:nvPr/>
        </p:nvSpPr>
        <p:spPr>
          <a:xfrm>
            <a:off x="5654554" y="1891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FE2331E-04F0-4C88-BCB4-5D16ACBDD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8756" y="2895119"/>
            <a:ext cx="4282145" cy="200570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C3035CB3-7959-4D81-9189-F21D723832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0901" y="2717314"/>
            <a:ext cx="360000" cy="355000"/>
          </a:xfrm>
          <a:prstGeom prst="rect">
            <a:avLst/>
          </a:prstGeom>
        </p:spPr>
      </p:pic>
      <p:sp>
        <p:nvSpPr>
          <p:cNvPr id="76" name="모서리가 둥근 직사각형 47">
            <a:extLst>
              <a:ext uri="{FF2B5EF4-FFF2-40B4-BE49-F238E27FC236}">
                <a16:creationId xmlns:a16="http://schemas.microsoft.com/office/drawing/2014/main" xmlns="" id="{DE134F28-FC82-4FF4-9A36-DBDA86948FEA}"/>
              </a:ext>
            </a:extLst>
          </p:cNvPr>
          <p:cNvSpPr/>
          <p:nvPr/>
        </p:nvSpPr>
        <p:spPr bwMode="auto">
          <a:xfrm>
            <a:off x="2501694" y="2416762"/>
            <a:ext cx="2541502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종류별 나무 수</a:t>
            </a: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425721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향나무는 몇 그루인지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62930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2542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53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64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2346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845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6857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6468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515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1126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6196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807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308190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04303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https://cdata2.tsherpa.co.kr/tsherpa/MultiMedia/Flash/2020/curri/index.html?flashxmlnum=yuni4856&amp;classa=A8-C1-41-MM-MM-04-06-04-0-0-0-0&amp;classno=MM_41_04/suh_0401_05_0004/suh_0401_05_0004_401_1.html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xmlns="" id="{F0EA2247-1DD0-4C07-B703-97B9C1F50E3F}"/>
              </a:ext>
            </a:extLst>
          </p:cNvPr>
          <p:cNvSpPr/>
          <p:nvPr/>
        </p:nvSpPr>
        <p:spPr bwMode="auto">
          <a:xfrm>
            <a:off x="2753577" y="2262471"/>
            <a:ext cx="2098520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종류별 나무 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F09505D-4B68-4B3D-B82B-34EC83E7C5FD}"/>
              </a:ext>
            </a:extLst>
          </p:cNvPr>
          <p:cNvSpPr txBox="1"/>
          <p:nvPr/>
        </p:nvSpPr>
        <p:spPr>
          <a:xfrm>
            <a:off x="5362336" y="3868743"/>
            <a:ext cx="53625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1D5ABACA-2F2B-48FB-BB0D-C0EEC9EFD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121" y="3624550"/>
            <a:ext cx="378494" cy="4032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096AA6F-DF2C-4EE2-ADC4-EAD7AA8C5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67" y="2916258"/>
            <a:ext cx="3863485" cy="1819866"/>
          </a:xfrm>
          <a:prstGeom prst="rect">
            <a:avLst/>
          </a:prstGeom>
        </p:spPr>
      </p:pic>
      <p:sp>
        <p:nvSpPr>
          <p:cNvPr id="29" name="TextBox 43"/>
          <p:cNvSpPr txBox="1"/>
          <p:nvPr/>
        </p:nvSpPr>
        <p:spPr>
          <a:xfrm>
            <a:off x="5832140" y="3868742"/>
            <a:ext cx="642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그루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3224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835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847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7458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2528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2139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7151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762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808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1419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6489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6100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31112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0723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https://cdata2.tsherpa.co.kr/tsherpa/MultiMedia/Flash/2020/curri/index.html?flashxmlnum=yuni4856&amp;classa=A8-C1-41-MM-MM-04-06-04-0-0-0-0&amp;classno=MM_41_04/suh_0401_05_0004/suh_0401_05_0004_401_1.html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A6FCC5B7-8761-4152-85AC-7B9789AEABE9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민정이네 반 학생들의 혈액형을 조사하여 나타낸 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명을 나타낸다면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형인 학생 수는 몇 칸으로 나타내야 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모서리가 둥근 직사각형 47">
            <a:extLst>
              <a:ext uri="{FF2B5EF4-FFF2-40B4-BE49-F238E27FC236}">
                <a16:creationId xmlns:a16="http://schemas.microsoft.com/office/drawing/2014/main" xmlns="" id="{D0F0DF8F-B536-48EB-B4F4-AE9C1D7EBD0D}"/>
              </a:ext>
            </a:extLst>
          </p:cNvPr>
          <p:cNvSpPr/>
          <p:nvPr/>
        </p:nvSpPr>
        <p:spPr bwMode="auto">
          <a:xfrm>
            <a:off x="2361321" y="2751115"/>
            <a:ext cx="2210680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혈액형별 학생 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DC75CED-9645-42BF-81E0-96CDB60447AC}"/>
              </a:ext>
            </a:extLst>
          </p:cNvPr>
          <p:cNvSpPr txBox="1"/>
          <p:nvPr/>
        </p:nvSpPr>
        <p:spPr>
          <a:xfrm>
            <a:off x="3498269" y="4852643"/>
            <a:ext cx="479035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b="1" spc="-15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23311653-7B21-49DD-A849-7FB304D4B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075" y="4545124"/>
            <a:ext cx="378494" cy="403282"/>
          </a:xfrm>
          <a:prstGeom prst="rect">
            <a:avLst/>
          </a:prstGeom>
        </p:spPr>
      </p:pic>
      <p:graphicFrame>
        <p:nvGraphicFramePr>
          <p:cNvPr id="34" name="표 4">
            <a:extLst>
              <a:ext uri="{FF2B5EF4-FFF2-40B4-BE49-F238E27FC236}">
                <a16:creationId xmlns:a16="http://schemas.microsoft.com/office/drawing/2014/main" xmlns="" id="{EAC50AE2-538F-4A7B-AB55-B60B5B10B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33566"/>
              </p:ext>
            </p:extLst>
          </p:nvPr>
        </p:nvGraphicFramePr>
        <p:xfrm>
          <a:off x="644498" y="3343924"/>
          <a:ext cx="567792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178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8146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46321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46321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46321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946321">
                  <a:extLst>
                    <a:ext uri="{9D8B030D-6E8A-4147-A177-3AD203B41FA5}">
                      <a16:colId xmlns:a16="http://schemas.microsoft.com/office/drawing/2014/main" xmlns="" val="2003325406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혈액형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82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</a:t>
                      </a:r>
                      <a:r>
                        <a:rPr lang="ko-KR" altLang="en-US" sz="1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A1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F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29" name="TextBox 43"/>
          <p:cNvSpPr txBox="1"/>
          <p:nvPr/>
        </p:nvSpPr>
        <p:spPr>
          <a:xfrm>
            <a:off x="3893243" y="4845671"/>
            <a:ext cx="642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칸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순서도: 대체 처리 91"/>
          <p:cNvSpPr/>
          <p:nvPr/>
        </p:nvSpPr>
        <p:spPr>
          <a:xfrm>
            <a:off x="627100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3213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332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944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20139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6252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6368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2481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2943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905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9754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5867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30598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30209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xmlns="" id="{EBCA2B83-DF73-45CB-BC9C-6FF2E46AD71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표를 막대그래프로 나타내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모서리가 둥근 직사각형 47">
            <a:extLst>
              <a:ext uri="{FF2B5EF4-FFF2-40B4-BE49-F238E27FC236}">
                <a16:creationId xmlns:a16="http://schemas.microsoft.com/office/drawing/2014/main" xmlns="" id="{C8AB9774-3510-4D27-B0A1-50083FBB1332}"/>
              </a:ext>
            </a:extLst>
          </p:cNvPr>
          <p:cNvSpPr/>
          <p:nvPr/>
        </p:nvSpPr>
        <p:spPr bwMode="auto">
          <a:xfrm>
            <a:off x="2361321" y="2476320"/>
            <a:ext cx="2210680" cy="380423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혈액형별 학생 수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361FC383-6F0E-4472-8882-27F5BE00EB14}"/>
              </a:ext>
            </a:extLst>
          </p:cNvPr>
          <p:cNvSpPr/>
          <p:nvPr/>
        </p:nvSpPr>
        <p:spPr>
          <a:xfrm>
            <a:off x="703748" y="1659312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A0ACE33-726A-47D5-853D-4AD7B5F8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80" y="160363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084AC5-B122-4F63-B3C8-404005201ADB}"/>
              </a:ext>
            </a:extLst>
          </p:cNvPr>
          <p:cNvSpPr txBox="1"/>
          <p:nvPr/>
        </p:nvSpPr>
        <p:spPr>
          <a:xfrm>
            <a:off x="7018371" y="1094755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https://cdata2.tsherpa.co.kr/tsherpa/MultiMedia/Flash/2020/curri/index.html?flashxmlnum=yuni4856&amp;classa=A8-C1-41-MM-MM-04-06-04-0-0-0-0&amp;classno=MM_41_04/suh_0401_05_0004/suh_0401_05_0004_401_1.html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보기 버튼 클릭하면 다음과 같이 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16E7E985-9995-421A-AB28-9D050E783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104" y="1639154"/>
            <a:ext cx="973115" cy="363205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088263CB-94B9-4DEC-A63B-0AE3C277767A}"/>
              </a:ext>
            </a:extLst>
          </p:cNvPr>
          <p:cNvSpPr/>
          <p:nvPr/>
        </p:nvSpPr>
        <p:spPr>
          <a:xfrm>
            <a:off x="5654554" y="18913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2F0FE67-987A-4B5D-92D5-6132DD8F0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716" y="3429000"/>
            <a:ext cx="2062988" cy="1319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5485D6-5B0B-4B5B-8F4F-2A9269859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6166" y="3030555"/>
            <a:ext cx="4128830" cy="194140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B2FAA60-036D-44D2-B06A-02D45B39EF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8838" y="287016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1817E53-7F52-4564-A2E1-322369BE4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45"/>
          <a:stretch/>
        </p:blipFill>
        <p:spPr>
          <a:xfrm>
            <a:off x="82432" y="902929"/>
            <a:ext cx="6897756" cy="471292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4583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mm_41_5_03_02_01_ani.mp4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194" y="902929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과일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급식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1CA7FE-F9D5-46FC-9217-BE3D69A4C5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12" r="2605"/>
          <a:stretch/>
        </p:blipFill>
        <p:spPr>
          <a:xfrm>
            <a:off x="65312" y="1525680"/>
            <a:ext cx="3594682" cy="406849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806426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과일에는 어떤 영양소가 있으며 우리 몸에 도움을 주는지 이야기해 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063132" y="1278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94212" y="2569028"/>
            <a:ext cx="2974460" cy="6488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비타민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가 많고 면역력을 높여 줍니다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854899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822922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306186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281734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072" y="2412237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63497FD-D220-4AD2-9F67-415CA94FD101}"/>
              </a:ext>
            </a:extLst>
          </p:cNvPr>
          <p:cNvSpPr/>
          <p:nvPr/>
        </p:nvSpPr>
        <p:spPr>
          <a:xfrm>
            <a:off x="6409936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6FC96C9-7C63-479E-8618-9D72E28F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484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68883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SA41503.psd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5449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4" y="1052380"/>
            <a:ext cx="6937292" cy="431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속 텍스트는 삭제하고 다시 써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8EF81BD-BEE1-46D4-A3FB-086F0BA18654}"/>
              </a:ext>
            </a:extLst>
          </p:cNvPr>
          <p:cNvSpPr/>
          <p:nvPr/>
        </p:nvSpPr>
        <p:spPr>
          <a:xfrm>
            <a:off x="3360900" y="2816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42385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SA41503.psd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6B635C3E-A67A-4F0C-AAA8-329675FE5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12" r="2605"/>
          <a:stretch/>
        </p:blipFill>
        <p:spPr>
          <a:xfrm>
            <a:off x="65312" y="1525680"/>
            <a:ext cx="3594682" cy="406849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학교 급식에 어떤 과일이 많이 나왔는지 쉽게 비교해 보려고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방법이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5792690" y="125260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713" y="119664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5243977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525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D6E64C-6542-4853-8559-6B81801D49B6}"/>
              </a:ext>
            </a:extLst>
          </p:cNvPr>
          <p:cNvSpPr/>
          <p:nvPr/>
        </p:nvSpPr>
        <p:spPr>
          <a:xfrm>
            <a:off x="6347727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F860B2-2AAA-4F28-BD71-194A78EA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275" y="116868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843608"/>
            <a:ext cx="2974460" cy="6934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막대그래프를 그려 비교해 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696745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7A54B845-4F14-459D-BE35-4A293E063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12" r="2605"/>
          <a:stretch/>
        </p:blipFill>
        <p:spPr>
          <a:xfrm>
            <a:off x="65312" y="1525680"/>
            <a:ext cx="3594682" cy="406849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막대그래프를 그리려면 어떤 내용이 있어야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5788285" y="125980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308" y="122532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5239572" y="12610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120" y="121444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D6E64C-6542-4853-8559-6B81801D49B6}"/>
              </a:ext>
            </a:extLst>
          </p:cNvPr>
          <p:cNvSpPr/>
          <p:nvPr/>
        </p:nvSpPr>
        <p:spPr>
          <a:xfrm>
            <a:off x="6343322" y="126101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F860B2-2AAA-4F28-BD71-194A78EA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870" y="119736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323833"/>
            <a:ext cx="2974460" cy="6640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과일의 </a:t>
            </a: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종류가 있어야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844" y="2136748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392A6BC-988A-472C-B2D7-A7A2A5DC83FA}"/>
              </a:ext>
            </a:extLst>
          </p:cNvPr>
          <p:cNvSpPr/>
          <p:nvPr/>
        </p:nvSpPr>
        <p:spPr bwMode="auto">
          <a:xfrm>
            <a:off x="3894212" y="3042607"/>
            <a:ext cx="2974460" cy="6610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급식으로 나온 과일의 횟수가 있어야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E361F980-8244-4952-97CA-9BAC306ED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89574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6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392996"/>
            <a:ext cx="60537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막대그래프를 그리는 방법을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55161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학교 급식으로 한 학기 동안 나온 과일의 횟수를 종류별로 조사하여 나타낸 표입니다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표를 보고 막대그래프로 나타내는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01234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막대그래프의 가로와 세로에는 각각 무엇을 나타내야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어떻게 그릴까요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521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3632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\app\resource\contents\lesson05\ops\lesson05\images\mm_41_5_03_03_01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5011713" y="16885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5803480" y="16624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503" y="161480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5254767" y="166363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315" y="15942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5E1A3CF-2623-4B67-A984-593B13814034}"/>
              </a:ext>
            </a:extLst>
          </p:cNvPr>
          <p:cNvSpPr/>
          <p:nvPr/>
        </p:nvSpPr>
        <p:spPr>
          <a:xfrm>
            <a:off x="6358517" y="166363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C0EA5E9-4145-4C14-9943-681181A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065" y="159422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96633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5717121F-3926-425C-898F-514051AB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4">
            <a:extLst>
              <a:ext uri="{FF2B5EF4-FFF2-40B4-BE49-F238E27FC236}">
                <a16:creationId xmlns:a16="http://schemas.microsoft.com/office/drawing/2014/main" xmlns="" id="{DD146B0C-03A3-431C-B074-744AC5A35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6368"/>
              </p:ext>
            </p:extLst>
          </p:nvPr>
        </p:nvGraphicFramePr>
        <p:xfrm>
          <a:off x="251522" y="2852936"/>
          <a:ext cx="66573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044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바나나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사과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귤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A1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160" y="2397069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과일의 종류별 급식 횟수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8DA652-A4C9-4033-A2B3-1F19F79A3E4B}"/>
              </a:ext>
            </a:extLst>
          </p:cNvPr>
          <p:cNvSpPr/>
          <p:nvPr/>
        </p:nvSpPr>
        <p:spPr bwMode="auto">
          <a:xfrm>
            <a:off x="2449707" y="4183654"/>
            <a:ext cx="1161689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과일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0C9E68EE-8A86-4EF6-A151-85C42B369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663" y="4032405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AB8EA31-15FF-4DC3-9EE4-47FE167A5F36}"/>
              </a:ext>
            </a:extLst>
          </p:cNvPr>
          <p:cNvSpPr/>
          <p:nvPr/>
        </p:nvSpPr>
        <p:spPr bwMode="auto">
          <a:xfrm>
            <a:off x="4505295" y="4190218"/>
            <a:ext cx="960074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횟수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E39F7C49-98E0-4145-9C69-9DA159F5E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092" y="4038969"/>
            <a:ext cx="360000" cy="355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689416" y="4200119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07836" y="4206278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42074</TotalTime>
  <Words>2014</Words>
  <Application>Microsoft Office PowerPoint</Application>
  <PresentationFormat>화면 슬라이드 쇼(4:3)</PresentationFormat>
  <Paragraphs>775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7356</cp:revision>
  <cp:lastPrinted>2021-12-20T01:30:02Z</cp:lastPrinted>
  <dcterms:created xsi:type="dcterms:W3CDTF">2008-07-15T12:19:11Z</dcterms:created>
  <dcterms:modified xsi:type="dcterms:W3CDTF">2022-03-03T05:49:42Z</dcterms:modified>
</cp:coreProperties>
</file>