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0"/>
  </p:notesMasterIdLst>
  <p:handoutMasterIdLst>
    <p:handoutMasterId r:id="rId31"/>
  </p:handoutMasterIdLst>
  <p:sldIdLst>
    <p:sldId id="782" r:id="rId2"/>
    <p:sldId id="783" r:id="rId3"/>
    <p:sldId id="1337" r:id="rId4"/>
    <p:sldId id="1378" r:id="rId5"/>
    <p:sldId id="1340" r:id="rId6"/>
    <p:sldId id="1380" r:id="rId7"/>
    <p:sldId id="1358" r:id="rId8"/>
    <p:sldId id="1381" r:id="rId9"/>
    <p:sldId id="1382" r:id="rId10"/>
    <p:sldId id="1383" r:id="rId11"/>
    <p:sldId id="1338" r:id="rId12"/>
    <p:sldId id="1345" r:id="rId13"/>
    <p:sldId id="1339" r:id="rId14"/>
    <p:sldId id="1384" r:id="rId15"/>
    <p:sldId id="1385" r:id="rId16"/>
    <p:sldId id="1348" r:id="rId17"/>
    <p:sldId id="1386" r:id="rId18"/>
    <p:sldId id="1349" r:id="rId19"/>
    <p:sldId id="1387" r:id="rId20"/>
    <p:sldId id="1351" r:id="rId21"/>
    <p:sldId id="1352" r:id="rId22"/>
    <p:sldId id="1388" r:id="rId23"/>
    <p:sldId id="1389" r:id="rId24"/>
    <p:sldId id="1390" r:id="rId25"/>
    <p:sldId id="1355" r:id="rId26"/>
    <p:sldId id="1391" r:id="rId27"/>
    <p:sldId id="1392" r:id="rId28"/>
    <p:sldId id="1393" r:id="rId29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BFB2"/>
    <a:srgbClr val="F5F8EE"/>
    <a:srgbClr val="FFFFFF"/>
    <a:srgbClr val="E5E0EE"/>
    <a:srgbClr val="F9DC95"/>
    <a:srgbClr val="FADF7E"/>
    <a:srgbClr val="FDFBEE"/>
    <a:srgbClr val="D0CCE3"/>
    <a:srgbClr val="F8E2E9"/>
    <a:srgbClr val="DDE9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28" autoAdjust="0"/>
    <p:restoredTop sz="96686" autoAdjust="0"/>
  </p:normalViewPr>
  <p:slideViewPr>
    <p:cSldViewPr>
      <p:cViewPr>
        <p:scale>
          <a:sx n="100" d="100"/>
          <a:sy n="100" d="100"/>
        </p:scale>
        <p:origin x="-1944" y="-384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image" Target="../media/image12.png"/><Relationship Id="rId7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21.jpe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1.png"/><Relationship Id="rId7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25.png"/><Relationship Id="rId4" Type="http://schemas.openxmlformats.org/officeDocument/2006/relationships/image" Target="../media/image12.png"/><Relationship Id="rId9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7.png"/><Relationship Id="rId7" Type="http://schemas.openxmlformats.org/officeDocument/2006/relationships/image" Target="../media/image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19.png"/><Relationship Id="rId10" Type="http://schemas.openxmlformats.org/officeDocument/2006/relationships/image" Target="../media/image7.png"/><Relationship Id="rId4" Type="http://schemas.openxmlformats.org/officeDocument/2006/relationships/image" Target="../media/image18.png"/><Relationship Id="rId9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13" Type="http://schemas.openxmlformats.org/officeDocument/2006/relationships/image" Target="../media/image27.png"/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12" Type="http://schemas.openxmlformats.org/officeDocument/2006/relationships/image" Target="../media/image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6.png"/><Relationship Id="rId5" Type="http://schemas.openxmlformats.org/officeDocument/2006/relationships/image" Target="../media/image17.png"/><Relationship Id="rId15" Type="http://schemas.openxmlformats.org/officeDocument/2006/relationships/image" Target="../media/image15.png"/><Relationship Id="rId10" Type="http://schemas.openxmlformats.org/officeDocument/2006/relationships/image" Target="../media/image5.png"/><Relationship Id="rId4" Type="http://schemas.openxmlformats.org/officeDocument/2006/relationships/image" Target="../media/image12.png"/><Relationship Id="rId9" Type="http://schemas.openxmlformats.org/officeDocument/2006/relationships/image" Target="../media/image4.png"/><Relationship Id="rId1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1.png"/><Relationship Id="rId7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25.png"/><Relationship Id="rId4" Type="http://schemas.openxmlformats.org/officeDocument/2006/relationships/image" Target="../media/image12.png"/><Relationship Id="rId9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29.jpe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3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29.jpe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32.png"/><Relationship Id="rId7" Type="http://schemas.openxmlformats.org/officeDocument/2006/relationships/image" Target="../media/image3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7.png"/><Relationship Id="rId7" Type="http://schemas.openxmlformats.org/officeDocument/2006/relationships/image" Target="../media/image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19.png"/><Relationship Id="rId10" Type="http://schemas.openxmlformats.org/officeDocument/2006/relationships/image" Target="../media/image7.png"/><Relationship Id="rId4" Type="http://schemas.openxmlformats.org/officeDocument/2006/relationships/image" Target="../media/image18.png"/><Relationship Id="rId9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7.png"/><Relationship Id="rId3" Type="http://schemas.openxmlformats.org/officeDocument/2006/relationships/image" Target="../media/image12.png"/><Relationship Id="rId7" Type="http://schemas.openxmlformats.org/officeDocument/2006/relationships/image" Target="../media/image34.png"/><Relationship Id="rId12" Type="http://schemas.openxmlformats.org/officeDocument/2006/relationships/image" Target="../media/image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image" Target="../media/image4.png"/><Relationship Id="rId4" Type="http://schemas.openxmlformats.org/officeDocument/2006/relationships/image" Target="../media/image17.png"/><Relationship Id="rId9" Type="http://schemas.openxmlformats.org/officeDocument/2006/relationships/image" Target="../media/image20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2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14.png"/><Relationship Id="rId7" Type="http://schemas.openxmlformats.org/officeDocument/2006/relationships/image" Target="../media/image2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11" Type="http://schemas.openxmlformats.org/officeDocument/2006/relationships/image" Target="../media/image25.png"/><Relationship Id="rId5" Type="http://schemas.openxmlformats.org/officeDocument/2006/relationships/image" Target="../media/image36.png"/><Relationship Id="rId10" Type="http://schemas.openxmlformats.org/officeDocument/2006/relationships/image" Target="../media/image15.png"/><Relationship Id="rId4" Type="http://schemas.openxmlformats.org/officeDocument/2006/relationships/image" Target="../media/image13.png"/><Relationship Id="rId9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7.png"/><Relationship Id="rId7" Type="http://schemas.openxmlformats.org/officeDocument/2006/relationships/image" Target="../media/image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19.png"/><Relationship Id="rId10" Type="http://schemas.openxmlformats.org/officeDocument/2006/relationships/image" Target="../media/image7.png"/><Relationship Id="rId4" Type="http://schemas.openxmlformats.org/officeDocument/2006/relationships/image" Target="../media/image18.png"/><Relationship Id="rId9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13" Type="http://schemas.openxmlformats.org/officeDocument/2006/relationships/image" Target="../media/image23.png"/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12" Type="http://schemas.openxmlformats.org/officeDocument/2006/relationships/image" Target="../media/image7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6.png"/><Relationship Id="rId5" Type="http://schemas.openxmlformats.org/officeDocument/2006/relationships/image" Target="../media/image17.png"/><Relationship Id="rId15" Type="http://schemas.openxmlformats.org/officeDocument/2006/relationships/image" Target="../media/image40.png"/><Relationship Id="rId10" Type="http://schemas.openxmlformats.org/officeDocument/2006/relationships/image" Target="../media/image5.png"/><Relationship Id="rId4" Type="http://schemas.openxmlformats.org/officeDocument/2006/relationships/image" Target="../media/image12.png"/><Relationship Id="rId9" Type="http://schemas.openxmlformats.org/officeDocument/2006/relationships/image" Target="../media/image4.png"/><Relationship Id="rId1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14.png"/><Relationship Id="rId7" Type="http://schemas.openxmlformats.org/officeDocument/2006/relationships/image" Target="../media/image2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11" Type="http://schemas.openxmlformats.org/officeDocument/2006/relationships/image" Target="../media/image25.png"/><Relationship Id="rId5" Type="http://schemas.openxmlformats.org/officeDocument/2006/relationships/image" Target="../media/image36.png"/><Relationship Id="rId10" Type="http://schemas.openxmlformats.org/officeDocument/2006/relationships/image" Target="../media/image15.png"/><Relationship Id="rId4" Type="http://schemas.openxmlformats.org/officeDocument/2006/relationships/image" Target="../media/image13.png"/><Relationship Id="rId9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21.jpe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2148137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2021.02.21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김예인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2022.02.24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2022.02.28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2022.03.02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101165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803185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suhi_p_0401_05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04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막대그래프를 어떻게 그릴까요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suhi_p_0401_05_0004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5668486" y="4473116"/>
            <a:ext cx="3207629" cy="2160240"/>
          </a:xfrm>
          <a:prstGeom prst="rect">
            <a:avLst/>
          </a:prstGeom>
          <a:solidFill>
            <a:srgbClr val="FFFF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단원 공통 사항</a:t>
            </a:r>
            <a:endParaRPr lang="en-US" altLang="ko-KR" b="1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endParaRPr lang="en-US" altLang="ko-KR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 algn="just">
              <a:buAutoNum type="arabicParenR"/>
            </a:pPr>
            <a:r>
              <a:rPr lang="ko-KR" altLang="en-US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표 안 텍스트는 </a:t>
            </a:r>
            <a:r>
              <a:rPr lang="en-US" altLang="ko-KR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40px</a:t>
            </a:r>
          </a:p>
          <a:p>
            <a:pPr marL="228600" indent="-228600" algn="just">
              <a:buAutoNum type="arabicParenR"/>
            </a:pPr>
            <a:endParaRPr lang="en-US" altLang="ko-KR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 algn="just">
              <a:buAutoNum type="arabicParenR"/>
            </a:pPr>
            <a:r>
              <a:rPr lang="ko-KR" altLang="en-US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막대그래프 텍스트는 개발물 안에서 따로 작성</a:t>
            </a:r>
            <a:r>
              <a:rPr lang="en-US" altLang="ko-KR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40px</a:t>
            </a:r>
            <a:r>
              <a:rPr lang="ko-KR" altLang="en-US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기준</a:t>
            </a:r>
            <a:r>
              <a:rPr lang="en-US" altLang="ko-KR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공간상 안 들어가는 경우는 </a:t>
            </a:r>
            <a:r>
              <a:rPr lang="en-US" altLang="ko-KR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38px, 35px</a:t>
            </a:r>
            <a:r>
              <a:rPr lang="ko-KR" altLang="en-US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까지는 조정 가능</a:t>
            </a:r>
            <a:r>
              <a:rPr lang="en-US" altLang="ko-KR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 이하는 너무 글씨가 작게보여서 안됩니다</a:t>
            </a:r>
            <a:r>
              <a:rPr lang="en-US" altLang="ko-KR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글씨가 그래프를 살짝 벗어나는 것은 괜찮습니다</a:t>
            </a:r>
            <a:r>
              <a:rPr lang="en-US" altLang="ko-KR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막대그래프를 어떻게 그릴까요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16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활동지 다운로드 버튼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(4-1-5)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_04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" name="Picture 2">
            <a:extLst>
              <a:ext uri="{FF2B5EF4-FFF2-40B4-BE49-F238E27FC236}">
                <a16:creationId xmlns="" xmlns:a16="http://schemas.microsoft.com/office/drawing/2014/main" id="{A4FC39DE-E9C3-485C-8995-0A1604D6E2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23" y="5445224"/>
            <a:ext cx="1211829" cy="289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타원 66">
            <a:extLst>
              <a:ext uri="{FF2B5EF4-FFF2-40B4-BE49-F238E27FC236}">
                <a16:creationId xmlns="" xmlns:a16="http://schemas.microsoft.com/office/drawing/2014/main" id="{495ABA60-BB44-46C6-A76C-959F1633BF8E}"/>
              </a:ext>
            </a:extLst>
          </p:cNvPr>
          <p:cNvSpPr/>
          <p:nvPr/>
        </p:nvSpPr>
        <p:spPr>
          <a:xfrm>
            <a:off x="43549" y="53395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E31314DB-2473-4A22-910B-132883FE0081}"/>
              </a:ext>
            </a:extLst>
          </p:cNvPr>
          <p:cNvSpPr/>
          <p:nvPr/>
        </p:nvSpPr>
        <p:spPr bwMode="auto">
          <a:xfrm>
            <a:off x="3031373" y="4468026"/>
            <a:ext cx="810984" cy="3651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b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칸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="" xmlns:a16="http://schemas.microsoft.com/office/drawing/2014/main" id="{34FA63B3-0751-45E7-87B5-62537D7DDB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82185" y="4259845"/>
            <a:ext cx="360000" cy="355000"/>
          </a:xfrm>
          <a:prstGeom prst="rect">
            <a:avLst/>
          </a:prstGeom>
        </p:spPr>
      </p:pic>
      <p:sp>
        <p:nvSpPr>
          <p:cNvPr id="25" name="TextBox 43">
            <a:extLst>
              <a:ext uri="{FF2B5EF4-FFF2-40B4-BE49-F238E27FC236}">
                <a16:creationId xmlns="" xmlns:a16="http://schemas.microsoft.com/office/drawing/2014/main" id="{3771E22F-5F5E-4BAB-BBC9-A44B00A2E8B7}"/>
              </a:ext>
            </a:extLst>
          </p:cNvPr>
          <p:cNvSpPr txBox="1"/>
          <p:nvPr/>
        </p:nvSpPr>
        <p:spPr>
          <a:xfrm>
            <a:off x="340087" y="1271656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지은이네 반 학생들이 좋아하는 과일을 조사하여 막대그래프로 나타내려고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물음에 답하세요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6" name="TextBox 43">
            <a:extLst>
              <a:ext uri="{FF2B5EF4-FFF2-40B4-BE49-F238E27FC236}">
                <a16:creationId xmlns="" xmlns:a16="http://schemas.microsoft.com/office/drawing/2014/main" id="{9D3BA08D-AD89-4FF5-BB24-E65DD9AC8E12}"/>
              </a:ext>
            </a:extLst>
          </p:cNvPr>
          <p:cNvSpPr txBox="1"/>
          <p:nvPr/>
        </p:nvSpPr>
        <p:spPr>
          <a:xfrm>
            <a:off x="513276" y="1880828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세로 눈금 한 칸이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명을 나타낸다면 사과를 좋아하는 학생 수는 몇 칸으로 나타내야 하나요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27" name="Picture 2">
            <a:extLst>
              <a:ext uri="{FF2B5EF4-FFF2-40B4-BE49-F238E27FC236}">
                <a16:creationId xmlns="" xmlns:a16="http://schemas.microsoft.com/office/drawing/2014/main" id="{270A6B6A-7FDA-4AC9-A195-A1436FAB92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28" y="1936536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Box 9">
            <a:extLst>
              <a:ext uri="{FF2B5EF4-FFF2-40B4-BE49-F238E27FC236}">
                <a16:creationId xmlns="" xmlns:a16="http://schemas.microsoft.com/office/drawing/2014/main" id="{4BAC07AC-EB8A-435B-912C-4BF41B98ED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9879" y="2620303"/>
            <a:ext cx="3060191" cy="37119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/>
          <a:lstStyle>
            <a:defPPr>
              <a:defRPr lang="ko-KR"/>
            </a:defPPr>
            <a:lvl1pPr algn="ctr">
              <a:defRPr sz="190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좋아하는 </a:t>
            </a:r>
            <a:r>
              <a:rPr lang="ko-KR" altLang="en-US" dirty="0" err="1"/>
              <a:t>과일별</a:t>
            </a:r>
            <a:r>
              <a:rPr lang="ko-KR" altLang="en-US" dirty="0"/>
              <a:t> 학생 수</a:t>
            </a:r>
          </a:p>
        </p:txBody>
      </p:sp>
      <p:graphicFrame>
        <p:nvGraphicFramePr>
          <p:cNvPr id="29" name="표 4">
            <a:extLst>
              <a:ext uri="{FF2B5EF4-FFF2-40B4-BE49-F238E27FC236}">
                <a16:creationId xmlns="" xmlns:a16="http://schemas.microsoft.com/office/drawing/2014/main" id="{B6D37BC3-155E-43C1-8ADE-C068BA351C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5261743"/>
              </p:ext>
            </p:extLst>
          </p:nvPr>
        </p:nvGraphicFramePr>
        <p:xfrm>
          <a:off x="340085" y="3205532"/>
          <a:ext cx="6402557" cy="1051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1555">
                  <a:extLst>
                    <a:ext uri="{9D8B030D-6E8A-4147-A177-3AD203B41FA5}">
                      <a16:colId xmlns="" xmlns:a16="http://schemas.microsoft.com/office/drawing/2014/main" val="535278802"/>
                    </a:ext>
                  </a:extLst>
                </a:gridCol>
                <a:gridCol w="837747">
                  <a:extLst>
                    <a:ext uri="{9D8B030D-6E8A-4147-A177-3AD203B41FA5}">
                      <a16:colId xmlns="" xmlns:a16="http://schemas.microsoft.com/office/drawing/2014/main" val="1734534329"/>
                    </a:ext>
                  </a:extLst>
                </a:gridCol>
                <a:gridCol w="914651">
                  <a:extLst>
                    <a:ext uri="{9D8B030D-6E8A-4147-A177-3AD203B41FA5}">
                      <a16:colId xmlns="" xmlns:a16="http://schemas.microsoft.com/office/drawing/2014/main" val="2297072777"/>
                    </a:ext>
                  </a:extLst>
                </a:gridCol>
                <a:gridCol w="914651">
                  <a:extLst>
                    <a:ext uri="{9D8B030D-6E8A-4147-A177-3AD203B41FA5}">
                      <a16:colId xmlns="" xmlns:a16="http://schemas.microsoft.com/office/drawing/2014/main" val="3752471611"/>
                    </a:ext>
                  </a:extLst>
                </a:gridCol>
                <a:gridCol w="914651">
                  <a:extLst>
                    <a:ext uri="{9D8B030D-6E8A-4147-A177-3AD203B41FA5}">
                      <a16:colId xmlns="" xmlns:a16="http://schemas.microsoft.com/office/drawing/2014/main" val="100372439"/>
                    </a:ext>
                  </a:extLst>
                </a:gridCol>
                <a:gridCol w="914651">
                  <a:extLst>
                    <a:ext uri="{9D8B030D-6E8A-4147-A177-3AD203B41FA5}">
                      <a16:colId xmlns="" xmlns:a16="http://schemas.microsoft.com/office/drawing/2014/main" val="3141484446"/>
                    </a:ext>
                  </a:extLst>
                </a:gridCol>
                <a:gridCol w="914651">
                  <a:extLst>
                    <a:ext uri="{9D8B030D-6E8A-4147-A177-3AD203B41FA5}">
                      <a16:colId xmlns="" xmlns:a16="http://schemas.microsoft.com/office/drawing/2014/main" val="3588861004"/>
                    </a:ext>
                  </a:extLst>
                </a:gridCol>
              </a:tblGrid>
              <a:tr h="280208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9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과일</a:t>
                      </a:r>
                    </a:p>
                  </a:txBody>
                  <a:tcPr>
                    <a:lnL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9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사과</a:t>
                      </a:r>
                    </a:p>
                  </a:txBody>
                  <a:tcPr>
                    <a:lnL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9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배</a:t>
                      </a:r>
                    </a:p>
                  </a:txBody>
                  <a:tcPr>
                    <a:lnL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9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포도</a:t>
                      </a:r>
                    </a:p>
                  </a:txBody>
                  <a:tcPr>
                    <a:lnL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9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귤</a:t>
                      </a:r>
                    </a:p>
                  </a:txBody>
                  <a:tcPr>
                    <a:lnL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9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복숭아</a:t>
                      </a:r>
                    </a:p>
                  </a:txBody>
                  <a:tcPr>
                    <a:lnL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9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합계</a:t>
                      </a:r>
                    </a:p>
                  </a:txBody>
                  <a:tcPr>
                    <a:lnL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20586584"/>
                  </a:ext>
                </a:extLst>
              </a:tr>
              <a:tr h="47635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9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학생 수</a:t>
                      </a:r>
                      <a:r>
                        <a:rPr lang="en-US" altLang="ko-KR" sz="19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9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명</a:t>
                      </a:r>
                      <a:r>
                        <a:rPr lang="en-US" altLang="ko-KR" sz="19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9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9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9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9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9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9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9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27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61296501"/>
                  </a:ext>
                </a:extLst>
              </a:tr>
            </a:tbl>
          </a:graphicData>
        </a:graphic>
      </p:graphicFrame>
      <p:pic>
        <p:nvPicPr>
          <p:cNvPr id="30" name="그림 29">
            <a:extLst>
              <a:ext uri="{FF2B5EF4-FFF2-40B4-BE49-F238E27FC236}">
                <a16:creationId xmlns:a16="http://schemas.microsoft.com/office/drawing/2014/main" xmlns="" id="{9A0A37D5-598B-4C83-946F-AAA9F71127F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24" y="1340768"/>
            <a:ext cx="178503" cy="210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897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막대그래프를 어떻게 그릴까요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74~75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6F984C23-24BB-4B55-AE0D-9862F5BB8687}"/>
              </a:ext>
            </a:extLst>
          </p:cNvPr>
          <p:cNvSpPr txBox="1"/>
          <p:nvPr/>
        </p:nvSpPr>
        <p:spPr>
          <a:xfrm>
            <a:off x="729909" y="1527756"/>
            <a:ext cx="616232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세로 눈금 한 칸이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명을 나타낸다면 당근을 좋아하는 학생 수는 몇 칸으로 나타내야 하나요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="" xmlns:a16="http://schemas.microsoft.com/office/drawing/2014/main" id="{C453F364-FE82-4D1E-827C-21BA33AA08F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24" y="1568655"/>
            <a:ext cx="357006" cy="340779"/>
          </a:xfrm>
          <a:prstGeom prst="rect">
            <a:avLst/>
          </a:prstGeom>
        </p:spPr>
      </p:pic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id="{5D47E031-7861-45DD-8FD7-CEE2867466B0}"/>
              </a:ext>
            </a:extLst>
          </p:cNvPr>
          <p:cNvSpPr/>
          <p:nvPr/>
        </p:nvSpPr>
        <p:spPr bwMode="auto">
          <a:xfrm>
            <a:off x="3311860" y="4445888"/>
            <a:ext cx="810984" cy="3651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6</a:t>
            </a:r>
            <a:r>
              <a:rPr kumimoji="1" lang="ko-KR" altLang="en-US" sz="1900" b="1" i="0" u="none" strike="noStrike" cap="none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칸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그림 50">
            <a:extLst>
              <a:ext uri="{FF2B5EF4-FFF2-40B4-BE49-F238E27FC236}">
                <a16:creationId xmlns="" xmlns:a16="http://schemas.microsoft.com/office/drawing/2014/main" id="{F8C4101D-59CD-4486-89AA-209F99B123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62672" y="4237707"/>
            <a:ext cx="360000" cy="355000"/>
          </a:xfrm>
          <a:prstGeom prst="rect">
            <a:avLst/>
          </a:prstGeom>
        </p:spPr>
      </p:pic>
      <p:sp>
        <p:nvSpPr>
          <p:cNvPr id="4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5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막대그래프를 어떻게 그릴까요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순서도: 대체 처리 53"/>
          <p:cNvSpPr/>
          <p:nvPr/>
        </p:nvSpPr>
        <p:spPr>
          <a:xfrm>
            <a:off x="3410347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3410347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663499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662470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59" name="순서도: 대체 처리 58"/>
          <p:cNvSpPr/>
          <p:nvPr/>
        </p:nvSpPr>
        <p:spPr>
          <a:xfrm>
            <a:off x="634325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633296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2" name="순서도: 대체 처리 61"/>
          <p:cNvSpPr/>
          <p:nvPr/>
        </p:nvSpPr>
        <p:spPr>
          <a:xfrm>
            <a:off x="605521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604492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5259418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>
            <a:spLocks noChangeArrowheads="1"/>
          </p:cNvSpPr>
          <p:nvPr/>
        </p:nvSpPr>
        <p:spPr bwMode="auto">
          <a:xfrm>
            <a:off x="5249125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71" name="순서도: 대체 처리 70"/>
          <p:cNvSpPr/>
          <p:nvPr/>
        </p:nvSpPr>
        <p:spPr>
          <a:xfrm>
            <a:off x="5528149" y="1216428"/>
            <a:ext cx="490580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5551161" y="1160748"/>
            <a:ext cx="47031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4~6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순서도: 대체 처리 75"/>
          <p:cNvSpPr/>
          <p:nvPr/>
        </p:nvSpPr>
        <p:spPr>
          <a:xfrm>
            <a:off x="4134570" y="1226917"/>
            <a:ext cx="490580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>
            <a:spLocks noChangeArrowheads="1"/>
          </p:cNvSpPr>
          <p:nvPr/>
        </p:nvSpPr>
        <p:spPr bwMode="auto">
          <a:xfrm>
            <a:off x="4157582" y="1171237"/>
            <a:ext cx="47031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1~3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순서도: 대체 처리 77">
            <a:extLst>
              <a:ext uri="{FF2B5EF4-FFF2-40B4-BE49-F238E27FC236}">
                <a16:creationId xmlns:a16="http://schemas.microsoft.com/office/drawing/2014/main" xmlns="" id="{B39E72E7-6636-427C-BD3C-08F211B9F738}"/>
              </a:ext>
            </a:extLst>
          </p:cNvPr>
          <p:cNvSpPr/>
          <p:nvPr/>
        </p:nvSpPr>
        <p:spPr>
          <a:xfrm>
            <a:off x="4946044" y="124387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순서도: 대체 처리 78">
            <a:extLst>
              <a:ext uri="{FF2B5EF4-FFF2-40B4-BE49-F238E27FC236}">
                <a16:creationId xmlns:a16="http://schemas.microsoft.com/office/drawing/2014/main" xmlns="" id="{F68C3C5A-1F66-415C-9F74-3AA9B693F369}"/>
              </a:ext>
            </a:extLst>
          </p:cNvPr>
          <p:cNvSpPr/>
          <p:nvPr/>
        </p:nvSpPr>
        <p:spPr>
          <a:xfrm>
            <a:off x="4654301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9FD66F58-C80C-4992-BC71-73FA30D131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5751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D87EA1C1-CD1D-43F7-A6FE-9B096BCC8E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4008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88" name="표 4">
            <a:extLst>
              <a:ext uri="{FF2B5EF4-FFF2-40B4-BE49-F238E27FC236}">
                <a16:creationId xmlns="" xmlns:a16="http://schemas.microsoft.com/office/drawing/2014/main" id="{176E4616-D5F8-4378-8CFD-E58935935F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019087"/>
              </p:ext>
            </p:extLst>
          </p:nvPr>
        </p:nvGraphicFramePr>
        <p:xfrm>
          <a:off x="311803" y="2930076"/>
          <a:ext cx="6564455" cy="1051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9837">
                  <a:extLst>
                    <a:ext uri="{9D8B030D-6E8A-4147-A177-3AD203B41FA5}">
                      <a16:colId xmlns="" xmlns:a16="http://schemas.microsoft.com/office/drawing/2014/main" val="535278802"/>
                    </a:ext>
                  </a:extLst>
                </a:gridCol>
                <a:gridCol w="924103">
                  <a:extLst>
                    <a:ext uri="{9D8B030D-6E8A-4147-A177-3AD203B41FA5}">
                      <a16:colId xmlns="" xmlns:a16="http://schemas.microsoft.com/office/drawing/2014/main" val="1734534329"/>
                    </a:ext>
                  </a:extLst>
                </a:gridCol>
                <a:gridCol w="924103">
                  <a:extLst>
                    <a:ext uri="{9D8B030D-6E8A-4147-A177-3AD203B41FA5}">
                      <a16:colId xmlns="" xmlns:a16="http://schemas.microsoft.com/office/drawing/2014/main" val="2297072777"/>
                    </a:ext>
                  </a:extLst>
                </a:gridCol>
                <a:gridCol w="924103">
                  <a:extLst>
                    <a:ext uri="{9D8B030D-6E8A-4147-A177-3AD203B41FA5}">
                      <a16:colId xmlns="" xmlns:a16="http://schemas.microsoft.com/office/drawing/2014/main" val="3752471611"/>
                    </a:ext>
                  </a:extLst>
                </a:gridCol>
                <a:gridCol w="924103">
                  <a:extLst>
                    <a:ext uri="{9D8B030D-6E8A-4147-A177-3AD203B41FA5}">
                      <a16:colId xmlns="" xmlns:a16="http://schemas.microsoft.com/office/drawing/2014/main" val="100372439"/>
                    </a:ext>
                  </a:extLst>
                </a:gridCol>
                <a:gridCol w="924103">
                  <a:extLst>
                    <a:ext uri="{9D8B030D-6E8A-4147-A177-3AD203B41FA5}">
                      <a16:colId xmlns="" xmlns:a16="http://schemas.microsoft.com/office/drawing/2014/main" val="3141484446"/>
                    </a:ext>
                  </a:extLst>
                </a:gridCol>
                <a:gridCol w="924103">
                  <a:extLst>
                    <a:ext uri="{9D8B030D-6E8A-4147-A177-3AD203B41FA5}">
                      <a16:colId xmlns="" xmlns:a16="http://schemas.microsoft.com/office/drawing/2014/main" val="3588861004"/>
                    </a:ext>
                  </a:extLst>
                </a:gridCol>
              </a:tblGrid>
              <a:tr h="2802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채소</a:t>
                      </a:r>
                    </a:p>
                  </a:txBody>
                  <a:tcPr>
                    <a:lnL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오이</a:t>
                      </a:r>
                    </a:p>
                  </a:txBody>
                  <a:tcPr>
                    <a:lnL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당근</a:t>
                      </a:r>
                    </a:p>
                  </a:txBody>
                  <a:tcPr>
                    <a:lnL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가지</a:t>
                      </a:r>
                    </a:p>
                  </a:txBody>
                  <a:tcPr>
                    <a:lnL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시금치</a:t>
                      </a:r>
                    </a:p>
                  </a:txBody>
                  <a:tcPr>
                    <a:lnL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상추</a:t>
                      </a:r>
                    </a:p>
                  </a:txBody>
                  <a:tcPr>
                    <a:lnL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합계</a:t>
                      </a:r>
                    </a:p>
                  </a:txBody>
                  <a:tcPr>
                    <a:lnL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20586584"/>
                  </a:ext>
                </a:extLst>
              </a:tr>
              <a:tr h="4763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학생 수</a:t>
                      </a:r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61296501"/>
                  </a:ext>
                </a:extLst>
              </a:tr>
            </a:tbl>
          </a:graphicData>
        </a:graphic>
      </p:graphicFrame>
      <p:sp>
        <p:nvSpPr>
          <p:cNvPr id="89" name="TextBox 9">
            <a:extLst>
              <a:ext uri="{FF2B5EF4-FFF2-40B4-BE49-F238E27FC236}">
                <a16:creationId xmlns="" xmlns:a16="http://schemas.microsoft.com/office/drawing/2014/main" id="{CD6A1A87-5AF4-40C7-BE0D-48D3E7B4CD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1928" y="2276872"/>
            <a:ext cx="3142140" cy="385817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/>
          <a:lstStyle>
            <a:defPPr>
              <a:defRPr lang="ko-KR"/>
            </a:defPPr>
            <a:lvl1pPr algn="ctr">
              <a:defRPr sz="190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좋아하는 </a:t>
            </a:r>
            <a:r>
              <a:rPr lang="ko-KR" altLang="en-US" dirty="0" err="1"/>
              <a:t>채소별</a:t>
            </a:r>
            <a:r>
              <a:rPr lang="ko-KR" altLang="en-US" dirty="0"/>
              <a:t> 학생 수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="" xmlns:a16="http://schemas.microsoft.com/office/drawing/2014/main" id="{55899C08-55CF-4891-8BB5-194C0C14783C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="" xmlns:a16="http://schemas.microsoft.com/office/drawing/2014/main" id="{F4EE9463-D10C-4C3F-ADFF-FE47B5849728}"/>
              </a:ext>
            </a:extLst>
          </p:cNvPr>
          <p:cNvSpPr/>
          <p:nvPr/>
        </p:nvSpPr>
        <p:spPr>
          <a:xfrm>
            <a:off x="192745" y="3815188"/>
            <a:ext cx="6667165" cy="126999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2" name="모서리가 둥근 직사각형 45">
            <a:extLst>
              <a:ext uri="{FF2B5EF4-FFF2-40B4-BE49-F238E27FC236}">
                <a16:creationId xmlns="" xmlns:a16="http://schemas.microsoft.com/office/drawing/2014/main" id="{365C91A8-C237-44A9-B938-67A514ACFBED}"/>
              </a:ext>
            </a:extLst>
          </p:cNvPr>
          <p:cNvSpPr/>
          <p:nvPr/>
        </p:nvSpPr>
        <p:spPr>
          <a:xfrm>
            <a:off x="338478" y="3636336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  <a:endParaRPr lang="ko-KR" altLang="en-US" b="1" dirty="0">
              <a:solidFill>
                <a:srgbClr val="FFFF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3" name="직각 삼각형 92">
            <a:extLst>
              <a:ext uri="{FF2B5EF4-FFF2-40B4-BE49-F238E27FC236}">
                <a16:creationId xmlns="" xmlns:a16="http://schemas.microsoft.com/office/drawing/2014/main" id="{EED47AB4-757A-44BD-AE22-E1609E8617E1}"/>
              </a:ext>
            </a:extLst>
          </p:cNvPr>
          <p:cNvSpPr/>
          <p:nvPr/>
        </p:nvSpPr>
        <p:spPr>
          <a:xfrm flipH="1" flipV="1">
            <a:off x="5261885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94" name="TextBox 43">
            <a:extLst>
              <a:ext uri="{FF2B5EF4-FFF2-40B4-BE49-F238E27FC236}">
                <a16:creationId xmlns="" xmlns:a16="http://schemas.microsoft.com/office/drawing/2014/main" id="{11A42547-9FBE-442A-8494-99E192F727C9}"/>
              </a:ext>
            </a:extLst>
          </p:cNvPr>
          <p:cNvSpPr txBox="1"/>
          <p:nvPr/>
        </p:nvSpPr>
        <p:spPr>
          <a:xfrm>
            <a:off x="395956" y="4047750"/>
            <a:ext cx="6194666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당근을 좋아하는 학생은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명이고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당근을 좋아하는 학생은 세로 눈금 한 칸이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명을 나타내므로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칸으로 나타내야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7481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66B4413F-481F-4B2E-A124-CD28377A0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640" y="2528900"/>
            <a:ext cx="5665349" cy="2339325"/>
          </a:xfrm>
          <a:prstGeom prst="rect">
            <a:avLst/>
          </a:prstGeom>
        </p:spPr>
      </p:pic>
      <p:sp>
        <p:nvSpPr>
          <p:cNvPr id="53" name="모서리가 둥근 직사각형 52">
            <a:extLst>
              <a:ext uri="{FF2B5EF4-FFF2-40B4-BE49-F238E27FC236}">
                <a16:creationId xmlns="" xmlns:a16="http://schemas.microsoft.com/office/drawing/2014/main" id="{551926E8-6CEE-4E1E-83EA-DFFF2C7BEA6D}"/>
              </a:ext>
            </a:extLst>
          </p:cNvPr>
          <p:cNvSpPr/>
          <p:nvPr/>
        </p:nvSpPr>
        <p:spPr bwMode="auto">
          <a:xfrm>
            <a:off x="1668228" y="1979081"/>
            <a:ext cx="3888729" cy="441807"/>
          </a:xfrm>
          <a:prstGeom prst="roundRect">
            <a:avLst/>
          </a:prstGeom>
          <a:solidFill>
            <a:schemeClr val="bg1"/>
          </a:solidFill>
          <a:ln w="28575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    좋아하는 </a:t>
            </a:r>
            <a:r>
              <a:rPr lang="ko-KR" altLang="en-US" sz="1900" b="1" dirty="0" err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채소별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학생 수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4" y="1572347"/>
            <a:ext cx="363274" cy="344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21685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순서도: 대체 처리 37"/>
          <p:cNvSpPr/>
          <p:nvPr/>
        </p:nvSpPr>
        <p:spPr>
          <a:xfrm>
            <a:off x="5217122" y="1226004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206829" y="1170324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4942333" y="1234397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4932040" y="1178717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막대그래프를 어떻게 그릴까요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74~75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5620961" y="50131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08416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타원 66"/>
          <p:cNvSpPr/>
          <p:nvPr/>
        </p:nvSpPr>
        <p:spPr>
          <a:xfrm>
            <a:off x="92609" y="50598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60E1C3A3-9244-49E3-9F5C-9CCAF19C39ED}"/>
              </a:ext>
            </a:extLst>
          </p:cNvPr>
          <p:cNvSpPr txBox="1"/>
          <p:nvPr/>
        </p:nvSpPr>
        <p:spPr>
          <a:xfrm>
            <a:off x="7001523" y="1043154"/>
            <a:ext cx="212562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클릭하면 막대그래프 완성 되어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전 기존 틀 이미지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 팝업창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(#2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팝업창 다음 슬라이드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답박스 클릭하면 아래의 그래프와 파란색 텍스트도 나타나게 해주세요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5" name="Picture 12">
            <a:extLst>
              <a:ext uri="{FF2B5EF4-FFF2-40B4-BE49-F238E27FC236}">
                <a16:creationId xmlns="" xmlns:a16="http://schemas.microsoft.com/office/drawing/2014/main" id="{233901F8-5166-4793-8B2A-CE82A6389F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21686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타원 75">
            <a:extLst>
              <a:ext uri="{FF2B5EF4-FFF2-40B4-BE49-F238E27FC236}">
                <a16:creationId xmlns="" xmlns:a16="http://schemas.microsoft.com/office/drawing/2014/main" id="{FAD49563-5812-4E2F-9E92-5A339AA7CD5B}"/>
              </a:ext>
            </a:extLst>
          </p:cNvPr>
          <p:cNvSpPr/>
          <p:nvPr/>
        </p:nvSpPr>
        <p:spPr>
          <a:xfrm>
            <a:off x="4720778" y="501403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FF2514A9-B9FB-4D77-992F-C65B1405DBEC}"/>
              </a:ext>
            </a:extLst>
          </p:cNvPr>
          <p:cNvSpPr txBox="1"/>
          <p:nvPr/>
        </p:nvSpPr>
        <p:spPr>
          <a:xfrm>
            <a:off x="620435" y="1568115"/>
            <a:ext cx="616232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표를 보고 막대그래프를 나타내 보세요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8" name="Picture 2">
            <a:extLst>
              <a:ext uri="{FF2B5EF4-FFF2-40B4-BE49-F238E27FC236}">
                <a16:creationId xmlns="" xmlns:a16="http://schemas.microsoft.com/office/drawing/2014/main" id="{B7C1A62D-0B00-4EA0-A5F3-F6CE438F51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9950" y="2053880"/>
            <a:ext cx="363640" cy="292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CD9BFF12-6AB3-49A1-B151-5973FE82F061}"/>
              </a:ext>
            </a:extLst>
          </p:cNvPr>
          <p:cNvSpPr txBox="1"/>
          <p:nvPr/>
        </p:nvSpPr>
        <p:spPr>
          <a:xfrm>
            <a:off x="846212" y="2563969"/>
            <a:ext cx="5020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49D1F9E0-38F5-403E-9AF4-C09BC8875B9F}"/>
              </a:ext>
            </a:extLst>
          </p:cNvPr>
          <p:cNvSpPr txBox="1"/>
          <p:nvPr/>
        </p:nvSpPr>
        <p:spPr>
          <a:xfrm>
            <a:off x="683568" y="4364169"/>
            <a:ext cx="10285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학생 수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CB50A2F3-8A6B-4999-801D-90BF43A97A42}"/>
              </a:ext>
            </a:extLst>
          </p:cNvPr>
          <p:cNvSpPr txBox="1"/>
          <p:nvPr/>
        </p:nvSpPr>
        <p:spPr>
          <a:xfrm>
            <a:off x="1801338" y="4441494"/>
            <a:ext cx="968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오이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="" xmlns:a16="http://schemas.microsoft.com/office/drawing/2014/main" id="{393F5EF9-C548-45D5-B6D4-567A04C7A1C0}"/>
              </a:ext>
            </a:extLst>
          </p:cNvPr>
          <p:cNvSpPr txBox="1"/>
          <p:nvPr/>
        </p:nvSpPr>
        <p:spPr>
          <a:xfrm>
            <a:off x="2771800" y="4436177"/>
            <a:ext cx="968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당근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F375CD95-5F7C-40C9-81C4-2D44CCC20549}"/>
              </a:ext>
            </a:extLst>
          </p:cNvPr>
          <p:cNvSpPr txBox="1"/>
          <p:nvPr/>
        </p:nvSpPr>
        <p:spPr>
          <a:xfrm>
            <a:off x="3681617" y="4424168"/>
            <a:ext cx="968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가지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32E6D16C-E12C-499E-9EB6-1A560B12D64B}"/>
              </a:ext>
            </a:extLst>
          </p:cNvPr>
          <p:cNvSpPr txBox="1"/>
          <p:nvPr/>
        </p:nvSpPr>
        <p:spPr>
          <a:xfrm>
            <a:off x="4533084" y="4459095"/>
            <a:ext cx="968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시금치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1ACF8C0B-0EE0-4421-AA8E-8785EEC048EF}"/>
              </a:ext>
            </a:extLst>
          </p:cNvPr>
          <p:cNvSpPr txBox="1"/>
          <p:nvPr/>
        </p:nvSpPr>
        <p:spPr>
          <a:xfrm>
            <a:off x="5433267" y="4471903"/>
            <a:ext cx="968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상추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85E20588-5410-4E4D-A80A-0928D307ED8F}"/>
              </a:ext>
            </a:extLst>
          </p:cNvPr>
          <p:cNvSpPr txBox="1"/>
          <p:nvPr/>
        </p:nvSpPr>
        <p:spPr>
          <a:xfrm>
            <a:off x="1328026" y="2599973"/>
            <a:ext cx="620830" cy="17007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</a:p>
          <a:p>
            <a:pPr algn="r">
              <a:lnSpc>
                <a:spcPct val="150000"/>
              </a:lnSpc>
            </a:pPr>
            <a:endParaRPr lang="en-US" altLang="ko-KR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</a:p>
          <a:p>
            <a:pPr algn="r">
              <a:lnSpc>
                <a:spcPct val="150000"/>
              </a:lnSpc>
            </a:pPr>
            <a:endParaRPr lang="en-US" altLang="ko-KR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3C2A1FA3-2FEE-42CA-B4D4-DABB2DC2DC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23999" y="2599973"/>
            <a:ext cx="4412197" cy="1790832"/>
          </a:xfrm>
          <a:prstGeom prst="rect">
            <a:avLst/>
          </a:prstGeom>
        </p:spPr>
      </p:pic>
      <p:pic>
        <p:nvPicPr>
          <p:cNvPr id="83" name="그림 82">
            <a:extLst>
              <a:ext uri="{FF2B5EF4-FFF2-40B4-BE49-F238E27FC236}">
                <a16:creationId xmlns="" xmlns:a16="http://schemas.microsoft.com/office/drawing/2014/main" id="{4550B9B0-E29C-4A22-B81E-784C85EEC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6276" y="2614308"/>
            <a:ext cx="2481501" cy="1024656"/>
          </a:xfrm>
          <a:prstGeom prst="rect">
            <a:avLst/>
          </a:prstGeom>
        </p:spPr>
      </p:pic>
      <p:sp>
        <p:nvSpPr>
          <p:cNvPr id="85" name="타원 84">
            <a:extLst>
              <a:ext uri="{FF2B5EF4-FFF2-40B4-BE49-F238E27FC236}">
                <a16:creationId xmlns="" xmlns:a16="http://schemas.microsoft.com/office/drawing/2014/main" id="{A2D81603-FF05-4218-B5D6-57487105B7B4}"/>
              </a:ext>
            </a:extLst>
          </p:cNvPr>
          <p:cNvSpPr/>
          <p:nvPr/>
        </p:nvSpPr>
        <p:spPr>
          <a:xfrm>
            <a:off x="5423046" y="21618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6" name="그림 85">
            <a:extLst>
              <a:ext uri="{FF2B5EF4-FFF2-40B4-BE49-F238E27FC236}">
                <a16:creationId xmlns="" xmlns:a16="http://schemas.microsoft.com/office/drawing/2014/main" id="{832E1A91-34A8-4808-821B-5CC10C604DA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96957" y="2004076"/>
            <a:ext cx="360000" cy="355000"/>
          </a:xfrm>
          <a:prstGeom prst="rect">
            <a:avLst/>
          </a:prstGeom>
        </p:spPr>
      </p:pic>
      <p:sp>
        <p:nvSpPr>
          <p:cNvPr id="5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5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막대그래프를 어떻게 그릴까요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순서도: 대체 처리 61"/>
          <p:cNvSpPr/>
          <p:nvPr/>
        </p:nvSpPr>
        <p:spPr>
          <a:xfrm>
            <a:off x="3410347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3410347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순서도: 대체 처리 64"/>
          <p:cNvSpPr/>
          <p:nvPr/>
        </p:nvSpPr>
        <p:spPr>
          <a:xfrm>
            <a:off x="663499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662470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7" name="순서도: 대체 처리 86"/>
          <p:cNvSpPr/>
          <p:nvPr/>
        </p:nvSpPr>
        <p:spPr>
          <a:xfrm>
            <a:off x="634325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/>
          <p:cNvSpPr txBox="1">
            <a:spLocks noChangeArrowheads="1"/>
          </p:cNvSpPr>
          <p:nvPr/>
        </p:nvSpPr>
        <p:spPr bwMode="auto">
          <a:xfrm>
            <a:off x="633296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9" name="순서도: 대체 처리 88"/>
          <p:cNvSpPr/>
          <p:nvPr/>
        </p:nvSpPr>
        <p:spPr>
          <a:xfrm>
            <a:off x="605521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604492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93" name="순서도: 대체 처리 92"/>
          <p:cNvSpPr/>
          <p:nvPr/>
        </p:nvSpPr>
        <p:spPr>
          <a:xfrm>
            <a:off x="5528149" y="1216428"/>
            <a:ext cx="490580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5551161" y="1160748"/>
            <a:ext cx="47031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4~6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순서도: 대체 처리 94"/>
          <p:cNvSpPr/>
          <p:nvPr/>
        </p:nvSpPr>
        <p:spPr>
          <a:xfrm>
            <a:off x="4134570" y="1226917"/>
            <a:ext cx="490580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4157582" y="1171237"/>
            <a:ext cx="47031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1~3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8" name="순서도: 대체 처리 97">
            <a:extLst>
              <a:ext uri="{FF2B5EF4-FFF2-40B4-BE49-F238E27FC236}">
                <a16:creationId xmlns:a16="http://schemas.microsoft.com/office/drawing/2014/main" xmlns="" id="{F68C3C5A-1F66-415C-9F74-3AA9B693F369}"/>
              </a:ext>
            </a:extLst>
          </p:cNvPr>
          <p:cNvSpPr/>
          <p:nvPr/>
        </p:nvSpPr>
        <p:spPr>
          <a:xfrm>
            <a:off x="4654301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xmlns="" id="{D87EA1C1-CD1D-43F7-A6FE-9B096BCC8E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4008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01" name="타원 100"/>
          <p:cNvSpPr/>
          <p:nvPr/>
        </p:nvSpPr>
        <p:spPr>
          <a:xfrm>
            <a:off x="6194987" y="16019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" name="Picture 7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1476" y="1586004"/>
            <a:ext cx="1057467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xmlns="" id="{1E114D66-A627-4BE1-B53E-B84DA77D667C}"/>
              </a:ext>
            </a:extLst>
          </p:cNvPr>
          <p:cNvSpPr txBox="1"/>
          <p:nvPr/>
        </p:nvSpPr>
        <p:spPr>
          <a:xfrm>
            <a:off x="5405904" y="1592343"/>
            <a:ext cx="8842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표 보기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8598537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base_01.svg 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 지우고 새로 써 주세요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.) , answer_01_back.svg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\app\resource\contents_sub\lesson05\ops\ms_lesson05\images\ms_41_5_03_04_01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05" name="TextBox 104">
            <a:extLst>
              <a:ext uri="{FF2B5EF4-FFF2-40B4-BE49-F238E27FC236}">
                <a16:creationId xmlns="" xmlns:a16="http://schemas.microsoft.com/office/drawing/2014/main" id="{CD9BFF12-6AB3-49A1-B151-5973FE82F061}"/>
              </a:ext>
            </a:extLst>
          </p:cNvPr>
          <p:cNvSpPr txBox="1"/>
          <p:nvPr/>
        </p:nvSpPr>
        <p:spPr>
          <a:xfrm>
            <a:off x="1331640" y="4653136"/>
            <a:ext cx="669616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채소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="" xmlns:a16="http://schemas.microsoft.com/office/drawing/2014/main" id="{CD9BFF12-6AB3-49A1-B151-5973FE82F061}"/>
              </a:ext>
            </a:extLst>
          </p:cNvPr>
          <p:cNvSpPr txBox="1"/>
          <p:nvPr/>
        </p:nvSpPr>
        <p:spPr>
          <a:xfrm>
            <a:off x="1547664" y="4023900"/>
            <a:ext cx="317298" cy="369332"/>
          </a:xfrm>
          <a:prstGeom prst="rect">
            <a:avLst/>
          </a:prstGeom>
          <a:solidFill>
            <a:srgbClr val="F5F8EE"/>
          </a:solidFill>
        </p:spPr>
        <p:txBody>
          <a:bodyPr wrap="square">
            <a:spAutoFit/>
          </a:bodyPr>
          <a:lstStyle/>
          <a:p>
            <a:r>
              <a:rPr lang="en-US" altLang="ko-KR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7" name="Picture 2">
            <a:extLst>
              <a:ext uri="{FF2B5EF4-FFF2-40B4-BE49-F238E27FC236}">
                <a16:creationId xmlns="" xmlns:a16="http://schemas.microsoft.com/office/drawing/2014/main" id="{B7C1A62D-0B00-4EA0-A5F3-F6CE438F51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000" y="2599973"/>
            <a:ext cx="363640" cy="292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106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막대그래프를 어떻게 그릴까요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활동지 다운로드 버튼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(4-1-5)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_04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" name="Picture 2">
            <a:extLst>
              <a:ext uri="{FF2B5EF4-FFF2-40B4-BE49-F238E27FC236}">
                <a16:creationId xmlns="" xmlns:a16="http://schemas.microsoft.com/office/drawing/2014/main" id="{A4FC39DE-E9C3-485C-8995-0A1604D6E2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23" y="5445224"/>
            <a:ext cx="1211829" cy="289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타원 66">
            <a:extLst>
              <a:ext uri="{FF2B5EF4-FFF2-40B4-BE49-F238E27FC236}">
                <a16:creationId xmlns="" xmlns:a16="http://schemas.microsoft.com/office/drawing/2014/main" id="{495ABA60-BB44-46C6-A76C-959F1633BF8E}"/>
              </a:ext>
            </a:extLst>
          </p:cNvPr>
          <p:cNvSpPr/>
          <p:nvPr/>
        </p:nvSpPr>
        <p:spPr>
          <a:xfrm>
            <a:off x="43549" y="53395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43">
            <a:extLst>
              <a:ext uri="{FF2B5EF4-FFF2-40B4-BE49-F238E27FC236}">
                <a16:creationId xmlns="" xmlns:a16="http://schemas.microsoft.com/office/drawing/2014/main" id="{3771E22F-5F5E-4BAB-BBC9-A44B00A2E8B7}"/>
              </a:ext>
            </a:extLst>
          </p:cNvPr>
          <p:cNvSpPr txBox="1"/>
          <p:nvPr/>
        </p:nvSpPr>
        <p:spPr>
          <a:xfrm>
            <a:off x="340087" y="1271656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지은이네 반 학생들이 좋아하는 과일을 조사하여 막대그래프로 나타내려고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물음에 답하세요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7" name="Picture 2">
            <a:extLst>
              <a:ext uri="{FF2B5EF4-FFF2-40B4-BE49-F238E27FC236}">
                <a16:creationId xmlns="" xmlns:a16="http://schemas.microsoft.com/office/drawing/2014/main" id="{270A6B6A-7FDA-4AC9-A195-A1436FAB92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28" y="1936536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Box 9">
            <a:extLst>
              <a:ext uri="{FF2B5EF4-FFF2-40B4-BE49-F238E27FC236}">
                <a16:creationId xmlns="" xmlns:a16="http://schemas.microsoft.com/office/drawing/2014/main" id="{4BAC07AC-EB8A-435B-912C-4BF41B98ED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9879" y="2620303"/>
            <a:ext cx="3060191" cy="37119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/>
          <a:lstStyle>
            <a:defPPr>
              <a:defRPr lang="ko-KR"/>
            </a:defPPr>
            <a:lvl1pPr algn="ctr">
              <a:defRPr sz="190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좋아하는 </a:t>
            </a:r>
            <a:r>
              <a:rPr lang="ko-KR" altLang="en-US" dirty="0" err="1"/>
              <a:t>과일별</a:t>
            </a:r>
            <a:r>
              <a:rPr lang="ko-KR" altLang="en-US" dirty="0"/>
              <a:t> 학생 수</a:t>
            </a:r>
          </a:p>
        </p:txBody>
      </p:sp>
      <p:graphicFrame>
        <p:nvGraphicFramePr>
          <p:cNvPr id="29" name="표 4">
            <a:extLst>
              <a:ext uri="{FF2B5EF4-FFF2-40B4-BE49-F238E27FC236}">
                <a16:creationId xmlns="" xmlns:a16="http://schemas.microsoft.com/office/drawing/2014/main" id="{B6D37BC3-155E-43C1-8ADE-C068BA351C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130307"/>
              </p:ext>
            </p:extLst>
          </p:nvPr>
        </p:nvGraphicFramePr>
        <p:xfrm>
          <a:off x="340085" y="3205532"/>
          <a:ext cx="6402557" cy="1051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1555">
                  <a:extLst>
                    <a:ext uri="{9D8B030D-6E8A-4147-A177-3AD203B41FA5}">
                      <a16:colId xmlns="" xmlns:a16="http://schemas.microsoft.com/office/drawing/2014/main" val="535278802"/>
                    </a:ext>
                  </a:extLst>
                </a:gridCol>
                <a:gridCol w="837747">
                  <a:extLst>
                    <a:ext uri="{9D8B030D-6E8A-4147-A177-3AD203B41FA5}">
                      <a16:colId xmlns="" xmlns:a16="http://schemas.microsoft.com/office/drawing/2014/main" val="1734534329"/>
                    </a:ext>
                  </a:extLst>
                </a:gridCol>
                <a:gridCol w="914651">
                  <a:extLst>
                    <a:ext uri="{9D8B030D-6E8A-4147-A177-3AD203B41FA5}">
                      <a16:colId xmlns="" xmlns:a16="http://schemas.microsoft.com/office/drawing/2014/main" val="2297072777"/>
                    </a:ext>
                  </a:extLst>
                </a:gridCol>
                <a:gridCol w="914651">
                  <a:extLst>
                    <a:ext uri="{9D8B030D-6E8A-4147-A177-3AD203B41FA5}">
                      <a16:colId xmlns="" xmlns:a16="http://schemas.microsoft.com/office/drawing/2014/main" val="3752471611"/>
                    </a:ext>
                  </a:extLst>
                </a:gridCol>
                <a:gridCol w="914651">
                  <a:extLst>
                    <a:ext uri="{9D8B030D-6E8A-4147-A177-3AD203B41FA5}">
                      <a16:colId xmlns="" xmlns:a16="http://schemas.microsoft.com/office/drawing/2014/main" val="100372439"/>
                    </a:ext>
                  </a:extLst>
                </a:gridCol>
                <a:gridCol w="914651">
                  <a:extLst>
                    <a:ext uri="{9D8B030D-6E8A-4147-A177-3AD203B41FA5}">
                      <a16:colId xmlns="" xmlns:a16="http://schemas.microsoft.com/office/drawing/2014/main" val="3141484446"/>
                    </a:ext>
                  </a:extLst>
                </a:gridCol>
                <a:gridCol w="914651">
                  <a:extLst>
                    <a:ext uri="{9D8B030D-6E8A-4147-A177-3AD203B41FA5}">
                      <a16:colId xmlns="" xmlns:a16="http://schemas.microsoft.com/office/drawing/2014/main" val="3588861004"/>
                    </a:ext>
                  </a:extLst>
                </a:gridCol>
              </a:tblGrid>
              <a:tr h="280208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9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과일</a:t>
                      </a:r>
                    </a:p>
                  </a:txBody>
                  <a:tcPr>
                    <a:lnL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9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사과</a:t>
                      </a:r>
                    </a:p>
                  </a:txBody>
                  <a:tcPr>
                    <a:lnL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9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배</a:t>
                      </a:r>
                    </a:p>
                  </a:txBody>
                  <a:tcPr>
                    <a:lnL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9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포도</a:t>
                      </a:r>
                    </a:p>
                  </a:txBody>
                  <a:tcPr>
                    <a:lnL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9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귤</a:t>
                      </a:r>
                    </a:p>
                  </a:txBody>
                  <a:tcPr>
                    <a:lnL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9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복숭아</a:t>
                      </a:r>
                    </a:p>
                  </a:txBody>
                  <a:tcPr>
                    <a:lnL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9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합계</a:t>
                      </a:r>
                    </a:p>
                  </a:txBody>
                  <a:tcPr>
                    <a:lnL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20586584"/>
                  </a:ext>
                </a:extLst>
              </a:tr>
              <a:tr h="47635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9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학생 수</a:t>
                      </a:r>
                      <a:r>
                        <a:rPr lang="en-US" altLang="ko-KR" sz="19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9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명</a:t>
                      </a:r>
                      <a:r>
                        <a:rPr lang="en-US" altLang="ko-KR" sz="19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9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9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9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9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9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9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9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27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61296501"/>
                  </a:ext>
                </a:extLst>
              </a:tr>
            </a:tbl>
          </a:graphicData>
        </a:graphic>
      </p:graphicFrame>
      <p:pic>
        <p:nvPicPr>
          <p:cNvPr id="30" name="그림 29">
            <a:extLst>
              <a:ext uri="{FF2B5EF4-FFF2-40B4-BE49-F238E27FC236}">
                <a16:creationId xmlns:a16="http://schemas.microsoft.com/office/drawing/2014/main" xmlns="" id="{9A0A37D5-598B-4C83-946F-AAA9F71127F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24" y="1340768"/>
            <a:ext cx="178503" cy="210959"/>
          </a:xfrm>
          <a:prstGeom prst="rect">
            <a:avLst/>
          </a:prstGeom>
        </p:spPr>
      </p:pic>
      <p:sp>
        <p:nvSpPr>
          <p:cNvPr id="38" name="TextBox 43">
            <a:extLst>
              <a:ext uri="{FF2B5EF4-FFF2-40B4-BE49-F238E27FC236}">
                <a16:creationId xmlns="" xmlns:a16="http://schemas.microsoft.com/office/drawing/2014/main" id="{797E204D-1158-482F-90C8-2C5967681328}"/>
              </a:ext>
            </a:extLst>
          </p:cNvPr>
          <p:cNvSpPr txBox="1"/>
          <p:nvPr/>
        </p:nvSpPr>
        <p:spPr>
          <a:xfrm>
            <a:off x="513276" y="1892151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표를 보고 막대그래프를 나타내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39" name="그룹 38"/>
          <p:cNvGrpSpPr/>
          <p:nvPr/>
        </p:nvGrpSpPr>
        <p:grpSpPr>
          <a:xfrm>
            <a:off x="2750158" y="5439738"/>
            <a:ext cx="1637116" cy="263186"/>
            <a:chOff x="319554" y="1245924"/>
            <a:chExt cx="2636592" cy="423864"/>
          </a:xfrm>
        </p:grpSpPr>
        <p:pic>
          <p:nvPicPr>
            <p:cNvPr id="42" name="Picture 1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4" name="Picture 1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5" name="Picture 1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6" name="Picture 14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836513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0" name="그림 59">
            <a:extLst>
              <a:ext uri="{FF2B5EF4-FFF2-40B4-BE49-F238E27FC236}">
                <a16:creationId xmlns="" xmlns:a16="http://schemas.microsoft.com/office/drawing/2014/main" id="{AD76B440-FF8B-4417-90A1-905CD8587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836" y="2883400"/>
            <a:ext cx="5891922" cy="2379954"/>
          </a:xfrm>
          <a:prstGeom prst="rect">
            <a:avLst/>
          </a:prstGeom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막대그래프를 어떻게 그릴까요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" name="Picture 2">
            <a:extLst>
              <a:ext uri="{FF2B5EF4-FFF2-40B4-BE49-F238E27FC236}">
                <a16:creationId xmlns="" xmlns:a16="http://schemas.microsoft.com/office/drawing/2014/main" id="{A4FC39DE-E9C3-485C-8995-0A1604D6E2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23" y="5445224"/>
            <a:ext cx="1211829" cy="289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타원 66">
            <a:extLst>
              <a:ext uri="{FF2B5EF4-FFF2-40B4-BE49-F238E27FC236}">
                <a16:creationId xmlns="" xmlns:a16="http://schemas.microsoft.com/office/drawing/2014/main" id="{495ABA60-BB44-46C6-A76C-959F1633BF8E}"/>
              </a:ext>
            </a:extLst>
          </p:cNvPr>
          <p:cNvSpPr/>
          <p:nvPr/>
        </p:nvSpPr>
        <p:spPr>
          <a:xfrm>
            <a:off x="43549" y="53395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43">
            <a:extLst>
              <a:ext uri="{FF2B5EF4-FFF2-40B4-BE49-F238E27FC236}">
                <a16:creationId xmlns="" xmlns:a16="http://schemas.microsoft.com/office/drawing/2014/main" id="{3771E22F-5F5E-4BAB-BBC9-A44B00A2E8B7}"/>
              </a:ext>
            </a:extLst>
          </p:cNvPr>
          <p:cNvSpPr txBox="1"/>
          <p:nvPr/>
        </p:nvSpPr>
        <p:spPr>
          <a:xfrm>
            <a:off x="340087" y="1271656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지은이네 반 학생들이 좋아하는 과일을 조사하여 막대그래프로 나타내려고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물음에 답하세요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7" name="Picture 2">
            <a:extLst>
              <a:ext uri="{FF2B5EF4-FFF2-40B4-BE49-F238E27FC236}">
                <a16:creationId xmlns="" xmlns:a16="http://schemas.microsoft.com/office/drawing/2014/main" id="{270A6B6A-7FDA-4AC9-A195-A1436FAB92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28" y="1936536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xmlns="" id="{9A0A37D5-598B-4C83-946F-AAA9F71127F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24" y="1340768"/>
            <a:ext cx="178503" cy="210959"/>
          </a:xfrm>
          <a:prstGeom prst="rect">
            <a:avLst/>
          </a:prstGeom>
        </p:spPr>
      </p:pic>
      <p:sp>
        <p:nvSpPr>
          <p:cNvPr id="38" name="TextBox 43">
            <a:extLst>
              <a:ext uri="{FF2B5EF4-FFF2-40B4-BE49-F238E27FC236}">
                <a16:creationId xmlns="" xmlns:a16="http://schemas.microsoft.com/office/drawing/2014/main" id="{797E204D-1158-482F-90C8-2C5967681328}"/>
              </a:ext>
            </a:extLst>
          </p:cNvPr>
          <p:cNvSpPr txBox="1"/>
          <p:nvPr/>
        </p:nvSpPr>
        <p:spPr>
          <a:xfrm>
            <a:off x="513276" y="1892151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표를 보고 막대그래프를 나타내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39" name="그룹 38"/>
          <p:cNvGrpSpPr/>
          <p:nvPr/>
        </p:nvGrpSpPr>
        <p:grpSpPr>
          <a:xfrm>
            <a:off x="2750158" y="5439738"/>
            <a:ext cx="1637116" cy="263186"/>
            <a:chOff x="319554" y="1245924"/>
            <a:chExt cx="2636592" cy="423864"/>
          </a:xfrm>
        </p:grpSpPr>
        <p:pic>
          <p:nvPicPr>
            <p:cNvPr id="42" name="Picture 11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4" name="Picture 12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0811" y="1317363"/>
              <a:ext cx="781051" cy="29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5" name="Picture 13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9975" y="1312601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6" name="Picture 14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862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활동지 다운로드 버튼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(4-1-5)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_04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클릭하면 막대그래프 완성 되어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전 기존 틀 이미지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D128CB94-A6BA-4375-A5D2-3663C0626B79}"/>
              </a:ext>
            </a:extLst>
          </p:cNvPr>
          <p:cNvSpPr txBox="1"/>
          <p:nvPr/>
        </p:nvSpPr>
        <p:spPr>
          <a:xfrm>
            <a:off x="827584" y="2888940"/>
            <a:ext cx="3771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C2887AE9-13E4-42DC-8822-C5B220911681}"/>
              </a:ext>
            </a:extLst>
          </p:cNvPr>
          <p:cNvSpPr txBox="1"/>
          <p:nvPr/>
        </p:nvSpPr>
        <p:spPr>
          <a:xfrm>
            <a:off x="647564" y="4689140"/>
            <a:ext cx="9861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학생 수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B4AD4692-E063-489C-B57A-D84BC15D5F6A}"/>
              </a:ext>
            </a:extLst>
          </p:cNvPr>
          <p:cNvSpPr txBox="1"/>
          <p:nvPr/>
        </p:nvSpPr>
        <p:spPr>
          <a:xfrm>
            <a:off x="2049672" y="4858713"/>
            <a:ext cx="7276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사과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6CA61F3E-40FB-4440-BC1E-68456AB66E44}"/>
              </a:ext>
            </a:extLst>
          </p:cNvPr>
          <p:cNvSpPr txBox="1"/>
          <p:nvPr/>
        </p:nvSpPr>
        <p:spPr>
          <a:xfrm>
            <a:off x="2951677" y="4862717"/>
            <a:ext cx="7276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2FEA75D4-1DE5-43D8-844D-FB6932EE5A4E}"/>
              </a:ext>
            </a:extLst>
          </p:cNvPr>
          <p:cNvSpPr txBox="1"/>
          <p:nvPr/>
        </p:nvSpPr>
        <p:spPr>
          <a:xfrm>
            <a:off x="3893349" y="4858713"/>
            <a:ext cx="7276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포도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CF16D2BF-5709-4B16-924C-BC83F4F196D5}"/>
              </a:ext>
            </a:extLst>
          </p:cNvPr>
          <p:cNvSpPr txBox="1"/>
          <p:nvPr/>
        </p:nvSpPr>
        <p:spPr>
          <a:xfrm>
            <a:off x="4838037" y="4862717"/>
            <a:ext cx="7276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귤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BB5A5BEC-CF53-4CA9-B48C-C0C82F6EBFE1}"/>
              </a:ext>
            </a:extLst>
          </p:cNvPr>
          <p:cNvSpPr txBox="1"/>
          <p:nvPr/>
        </p:nvSpPr>
        <p:spPr>
          <a:xfrm>
            <a:off x="5664191" y="4847500"/>
            <a:ext cx="9499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복숭아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00E275DD-E35C-4E8E-960B-A963A542A4F6}"/>
              </a:ext>
            </a:extLst>
          </p:cNvPr>
          <p:cNvSpPr txBox="1"/>
          <p:nvPr/>
        </p:nvSpPr>
        <p:spPr>
          <a:xfrm>
            <a:off x="1477269" y="2934814"/>
            <a:ext cx="46643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</a:p>
          <a:p>
            <a:pPr algn="r">
              <a:lnSpc>
                <a:spcPct val="150000"/>
              </a:lnSpc>
            </a:pPr>
            <a:endParaRPr lang="en-US" altLang="ko-KR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</a:p>
          <a:p>
            <a:pPr algn="r">
              <a:lnSpc>
                <a:spcPct val="150000"/>
              </a:lnSpc>
            </a:pPr>
            <a:endParaRPr lang="en-US" altLang="ko-KR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2" name="그림 51">
            <a:extLst>
              <a:ext uri="{FF2B5EF4-FFF2-40B4-BE49-F238E27FC236}">
                <a16:creationId xmlns="" xmlns:a16="http://schemas.microsoft.com/office/drawing/2014/main" id="{1E1DE211-3F09-47A5-AF39-647D2AE36CE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928870" y="2918572"/>
            <a:ext cx="4642420" cy="1878751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="" xmlns:a16="http://schemas.microsoft.com/office/drawing/2014/main" id="{C6F71060-CA5F-495E-BFC0-5584F3460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6276" y="3176972"/>
            <a:ext cx="3418376" cy="1380802"/>
          </a:xfrm>
          <a:prstGeom prst="rect">
            <a:avLst/>
          </a:prstGeom>
        </p:spPr>
      </p:pic>
      <p:sp>
        <p:nvSpPr>
          <p:cNvPr id="54" name="모서리가 둥근 직사각형 53">
            <a:extLst>
              <a:ext uri="{FF2B5EF4-FFF2-40B4-BE49-F238E27FC236}">
                <a16:creationId xmlns="" xmlns:a16="http://schemas.microsoft.com/office/drawing/2014/main" id="{551926E8-6CEE-4E1E-83EA-DFFF2C7BEA6D}"/>
              </a:ext>
            </a:extLst>
          </p:cNvPr>
          <p:cNvSpPr/>
          <p:nvPr/>
        </p:nvSpPr>
        <p:spPr bwMode="auto">
          <a:xfrm>
            <a:off x="1668228" y="2303117"/>
            <a:ext cx="3888729" cy="441807"/>
          </a:xfrm>
          <a:prstGeom prst="roundRect">
            <a:avLst/>
          </a:prstGeom>
          <a:solidFill>
            <a:schemeClr val="bg1"/>
          </a:solidFill>
          <a:ln w="28575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b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좋아하는 </a:t>
            </a:r>
            <a:r>
              <a:rPr lang="ko-KR" altLang="en-US" sz="1900" b="1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과</a:t>
            </a:r>
            <a:r>
              <a:rPr lang="ko-KR" altLang="en-US" sz="1900" b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일</a:t>
            </a:r>
            <a:r>
              <a:rPr lang="ko-KR" altLang="en-US" sz="1900" b="1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별 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학생 수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Picture 2">
            <a:extLst>
              <a:ext uri="{FF2B5EF4-FFF2-40B4-BE49-F238E27FC236}">
                <a16:creationId xmlns="" xmlns:a16="http://schemas.microsoft.com/office/drawing/2014/main" id="{B7C1A62D-0B00-4EA0-A5F3-F6CE438F51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9950" y="2377916"/>
            <a:ext cx="363640" cy="292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그림 58">
            <a:extLst>
              <a:ext uri="{FF2B5EF4-FFF2-40B4-BE49-F238E27FC236}">
                <a16:creationId xmlns="" xmlns:a16="http://schemas.microsoft.com/office/drawing/2014/main" id="{832E1A91-34A8-4808-821B-5CC10C604DA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196957" y="2328112"/>
            <a:ext cx="360000" cy="355000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CD9BFF12-6AB3-49A1-B151-5973FE82F061}"/>
              </a:ext>
            </a:extLst>
          </p:cNvPr>
          <p:cNvSpPr txBox="1"/>
          <p:nvPr/>
        </p:nvSpPr>
        <p:spPr>
          <a:xfrm>
            <a:off x="1223628" y="5066348"/>
            <a:ext cx="669616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과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일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CD9BFF12-6AB3-49A1-B151-5973FE82F061}"/>
              </a:ext>
            </a:extLst>
          </p:cNvPr>
          <p:cNvSpPr txBox="1"/>
          <p:nvPr/>
        </p:nvSpPr>
        <p:spPr>
          <a:xfrm>
            <a:off x="1583668" y="4437112"/>
            <a:ext cx="317298" cy="369332"/>
          </a:xfrm>
          <a:prstGeom prst="rect">
            <a:avLst/>
          </a:prstGeom>
          <a:solidFill>
            <a:srgbClr val="F5F8EE"/>
          </a:solidFill>
        </p:spPr>
        <p:txBody>
          <a:bodyPr wrap="square">
            <a:spAutoFit/>
          </a:bodyPr>
          <a:lstStyle/>
          <a:p>
            <a:r>
              <a:rPr lang="en-US" altLang="ko-KR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9755891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pop01_base_01.svg 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 지우고 새로 써 주세요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.) , pop01_answer_01_back.svg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\app\resource\contents_sub\lesson05\ops\ms_lesson05\images\ms_41_5_03_04_01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64" name="Picture 2">
            <a:extLst>
              <a:ext uri="{FF2B5EF4-FFF2-40B4-BE49-F238E27FC236}">
                <a16:creationId xmlns="" xmlns:a16="http://schemas.microsoft.com/office/drawing/2014/main" id="{B7C1A62D-0B00-4EA0-A5F3-F6CE438F51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56" y="2910524"/>
            <a:ext cx="363640" cy="292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72715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66B4413F-481F-4B2E-A124-CD28377A0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640" y="2528900"/>
            <a:ext cx="5665349" cy="2339325"/>
          </a:xfrm>
          <a:prstGeom prst="rect">
            <a:avLst/>
          </a:prstGeom>
        </p:spPr>
      </p:pic>
      <p:sp>
        <p:nvSpPr>
          <p:cNvPr id="53" name="모서리가 둥근 직사각형 52">
            <a:extLst>
              <a:ext uri="{FF2B5EF4-FFF2-40B4-BE49-F238E27FC236}">
                <a16:creationId xmlns="" xmlns:a16="http://schemas.microsoft.com/office/drawing/2014/main" id="{551926E8-6CEE-4E1E-83EA-DFFF2C7BEA6D}"/>
              </a:ext>
            </a:extLst>
          </p:cNvPr>
          <p:cNvSpPr/>
          <p:nvPr/>
        </p:nvSpPr>
        <p:spPr bwMode="auto">
          <a:xfrm>
            <a:off x="1668228" y="1979081"/>
            <a:ext cx="3888729" cy="441807"/>
          </a:xfrm>
          <a:prstGeom prst="roundRect">
            <a:avLst/>
          </a:prstGeom>
          <a:solidFill>
            <a:schemeClr val="bg1"/>
          </a:solidFill>
          <a:ln w="28575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    좋아하는 </a:t>
            </a:r>
            <a:r>
              <a:rPr lang="ko-KR" altLang="en-US" sz="1900" b="1" dirty="0" err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채소별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학생 수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4" y="1572347"/>
            <a:ext cx="363274" cy="344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21685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순서도: 대체 처리 37"/>
          <p:cNvSpPr/>
          <p:nvPr/>
        </p:nvSpPr>
        <p:spPr>
          <a:xfrm>
            <a:off x="5217122" y="1226004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206829" y="1170324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4942333" y="1234397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4932040" y="1178717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막대그래프를 어떻게 그릴까요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74~75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08416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" name="Picture 12">
            <a:extLst>
              <a:ext uri="{FF2B5EF4-FFF2-40B4-BE49-F238E27FC236}">
                <a16:creationId xmlns="" xmlns:a16="http://schemas.microsoft.com/office/drawing/2014/main" id="{233901F8-5166-4793-8B2A-CE82A6389F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21686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FF2514A9-B9FB-4D77-992F-C65B1405DBEC}"/>
              </a:ext>
            </a:extLst>
          </p:cNvPr>
          <p:cNvSpPr txBox="1"/>
          <p:nvPr/>
        </p:nvSpPr>
        <p:spPr>
          <a:xfrm>
            <a:off x="620435" y="1568115"/>
            <a:ext cx="616232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표를 보고 막대그래프를 나타내 보세요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8" name="Picture 2">
            <a:extLst>
              <a:ext uri="{FF2B5EF4-FFF2-40B4-BE49-F238E27FC236}">
                <a16:creationId xmlns="" xmlns:a16="http://schemas.microsoft.com/office/drawing/2014/main" id="{B7C1A62D-0B00-4EA0-A5F3-F6CE438F51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9950" y="2053880"/>
            <a:ext cx="363640" cy="292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CD9BFF12-6AB3-49A1-B151-5973FE82F061}"/>
              </a:ext>
            </a:extLst>
          </p:cNvPr>
          <p:cNvSpPr txBox="1"/>
          <p:nvPr/>
        </p:nvSpPr>
        <p:spPr>
          <a:xfrm>
            <a:off x="846212" y="2563969"/>
            <a:ext cx="5020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49D1F9E0-38F5-403E-9AF4-C09BC8875B9F}"/>
              </a:ext>
            </a:extLst>
          </p:cNvPr>
          <p:cNvSpPr txBox="1"/>
          <p:nvPr/>
        </p:nvSpPr>
        <p:spPr>
          <a:xfrm>
            <a:off x="683568" y="4364169"/>
            <a:ext cx="10285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학생 수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CB50A2F3-8A6B-4999-801D-90BF43A97A42}"/>
              </a:ext>
            </a:extLst>
          </p:cNvPr>
          <p:cNvSpPr txBox="1"/>
          <p:nvPr/>
        </p:nvSpPr>
        <p:spPr>
          <a:xfrm>
            <a:off x="1801338" y="4441494"/>
            <a:ext cx="968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오이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="" xmlns:a16="http://schemas.microsoft.com/office/drawing/2014/main" id="{393F5EF9-C548-45D5-B6D4-567A04C7A1C0}"/>
              </a:ext>
            </a:extLst>
          </p:cNvPr>
          <p:cNvSpPr txBox="1"/>
          <p:nvPr/>
        </p:nvSpPr>
        <p:spPr>
          <a:xfrm>
            <a:off x="2771800" y="4436177"/>
            <a:ext cx="968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당근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F375CD95-5F7C-40C9-81C4-2D44CCC20549}"/>
              </a:ext>
            </a:extLst>
          </p:cNvPr>
          <p:cNvSpPr txBox="1"/>
          <p:nvPr/>
        </p:nvSpPr>
        <p:spPr>
          <a:xfrm>
            <a:off x="3681617" y="4424168"/>
            <a:ext cx="968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가지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32E6D16C-E12C-499E-9EB6-1A560B12D64B}"/>
              </a:ext>
            </a:extLst>
          </p:cNvPr>
          <p:cNvSpPr txBox="1"/>
          <p:nvPr/>
        </p:nvSpPr>
        <p:spPr>
          <a:xfrm>
            <a:off x="4533084" y="4459095"/>
            <a:ext cx="968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시금치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1ACF8C0B-0EE0-4421-AA8E-8785EEC048EF}"/>
              </a:ext>
            </a:extLst>
          </p:cNvPr>
          <p:cNvSpPr txBox="1"/>
          <p:nvPr/>
        </p:nvSpPr>
        <p:spPr>
          <a:xfrm>
            <a:off x="5433267" y="4471903"/>
            <a:ext cx="968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상추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85E20588-5410-4E4D-A80A-0928D307ED8F}"/>
              </a:ext>
            </a:extLst>
          </p:cNvPr>
          <p:cNvSpPr txBox="1"/>
          <p:nvPr/>
        </p:nvSpPr>
        <p:spPr>
          <a:xfrm>
            <a:off x="1328026" y="2599973"/>
            <a:ext cx="620830" cy="17007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</a:p>
          <a:p>
            <a:pPr algn="r">
              <a:lnSpc>
                <a:spcPct val="150000"/>
              </a:lnSpc>
            </a:pPr>
            <a:endParaRPr lang="en-US" altLang="ko-KR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</a:p>
          <a:p>
            <a:pPr algn="r">
              <a:lnSpc>
                <a:spcPct val="150000"/>
              </a:lnSpc>
            </a:pPr>
            <a:endParaRPr lang="en-US" altLang="ko-KR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3C2A1FA3-2FEE-42CA-B4D4-DABB2DC2DC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23999" y="2599973"/>
            <a:ext cx="4412197" cy="1790832"/>
          </a:xfrm>
          <a:prstGeom prst="rect">
            <a:avLst/>
          </a:prstGeom>
        </p:spPr>
      </p:pic>
      <p:pic>
        <p:nvPicPr>
          <p:cNvPr id="86" name="그림 85">
            <a:extLst>
              <a:ext uri="{FF2B5EF4-FFF2-40B4-BE49-F238E27FC236}">
                <a16:creationId xmlns="" xmlns:a16="http://schemas.microsoft.com/office/drawing/2014/main" id="{832E1A91-34A8-4808-821B-5CC10C604DA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96957" y="2004076"/>
            <a:ext cx="360000" cy="355000"/>
          </a:xfrm>
          <a:prstGeom prst="rect">
            <a:avLst/>
          </a:prstGeom>
        </p:spPr>
      </p:pic>
      <p:sp>
        <p:nvSpPr>
          <p:cNvPr id="5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5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막대그래프를 어떻게 그릴까요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순서도: 대체 처리 61"/>
          <p:cNvSpPr/>
          <p:nvPr/>
        </p:nvSpPr>
        <p:spPr>
          <a:xfrm>
            <a:off x="3410347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3410347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순서도: 대체 처리 64"/>
          <p:cNvSpPr/>
          <p:nvPr/>
        </p:nvSpPr>
        <p:spPr>
          <a:xfrm>
            <a:off x="663499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662470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7" name="순서도: 대체 처리 86"/>
          <p:cNvSpPr/>
          <p:nvPr/>
        </p:nvSpPr>
        <p:spPr>
          <a:xfrm>
            <a:off x="634325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/>
          <p:cNvSpPr txBox="1">
            <a:spLocks noChangeArrowheads="1"/>
          </p:cNvSpPr>
          <p:nvPr/>
        </p:nvSpPr>
        <p:spPr bwMode="auto">
          <a:xfrm>
            <a:off x="633296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9" name="순서도: 대체 처리 88"/>
          <p:cNvSpPr/>
          <p:nvPr/>
        </p:nvSpPr>
        <p:spPr>
          <a:xfrm>
            <a:off x="605521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604492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93" name="순서도: 대체 처리 92"/>
          <p:cNvSpPr/>
          <p:nvPr/>
        </p:nvSpPr>
        <p:spPr>
          <a:xfrm>
            <a:off x="5528149" y="1216428"/>
            <a:ext cx="490580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5551161" y="1160748"/>
            <a:ext cx="47031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4~6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순서도: 대체 처리 94"/>
          <p:cNvSpPr/>
          <p:nvPr/>
        </p:nvSpPr>
        <p:spPr>
          <a:xfrm>
            <a:off x="4134570" y="1226917"/>
            <a:ext cx="490580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4157582" y="1171237"/>
            <a:ext cx="47031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1~3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8" name="순서도: 대체 처리 97">
            <a:extLst>
              <a:ext uri="{FF2B5EF4-FFF2-40B4-BE49-F238E27FC236}">
                <a16:creationId xmlns:a16="http://schemas.microsoft.com/office/drawing/2014/main" xmlns="" id="{F68C3C5A-1F66-415C-9F74-3AA9B693F369}"/>
              </a:ext>
            </a:extLst>
          </p:cNvPr>
          <p:cNvSpPr/>
          <p:nvPr/>
        </p:nvSpPr>
        <p:spPr>
          <a:xfrm>
            <a:off x="4654301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xmlns="" id="{D87EA1C1-CD1D-43F7-A6FE-9B096BCC8E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4008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102" name="Picture 7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1476" y="1586004"/>
            <a:ext cx="1057467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xmlns="" id="{1E114D66-A627-4BE1-B53E-B84DA77D667C}"/>
              </a:ext>
            </a:extLst>
          </p:cNvPr>
          <p:cNvSpPr txBox="1"/>
          <p:nvPr/>
        </p:nvSpPr>
        <p:spPr>
          <a:xfrm>
            <a:off x="5405904" y="1592343"/>
            <a:ext cx="8842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표 보기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="" xmlns:a16="http://schemas.microsoft.com/office/drawing/2014/main" id="{CD9BFF12-6AB3-49A1-B151-5973FE82F061}"/>
              </a:ext>
            </a:extLst>
          </p:cNvPr>
          <p:cNvSpPr txBox="1"/>
          <p:nvPr/>
        </p:nvSpPr>
        <p:spPr>
          <a:xfrm>
            <a:off x="1331640" y="4653136"/>
            <a:ext cx="669616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채소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="" xmlns:a16="http://schemas.microsoft.com/office/drawing/2014/main" id="{CD9BFF12-6AB3-49A1-B151-5973FE82F061}"/>
              </a:ext>
            </a:extLst>
          </p:cNvPr>
          <p:cNvSpPr txBox="1"/>
          <p:nvPr/>
        </p:nvSpPr>
        <p:spPr>
          <a:xfrm>
            <a:off x="1547664" y="4023900"/>
            <a:ext cx="317298" cy="369332"/>
          </a:xfrm>
          <a:prstGeom prst="rect">
            <a:avLst/>
          </a:prstGeom>
          <a:solidFill>
            <a:srgbClr val="F5F8EE"/>
          </a:solidFill>
        </p:spPr>
        <p:txBody>
          <a:bodyPr wrap="square">
            <a:spAutoFit/>
          </a:bodyPr>
          <a:lstStyle/>
          <a:p>
            <a:r>
              <a:rPr lang="en-US" altLang="ko-KR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5606DC83-2E90-4AA7-B0FA-7CB0AF3B62DB}"/>
              </a:ext>
            </a:extLst>
          </p:cNvPr>
          <p:cNvSpPr txBox="1"/>
          <p:nvPr/>
        </p:nvSpPr>
        <p:spPr>
          <a:xfrm>
            <a:off x="7068751" y="1063509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B40C58ED-5073-42EB-81BB-C07A538C929D}"/>
              </a:ext>
            </a:extLst>
          </p:cNvPr>
          <p:cNvSpPr/>
          <p:nvPr/>
        </p:nvSpPr>
        <p:spPr>
          <a:xfrm>
            <a:off x="98105" y="4026729"/>
            <a:ext cx="6667165" cy="969497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8" name="모서리가 둥근 직사각형 45">
            <a:extLst>
              <a:ext uri="{FF2B5EF4-FFF2-40B4-BE49-F238E27FC236}">
                <a16:creationId xmlns="" xmlns:a16="http://schemas.microsoft.com/office/drawing/2014/main" id="{E11D5211-0049-45BC-982E-004219BF20CB}"/>
              </a:ext>
            </a:extLst>
          </p:cNvPr>
          <p:cNvSpPr/>
          <p:nvPr/>
        </p:nvSpPr>
        <p:spPr>
          <a:xfrm>
            <a:off x="243838" y="3861048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60" name="직각 삼각형 59">
            <a:extLst>
              <a:ext uri="{FF2B5EF4-FFF2-40B4-BE49-F238E27FC236}">
                <a16:creationId xmlns="" xmlns:a16="http://schemas.microsoft.com/office/drawing/2014/main" id="{3DC88A88-CD31-4046-922A-8D0D71CD81EA}"/>
              </a:ext>
            </a:extLst>
          </p:cNvPr>
          <p:cNvSpPr/>
          <p:nvPr/>
        </p:nvSpPr>
        <p:spPr>
          <a:xfrm flipH="1" flipV="1">
            <a:off x="5167245" y="4996226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1" name="TextBox 43">
            <a:extLst>
              <a:ext uri="{FF2B5EF4-FFF2-40B4-BE49-F238E27FC236}">
                <a16:creationId xmlns="" xmlns:a16="http://schemas.microsoft.com/office/drawing/2014/main" id="{D87B4DEC-B899-4F67-8F73-E35CC9080697}"/>
              </a:ext>
            </a:extLst>
          </p:cNvPr>
          <p:cNvSpPr txBox="1"/>
          <p:nvPr/>
        </p:nvSpPr>
        <p:spPr>
          <a:xfrm>
            <a:off x="357248" y="4377576"/>
            <a:ext cx="618746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각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채소별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좋아하는 학생 수에 맞게 막대를 세로로 그립니다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464802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46330312-2426-4D3B-87BA-031972008D80}"/>
              </a:ext>
            </a:extLst>
          </p:cNvPr>
          <p:cNvSpPr txBox="1"/>
          <p:nvPr/>
        </p:nvSpPr>
        <p:spPr>
          <a:xfrm>
            <a:off x="1395097" y="1478945"/>
            <a:ext cx="5524969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영민이네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 학생들이 환경 보호를 위해 실천할 수 있는 활동을 조사하여 막대그래프로 나타내려고 합니다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물음에 답하세요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7" name="Picture 8">
            <a:extLst>
              <a:ext uri="{FF2B5EF4-FFF2-40B4-BE49-F238E27FC236}">
                <a16:creationId xmlns="" xmlns:a16="http://schemas.microsoft.com/office/drawing/2014/main" id="{FAEE3CE5-5AB0-494A-A275-BF159F6BC2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271" y="1484784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막대그래프를 어떻게 그릴까요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74~75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>
            <a:extLst>
              <a:ext uri="{FF2B5EF4-FFF2-40B4-BE49-F238E27FC236}">
                <a16:creationId xmlns="" xmlns:a16="http://schemas.microsoft.com/office/drawing/2014/main" id="{440CB02C-A554-44CF-9026-0AADEC84AB8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08" y="1495576"/>
            <a:ext cx="348893" cy="332665"/>
          </a:xfrm>
          <a:prstGeom prst="rect">
            <a:avLst/>
          </a:prstGeom>
        </p:spPr>
      </p:pic>
      <p:graphicFrame>
        <p:nvGraphicFramePr>
          <p:cNvPr id="54" name="표 4">
            <a:extLst>
              <a:ext uri="{FF2B5EF4-FFF2-40B4-BE49-F238E27FC236}">
                <a16:creationId xmlns="" xmlns:a16="http://schemas.microsoft.com/office/drawing/2014/main" id="{8AFB5A7A-8A4F-4292-8DF7-6342EB5311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954578"/>
              </p:ext>
            </p:extLst>
          </p:nvPr>
        </p:nvGraphicFramePr>
        <p:xfrm>
          <a:off x="250195" y="3184768"/>
          <a:ext cx="6505434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4239">
                  <a:extLst>
                    <a:ext uri="{9D8B030D-6E8A-4147-A177-3AD203B41FA5}">
                      <a16:colId xmlns="" xmlns:a16="http://schemas.microsoft.com/office/drawing/2014/main" val="535278802"/>
                    </a:ext>
                  </a:extLst>
                </a:gridCol>
                <a:gridCol w="969314">
                  <a:extLst>
                    <a:ext uri="{9D8B030D-6E8A-4147-A177-3AD203B41FA5}">
                      <a16:colId xmlns="" xmlns:a16="http://schemas.microsoft.com/office/drawing/2014/main" val="1734534329"/>
                    </a:ext>
                  </a:extLst>
                </a:gridCol>
                <a:gridCol w="1199164">
                  <a:extLst>
                    <a:ext uri="{9D8B030D-6E8A-4147-A177-3AD203B41FA5}">
                      <a16:colId xmlns="" xmlns:a16="http://schemas.microsoft.com/office/drawing/2014/main" val="2297072777"/>
                    </a:ext>
                  </a:extLst>
                </a:gridCol>
                <a:gridCol w="1141096">
                  <a:extLst>
                    <a:ext uri="{9D8B030D-6E8A-4147-A177-3AD203B41FA5}">
                      <a16:colId xmlns="" xmlns:a16="http://schemas.microsoft.com/office/drawing/2014/main" val="3752471611"/>
                    </a:ext>
                  </a:extLst>
                </a:gridCol>
                <a:gridCol w="1188132">
                  <a:extLst>
                    <a:ext uri="{9D8B030D-6E8A-4147-A177-3AD203B41FA5}">
                      <a16:colId xmlns="" xmlns:a16="http://schemas.microsoft.com/office/drawing/2014/main" val="100372439"/>
                    </a:ext>
                  </a:extLst>
                </a:gridCol>
                <a:gridCol w="923489">
                  <a:extLst>
                    <a:ext uri="{9D8B030D-6E8A-4147-A177-3AD203B41FA5}">
                      <a16:colId xmlns="" xmlns:a16="http://schemas.microsoft.com/office/drawing/2014/main" val="3588861004"/>
                    </a:ext>
                  </a:extLst>
                </a:gridCol>
              </a:tblGrid>
              <a:tr h="2802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활동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재활용 </a:t>
                      </a:r>
                      <a:endParaRPr lang="en-US" altLang="ko-KR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하기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전기</a:t>
                      </a:r>
                      <a:endParaRPr lang="en-US" altLang="ko-KR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아껴 쓰기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대중교통 이용하기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나무 심기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합계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20586584"/>
                  </a:ext>
                </a:extLst>
              </a:tr>
              <a:tr h="4763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학생 수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61296501"/>
                  </a:ext>
                </a:extLst>
              </a:tr>
            </a:tbl>
          </a:graphicData>
        </a:graphic>
      </p:graphicFrame>
      <p:sp>
        <p:nvSpPr>
          <p:cNvPr id="55" name="TextBox 9">
            <a:extLst>
              <a:ext uri="{FF2B5EF4-FFF2-40B4-BE49-F238E27FC236}">
                <a16:creationId xmlns="" xmlns:a16="http://schemas.microsoft.com/office/drawing/2014/main" id="{993F7C1B-7CF9-46A0-B400-0218AE7F15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0899" y="2500545"/>
            <a:ext cx="3549466" cy="42439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/>
          <a:lstStyle>
            <a:defPPr>
              <a:defRPr lang="ko-KR"/>
            </a:defPPr>
            <a:lvl1pPr algn="ctr">
              <a:defRPr sz="190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실천할 수 있는 </a:t>
            </a:r>
            <a:r>
              <a:rPr lang="ko-KR" altLang="en-US" dirty="0" err="1"/>
              <a:t>활동별</a:t>
            </a:r>
            <a:r>
              <a:rPr lang="ko-KR" altLang="en-US" dirty="0"/>
              <a:t> 학생 수</a:t>
            </a:r>
          </a:p>
        </p:txBody>
      </p:sp>
      <p:sp>
        <p:nvSpPr>
          <p:cNvPr id="4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4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막대그래프를 어떻게 그릴까요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순서도: 대체 처리 63"/>
          <p:cNvSpPr/>
          <p:nvPr/>
        </p:nvSpPr>
        <p:spPr>
          <a:xfrm>
            <a:off x="4942333" y="1234397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4932040" y="1178717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6" name="순서도: 대체 처리 65"/>
          <p:cNvSpPr/>
          <p:nvPr/>
        </p:nvSpPr>
        <p:spPr>
          <a:xfrm>
            <a:off x="3410347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3410347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순서도: 대체 처리 72"/>
          <p:cNvSpPr/>
          <p:nvPr/>
        </p:nvSpPr>
        <p:spPr>
          <a:xfrm>
            <a:off x="663499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62470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76" name="순서도: 대체 처리 75"/>
          <p:cNvSpPr/>
          <p:nvPr/>
        </p:nvSpPr>
        <p:spPr>
          <a:xfrm>
            <a:off x="634325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>
            <a:spLocks noChangeArrowheads="1"/>
          </p:cNvSpPr>
          <p:nvPr/>
        </p:nvSpPr>
        <p:spPr bwMode="auto">
          <a:xfrm>
            <a:off x="633296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8" name="순서도: 대체 처리 77"/>
          <p:cNvSpPr/>
          <p:nvPr/>
        </p:nvSpPr>
        <p:spPr>
          <a:xfrm>
            <a:off x="605521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604492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2" name="순서도: 대체 처리 81"/>
          <p:cNvSpPr/>
          <p:nvPr/>
        </p:nvSpPr>
        <p:spPr>
          <a:xfrm>
            <a:off x="4134570" y="1226917"/>
            <a:ext cx="490580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4157582" y="1171237"/>
            <a:ext cx="47031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1~3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순서도: 대체 처리 83">
            <a:extLst>
              <a:ext uri="{FF2B5EF4-FFF2-40B4-BE49-F238E27FC236}">
                <a16:creationId xmlns:a16="http://schemas.microsoft.com/office/drawing/2014/main" xmlns="" id="{F68C3C5A-1F66-415C-9F74-3AA9B693F369}"/>
              </a:ext>
            </a:extLst>
          </p:cNvPr>
          <p:cNvSpPr/>
          <p:nvPr/>
        </p:nvSpPr>
        <p:spPr>
          <a:xfrm>
            <a:off x="4654301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xmlns="" id="{D87EA1C1-CD1D-43F7-A6FE-9B096BCC8E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4008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230365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220072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5508104" y="1232756"/>
            <a:ext cx="490580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5531116" y="1171237"/>
            <a:ext cx="47031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4~6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="" xmlns:a16="http://schemas.microsoft.com/office/drawing/2014/main" id="{0498BED4-A247-4849-A0B4-61C3003CECDD}"/>
              </a:ext>
            </a:extLst>
          </p:cNvPr>
          <p:cNvSpPr/>
          <p:nvPr/>
        </p:nvSpPr>
        <p:spPr>
          <a:xfrm>
            <a:off x="107504" y="1448780"/>
            <a:ext cx="285386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[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="" xmlns:a16="http://schemas.microsoft.com/office/drawing/2014/main" id="{CF8FD2A4-56AF-40D4-9F0E-CC123D922C55}"/>
              </a:ext>
            </a:extLst>
          </p:cNvPr>
          <p:cNvSpPr/>
          <p:nvPr/>
        </p:nvSpPr>
        <p:spPr>
          <a:xfrm>
            <a:off x="1190270" y="1448780"/>
            <a:ext cx="285386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]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="" xmlns:a16="http://schemas.microsoft.com/office/drawing/2014/main" id="{CF8FD2A4-56AF-40D4-9F0E-CC123D922C55}"/>
              </a:ext>
            </a:extLst>
          </p:cNvPr>
          <p:cNvSpPr/>
          <p:nvPr/>
        </p:nvSpPr>
        <p:spPr>
          <a:xfrm>
            <a:off x="611560" y="1460103"/>
            <a:ext cx="285386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900" smtClean="0">
                <a:latin typeface="맑은 고딕" pitchFamily="50" charset="-127"/>
                <a:ea typeface="맑은 고딕" pitchFamily="50" charset="-127"/>
              </a:rPr>
              <a:t>~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38320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막대그래프를 어떻게 그릴까요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74~75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6587631" y="512089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타원 66"/>
          <p:cNvSpPr/>
          <p:nvPr/>
        </p:nvSpPr>
        <p:spPr>
          <a:xfrm>
            <a:off x="92609" y="49800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A83D40B0-DC9C-41FC-9677-01841EEF6AB9}"/>
              </a:ext>
            </a:extLst>
          </p:cNvPr>
          <p:cNvSpPr txBox="1"/>
          <p:nvPr/>
        </p:nvSpPr>
        <p:spPr>
          <a:xfrm>
            <a:off x="7001523" y="1043154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Picture 12">
            <a:extLst>
              <a:ext uri="{FF2B5EF4-FFF2-40B4-BE49-F238E27FC236}">
                <a16:creationId xmlns="" xmlns:a16="http://schemas.microsoft.com/office/drawing/2014/main" id="{D24BECC1-1872-4E87-8485-F918C427C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" name="타원 71">
            <a:extLst>
              <a:ext uri="{FF2B5EF4-FFF2-40B4-BE49-F238E27FC236}">
                <a16:creationId xmlns="" xmlns:a16="http://schemas.microsoft.com/office/drawing/2014/main" id="{7F957951-4EA2-4572-A0AD-B0A8E20F8C46}"/>
              </a:ext>
            </a:extLst>
          </p:cNvPr>
          <p:cNvSpPr/>
          <p:nvPr/>
        </p:nvSpPr>
        <p:spPr>
          <a:xfrm>
            <a:off x="4720778" y="50297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그림 55">
            <a:extLst>
              <a:ext uri="{FF2B5EF4-FFF2-40B4-BE49-F238E27FC236}">
                <a16:creationId xmlns="" xmlns:a16="http://schemas.microsoft.com/office/drawing/2014/main" id="{9948FDD3-0BE6-4717-89A1-96B3C746CC0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76" y="1544405"/>
            <a:ext cx="348893" cy="332665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DAB23539-2E2D-4872-B796-DA1D9BE561A8}"/>
              </a:ext>
            </a:extLst>
          </p:cNvPr>
          <p:cNvSpPr txBox="1"/>
          <p:nvPr/>
        </p:nvSpPr>
        <p:spPr>
          <a:xfrm>
            <a:off x="667424" y="1527756"/>
            <a:ext cx="616232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실천할 수 있는 활동으로 전기 아껴 쓰기를 고른 학생은 몇 명인가요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4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막대그래프를 어떻게 그릴까요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순서도: 대체 처리 63"/>
          <p:cNvSpPr/>
          <p:nvPr/>
        </p:nvSpPr>
        <p:spPr>
          <a:xfrm>
            <a:off x="4942333" y="1234397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4932040" y="1178717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6" name="순서도: 대체 처리 65"/>
          <p:cNvSpPr/>
          <p:nvPr/>
        </p:nvSpPr>
        <p:spPr>
          <a:xfrm>
            <a:off x="3410347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3410347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순서도: 대체 처리 72"/>
          <p:cNvSpPr/>
          <p:nvPr/>
        </p:nvSpPr>
        <p:spPr>
          <a:xfrm>
            <a:off x="663499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62470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76" name="순서도: 대체 처리 75"/>
          <p:cNvSpPr/>
          <p:nvPr/>
        </p:nvSpPr>
        <p:spPr>
          <a:xfrm>
            <a:off x="634325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>
            <a:spLocks noChangeArrowheads="1"/>
          </p:cNvSpPr>
          <p:nvPr/>
        </p:nvSpPr>
        <p:spPr bwMode="auto">
          <a:xfrm>
            <a:off x="633296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2" name="순서도: 대체 처리 81"/>
          <p:cNvSpPr/>
          <p:nvPr/>
        </p:nvSpPr>
        <p:spPr>
          <a:xfrm>
            <a:off x="4134570" y="1226917"/>
            <a:ext cx="490580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4157582" y="1171237"/>
            <a:ext cx="47031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1~3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순서도: 대체 처리 83">
            <a:extLst>
              <a:ext uri="{FF2B5EF4-FFF2-40B4-BE49-F238E27FC236}">
                <a16:creationId xmlns:a16="http://schemas.microsoft.com/office/drawing/2014/main" xmlns="" id="{F68C3C5A-1F66-415C-9F74-3AA9B693F369}"/>
              </a:ext>
            </a:extLst>
          </p:cNvPr>
          <p:cNvSpPr/>
          <p:nvPr/>
        </p:nvSpPr>
        <p:spPr>
          <a:xfrm>
            <a:off x="4654301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xmlns="" id="{D87EA1C1-CD1D-43F7-A6FE-9B096BCC8E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4008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230365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220072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graphicFrame>
        <p:nvGraphicFramePr>
          <p:cNvPr id="48" name="표 4">
            <a:extLst>
              <a:ext uri="{FF2B5EF4-FFF2-40B4-BE49-F238E27FC236}">
                <a16:creationId xmlns="" xmlns:a16="http://schemas.microsoft.com/office/drawing/2014/main" id="{8AFB5A7A-8A4F-4292-8DF7-6342EB5311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3025455"/>
              </p:ext>
            </p:extLst>
          </p:nvPr>
        </p:nvGraphicFramePr>
        <p:xfrm>
          <a:off x="250195" y="3184768"/>
          <a:ext cx="6505434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4239">
                  <a:extLst>
                    <a:ext uri="{9D8B030D-6E8A-4147-A177-3AD203B41FA5}">
                      <a16:colId xmlns="" xmlns:a16="http://schemas.microsoft.com/office/drawing/2014/main" val="535278802"/>
                    </a:ext>
                  </a:extLst>
                </a:gridCol>
                <a:gridCol w="969314">
                  <a:extLst>
                    <a:ext uri="{9D8B030D-6E8A-4147-A177-3AD203B41FA5}">
                      <a16:colId xmlns="" xmlns:a16="http://schemas.microsoft.com/office/drawing/2014/main" val="1734534329"/>
                    </a:ext>
                  </a:extLst>
                </a:gridCol>
                <a:gridCol w="1199164">
                  <a:extLst>
                    <a:ext uri="{9D8B030D-6E8A-4147-A177-3AD203B41FA5}">
                      <a16:colId xmlns="" xmlns:a16="http://schemas.microsoft.com/office/drawing/2014/main" val="2297072777"/>
                    </a:ext>
                  </a:extLst>
                </a:gridCol>
                <a:gridCol w="1141096">
                  <a:extLst>
                    <a:ext uri="{9D8B030D-6E8A-4147-A177-3AD203B41FA5}">
                      <a16:colId xmlns="" xmlns:a16="http://schemas.microsoft.com/office/drawing/2014/main" val="3752471611"/>
                    </a:ext>
                  </a:extLst>
                </a:gridCol>
                <a:gridCol w="1188132">
                  <a:extLst>
                    <a:ext uri="{9D8B030D-6E8A-4147-A177-3AD203B41FA5}">
                      <a16:colId xmlns="" xmlns:a16="http://schemas.microsoft.com/office/drawing/2014/main" val="100372439"/>
                    </a:ext>
                  </a:extLst>
                </a:gridCol>
                <a:gridCol w="923489">
                  <a:extLst>
                    <a:ext uri="{9D8B030D-6E8A-4147-A177-3AD203B41FA5}">
                      <a16:colId xmlns="" xmlns:a16="http://schemas.microsoft.com/office/drawing/2014/main" val="3588861004"/>
                    </a:ext>
                  </a:extLst>
                </a:gridCol>
              </a:tblGrid>
              <a:tr h="2802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활동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재활용 </a:t>
                      </a:r>
                      <a:endParaRPr lang="en-US" altLang="ko-KR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하기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전기</a:t>
                      </a:r>
                      <a:endParaRPr lang="en-US" altLang="ko-KR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아껴 쓰기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대중교통 이용하기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나무 심기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합계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20586584"/>
                  </a:ext>
                </a:extLst>
              </a:tr>
              <a:tr h="4763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학생 수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1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61296501"/>
                  </a:ext>
                </a:extLst>
              </a:tr>
            </a:tbl>
          </a:graphicData>
        </a:graphic>
      </p:graphicFrame>
      <p:sp>
        <p:nvSpPr>
          <p:cNvPr id="50" name="TextBox 9">
            <a:extLst>
              <a:ext uri="{FF2B5EF4-FFF2-40B4-BE49-F238E27FC236}">
                <a16:creationId xmlns="" xmlns:a16="http://schemas.microsoft.com/office/drawing/2014/main" id="{993F7C1B-7CF9-46A0-B400-0218AE7F15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0899" y="2500545"/>
            <a:ext cx="3549466" cy="42439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/>
          <a:lstStyle>
            <a:defPPr>
              <a:defRPr lang="ko-KR"/>
            </a:defPPr>
            <a:lvl1pPr algn="ctr">
              <a:defRPr sz="190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실천할 수 있는 </a:t>
            </a:r>
            <a:r>
              <a:rPr lang="ko-KR" altLang="en-US" dirty="0" err="1"/>
              <a:t>활동별</a:t>
            </a:r>
            <a:r>
              <a:rPr lang="ko-KR" altLang="en-US" dirty="0"/>
              <a:t> 학생 수</a:t>
            </a:r>
          </a:p>
        </p:txBody>
      </p:sp>
      <p:pic>
        <p:nvPicPr>
          <p:cNvPr id="59" name="그림 58">
            <a:extLst>
              <a:ext uri="{FF2B5EF4-FFF2-40B4-BE49-F238E27FC236}">
                <a16:creationId xmlns="" xmlns:a16="http://schemas.microsoft.com/office/drawing/2014/main" id="{8B4F2DDD-DD83-4BCF-939C-E3B430DE02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68512" y="3933056"/>
            <a:ext cx="360000" cy="355000"/>
          </a:xfrm>
          <a:prstGeom prst="rect">
            <a:avLst/>
          </a:prstGeom>
        </p:spPr>
      </p:pic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E675843B-8EFB-40A0-83AE-0B3AFFD81211}"/>
              </a:ext>
            </a:extLst>
          </p:cNvPr>
          <p:cNvSpPr/>
          <p:nvPr/>
        </p:nvSpPr>
        <p:spPr bwMode="auto">
          <a:xfrm>
            <a:off x="3191491" y="4573543"/>
            <a:ext cx="663609" cy="3651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9</a:t>
            </a:r>
            <a:r>
              <a:rPr kumimoji="1" lang="ko-KR" altLang="en-US" sz="1900" b="1" i="0" u="none" strike="noStrike" cap="none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명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그림 51">
            <a:extLst>
              <a:ext uri="{FF2B5EF4-FFF2-40B4-BE49-F238E27FC236}">
                <a16:creationId xmlns="" xmlns:a16="http://schemas.microsoft.com/office/drawing/2014/main" id="{C0113C47-3827-4C89-9B78-3BC84E96F7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65469" y="4625010"/>
            <a:ext cx="360000" cy="355000"/>
          </a:xfrm>
          <a:prstGeom prst="rect">
            <a:avLst/>
          </a:prstGeom>
        </p:spPr>
      </p:pic>
      <p:sp>
        <p:nvSpPr>
          <p:cNvPr id="53" name="순서도: 대체 처리 52"/>
          <p:cNvSpPr/>
          <p:nvPr/>
        </p:nvSpPr>
        <p:spPr>
          <a:xfrm>
            <a:off x="6058450" y="123853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6048157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518829" y="1216428"/>
            <a:ext cx="490580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5541841" y="1160748"/>
            <a:ext cx="47031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4~6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49390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막대그래프를 어떻게 그릴까요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23" y="5445224"/>
            <a:ext cx="1211829" cy="289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2">
            <a:extLst>
              <a:ext uri="{FF2B5EF4-FFF2-40B4-BE49-F238E27FC236}">
                <a16:creationId xmlns="" xmlns:a16="http://schemas.microsoft.com/office/drawing/2014/main" id="{EEB6899C-FD84-4452-BA33-A94D84440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212" y="2389872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타원 41">
            <a:extLst>
              <a:ext uri="{FF2B5EF4-FFF2-40B4-BE49-F238E27FC236}">
                <a16:creationId xmlns="" xmlns:a16="http://schemas.microsoft.com/office/drawing/2014/main" id="{1C68C594-DD39-4B1C-A299-1637E0C9559C}"/>
              </a:ext>
            </a:extLst>
          </p:cNvPr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>
            <a:extLst>
              <a:ext uri="{FF2B5EF4-FFF2-40B4-BE49-F238E27FC236}">
                <a16:creationId xmlns="" xmlns:a16="http://schemas.microsoft.com/office/drawing/2014/main" id="{A55A1E39-8210-4DB5-8AA6-0C1DB8092A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216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활동지 다운로드 버튼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(4-1-5)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_04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="" xmlns:a16="http://schemas.microsoft.com/office/drawing/2014/main" id="{A2735484-9A90-4F32-907B-ACA9525EE9FB}"/>
              </a:ext>
            </a:extLst>
          </p:cNvPr>
          <p:cNvSpPr/>
          <p:nvPr/>
        </p:nvSpPr>
        <p:spPr>
          <a:xfrm>
            <a:off x="43549" y="53395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F42CA9CE-454D-4E52-90B8-3854DAB6B73A}"/>
              </a:ext>
            </a:extLst>
          </p:cNvPr>
          <p:cNvSpPr txBox="1"/>
          <p:nvPr/>
        </p:nvSpPr>
        <p:spPr>
          <a:xfrm>
            <a:off x="516495" y="1338010"/>
            <a:ext cx="6278633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영범이네 집에서 일주일 동안 버려진 종류별 쓰레기의 양을 조사하여 막대그래프로 나타내려고 합니다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물음에 답하세요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graphicFrame>
        <p:nvGraphicFramePr>
          <p:cNvPr id="26" name="표 4">
            <a:extLst>
              <a:ext uri="{FF2B5EF4-FFF2-40B4-BE49-F238E27FC236}">
                <a16:creationId xmlns="" xmlns:a16="http://schemas.microsoft.com/office/drawing/2014/main" id="{83717DFB-E185-4C0A-AE43-9873EEC979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213345"/>
              </p:ext>
            </p:extLst>
          </p:nvPr>
        </p:nvGraphicFramePr>
        <p:xfrm>
          <a:off x="312226" y="3239683"/>
          <a:ext cx="645897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426">
                  <a:extLst>
                    <a:ext uri="{9D8B030D-6E8A-4147-A177-3AD203B41FA5}">
                      <a16:colId xmlns="" xmlns:a16="http://schemas.microsoft.com/office/drawing/2014/main" val="535278802"/>
                    </a:ext>
                  </a:extLst>
                </a:gridCol>
                <a:gridCol w="1025564">
                  <a:extLst>
                    <a:ext uri="{9D8B030D-6E8A-4147-A177-3AD203B41FA5}">
                      <a16:colId xmlns="" xmlns:a16="http://schemas.microsoft.com/office/drawing/2014/main" val="1734534329"/>
                    </a:ext>
                  </a:extLst>
                </a:gridCol>
                <a:gridCol w="1134676">
                  <a:extLst>
                    <a:ext uri="{9D8B030D-6E8A-4147-A177-3AD203B41FA5}">
                      <a16:colId xmlns="" xmlns:a16="http://schemas.microsoft.com/office/drawing/2014/main" val="2297072777"/>
                    </a:ext>
                  </a:extLst>
                </a:gridCol>
                <a:gridCol w="1018314">
                  <a:extLst>
                    <a:ext uri="{9D8B030D-6E8A-4147-A177-3AD203B41FA5}">
                      <a16:colId xmlns="" xmlns:a16="http://schemas.microsoft.com/office/drawing/2014/main" val="3752471611"/>
                    </a:ext>
                  </a:extLst>
                </a:gridCol>
                <a:gridCol w="1076495">
                  <a:extLst>
                    <a:ext uri="{9D8B030D-6E8A-4147-A177-3AD203B41FA5}">
                      <a16:colId xmlns="" xmlns:a16="http://schemas.microsoft.com/office/drawing/2014/main" val="100372439"/>
                    </a:ext>
                  </a:extLst>
                </a:gridCol>
                <a:gridCol w="1076495">
                  <a:extLst>
                    <a:ext uri="{9D8B030D-6E8A-4147-A177-3AD203B41FA5}">
                      <a16:colId xmlns="" xmlns:a16="http://schemas.microsoft.com/office/drawing/2014/main" val="3588861004"/>
                    </a:ext>
                  </a:extLst>
                </a:gridCol>
              </a:tblGrid>
              <a:tr h="2802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종류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음식물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플라스틱류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종이류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병류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합계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20586584"/>
                  </a:ext>
                </a:extLst>
              </a:tr>
              <a:tr h="4763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쓰레기의 양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(kg)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800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61296501"/>
                  </a:ext>
                </a:extLst>
              </a:tr>
            </a:tbl>
          </a:graphicData>
        </a:graphic>
      </p:graphicFrame>
      <p:sp>
        <p:nvSpPr>
          <p:cNvPr id="28" name="TextBox 9">
            <a:extLst>
              <a:ext uri="{FF2B5EF4-FFF2-40B4-BE49-F238E27FC236}">
                <a16:creationId xmlns="" xmlns:a16="http://schemas.microsoft.com/office/drawing/2014/main" id="{A41345F8-04D5-4FD7-9E69-A532717821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592" y="2719147"/>
            <a:ext cx="2409099" cy="385817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/>
          <a:lstStyle>
            <a:defPPr>
              <a:defRPr lang="ko-KR"/>
            </a:defPPr>
            <a:lvl1pPr algn="ctr">
              <a:defRPr sz="190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종류별 쓰레기의 양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70F02BB0-CD1C-4AEF-9335-384B89095EE3}"/>
              </a:ext>
            </a:extLst>
          </p:cNvPr>
          <p:cNvSpPr txBox="1"/>
          <p:nvPr/>
        </p:nvSpPr>
        <p:spPr>
          <a:xfrm>
            <a:off x="684183" y="2288195"/>
            <a:ext cx="616232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종이류는 몇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kg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인가요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="" xmlns:a16="http://schemas.microsoft.com/office/drawing/2014/main" id="{987872B5-66EA-4FB7-B070-750DDC4F72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66504" y="2307506"/>
            <a:ext cx="360000" cy="35500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xmlns="" id="{9A0A37D5-598B-4C83-946F-AAA9F71127F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49" y="1417841"/>
            <a:ext cx="178503" cy="210959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E675843B-8EFB-40A0-83AE-0B3AFFD81211}"/>
              </a:ext>
            </a:extLst>
          </p:cNvPr>
          <p:cNvSpPr/>
          <p:nvPr/>
        </p:nvSpPr>
        <p:spPr bwMode="auto">
          <a:xfrm>
            <a:off x="3158310" y="4642713"/>
            <a:ext cx="729970" cy="3651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7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="" xmlns:a16="http://schemas.microsoft.com/office/drawing/2014/main" id="{C0113C47-3827-4C89-9B78-3BC84E96F7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59832" y="4694180"/>
            <a:ext cx="360000" cy="35500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70F02BB0-CD1C-4AEF-9335-384B89095EE3}"/>
              </a:ext>
            </a:extLst>
          </p:cNvPr>
          <p:cNvSpPr txBox="1"/>
          <p:nvPr/>
        </p:nvSpPr>
        <p:spPr>
          <a:xfrm>
            <a:off x="3842032" y="4621373"/>
            <a:ext cx="53893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kg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23927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막대그래프를 어떻게 그릴까요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74~75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" name="Picture 12">
            <a:extLst>
              <a:ext uri="{FF2B5EF4-FFF2-40B4-BE49-F238E27FC236}">
                <a16:creationId xmlns="" xmlns:a16="http://schemas.microsoft.com/office/drawing/2014/main" id="{D24BECC1-1872-4E87-8485-F918C427C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그림 55">
            <a:extLst>
              <a:ext uri="{FF2B5EF4-FFF2-40B4-BE49-F238E27FC236}">
                <a16:creationId xmlns="" xmlns:a16="http://schemas.microsoft.com/office/drawing/2014/main" id="{9948FDD3-0BE6-4717-89A1-96B3C746CC0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76" y="1544405"/>
            <a:ext cx="348893" cy="332665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DAB23539-2E2D-4872-B796-DA1D9BE561A8}"/>
              </a:ext>
            </a:extLst>
          </p:cNvPr>
          <p:cNvSpPr txBox="1"/>
          <p:nvPr/>
        </p:nvSpPr>
        <p:spPr>
          <a:xfrm>
            <a:off x="667424" y="1527756"/>
            <a:ext cx="616232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실천할 수 있는 활동으로 전기 아껴 쓰기를 고른 학생은 몇 명인가요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4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막대그래프를 어떻게 그릴까요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8" name="표 4">
            <a:extLst>
              <a:ext uri="{FF2B5EF4-FFF2-40B4-BE49-F238E27FC236}">
                <a16:creationId xmlns="" xmlns:a16="http://schemas.microsoft.com/office/drawing/2014/main" id="{8AFB5A7A-8A4F-4292-8DF7-6342EB5311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090166"/>
              </p:ext>
            </p:extLst>
          </p:nvPr>
        </p:nvGraphicFramePr>
        <p:xfrm>
          <a:off x="250195" y="3184768"/>
          <a:ext cx="6505434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4239">
                  <a:extLst>
                    <a:ext uri="{9D8B030D-6E8A-4147-A177-3AD203B41FA5}">
                      <a16:colId xmlns="" xmlns:a16="http://schemas.microsoft.com/office/drawing/2014/main" val="535278802"/>
                    </a:ext>
                  </a:extLst>
                </a:gridCol>
                <a:gridCol w="969314">
                  <a:extLst>
                    <a:ext uri="{9D8B030D-6E8A-4147-A177-3AD203B41FA5}">
                      <a16:colId xmlns="" xmlns:a16="http://schemas.microsoft.com/office/drawing/2014/main" val="1734534329"/>
                    </a:ext>
                  </a:extLst>
                </a:gridCol>
                <a:gridCol w="1199164">
                  <a:extLst>
                    <a:ext uri="{9D8B030D-6E8A-4147-A177-3AD203B41FA5}">
                      <a16:colId xmlns="" xmlns:a16="http://schemas.microsoft.com/office/drawing/2014/main" val="2297072777"/>
                    </a:ext>
                  </a:extLst>
                </a:gridCol>
                <a:gridCol w="1141096">
                  <a:extLst>
                    <a:ext uri="{9D8B030D-6E8A-4147-A177-3AD203B41FA5}">
                      <a16:colId xmlns="" xmlns:a16="http://schemas.microsoft.com/office/drawing/2014/main" val="3752471611"/>
                    </a:ext>
                  </a:extLst>
                </a:gridCol>
                <a:gridCol w="1188132">
                  <a:extLst>
                    <a:ext uri="{9D8B030D-6E8A-4147-A177-3AD203B41FA5}">
                      <a16:colId xmlns="" xmlns:a16="http://schemas.microsoft.com/office/drawing/2014/main" val="100372439"/>
                    </a:ext>
                  </a:extLst>
                </a:gridCol>
                <a:gridCol w="923489">
                  <a:extLst>
                    <a:ext uri="{9D8B030D-6E8A-4147-A177-3AD203B41FA5}">
                      <a16:colId xmlns="" xmlns:a16="http://schemas.microsoft.com/office/drawing/2014/main" val="3588861004"/>
                    </a:ext>
                  </a:extLst>
                </a:gridCol>
              </a:tblGrid>
              <a:tr h="2802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활동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재활용 </a:t>
                      </a:r>
                      <a:endParaRPr lang="en-US" altLang="ko-KR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하기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전기</a:t>
                      </a:r>
                      <a:endParaRPr lang="en-US" altLang="ko-KR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아껴 쓰기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대중교통 이용하기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나무 심기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합계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20586584"/>
                  </a:ext>
                </a:extLst>
              </a:tr>
              <a:tr h="4763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학생 수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1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61296501"/>
                  </a:ext>
                </a:extLst>
              </a:tr>
            </a:tbl>
          </a:graphicData>
        </a:graphic>
      </p:graphicFrame>
      <p:sp>
        <p:nvSpPr>
          <p:cNvPr id="50" name="TextBox 9">
            <a:extLst>
              <a:ext uri="{FF2B5EF4-FFF2-40B4-BE49-F238E27FC236}">
                <a16:creationId xmlns="" xmlns:a16="http://schemas.microsoft.com/office/drawing/2014/main" id="{993F7C1B-7CF9-46A0-B400-0218AE7F15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0899" y="2500545"/>
            <a:ext cx="3549466" cy="42439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/>
          <a:lstStyle>
            <a:defPPr>
              <a:defRPr lang="ko-KR"/>
            </a:defPPr>
            <a:lvl1pPr algn="ctr">
              <a:defRPr sz="190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실천할 수 있는 </a:t>
            </a:r>
            <a:r>
              <a:rPr lang="ko-KR" altLang="en-US" dirty="0" err="1"/>
              <a:t>활동별</a:t>
            </a:r>
            <a:r>
              <a:rPr lang="ko-KR" altLang="en-US" dirty="0"/>
              <a:t> 학생 수</a:t>
            </a:r>
          </a:p>
        </p:txBody>
      </p:sp>
      <p:pic>
        <p:nvPicPr>
          <p:cNvPr id="59" name="그림 58">
            <a:extLst>
              <a:ext uri="{FF2B5EF4-FFF2-40B4-BE49-F238E27FC236}">
                <a16:creationId xmlns="" xmlns:a16="http://schemas.microsoft.com/office/drawing/2014/main" id="{8B4F2DDD-DD83-4BCF-939C-E3B430DE02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68512" y="3933056"/>
            <a:ext cx="360000" cy="355000"/>
          </a:xfrm>
          <a:prstGeom prst="rect">
            <a:avLst/>
          </a:prstGeom>
        </p:spPr>
      </p:pic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E675843B-8EFB-40A0-83AE-0B3AFFD81211}"/>
              </a:ext>
            </a:extLst>
          </p:cNvPr>
          <p:cNvSpPr/>
          <p:nvPr/>
        </p:nvSpPr>
        <p:spPr bwMode="auto">
          <a:xfrm>
            <a:off x="3191491" y="4573543"/>
            <a:ext cx="663609" cy="3651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9</a:t>
            </a:r>
            <a:r>
              <a:rPr kumimoji="1" lang="ko-KR" altLang="en-US" sz="1900" b="1" i="0" u="none" strike="noStrike" cap="none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명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그림 51">
            <a:extLst>
              <a:ext uri="{FF2B5EF4-FFF2-40B4-BE49-F238E27FC236}">
                <a16:creationId xmlns="" xmlns:a16="http://schemas.microsoft.com/office/drawing/2014/main" id="{C0113C47-3827-4C89-9B78-3BC84E96F7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65469" y="4625010"/>
            <a:ext cx="360000" cy="35500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C47E6CA9-AB2F-4E53-8567-7CFD29DA8E7D}"/>
              </a:ext>
            </a:extLst>
          </p:cNvPr>
          <p:cNvSpPr txBox="1"/>
          <p:nvPr/>
        </p:nvSpPr>
        <p:spPr>
          <a:xfrm>
            <a:off x="7068751" y="1063509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E044328A-0C35-46EE-A324-4646FF5BF9B1}"/>
              </a:ext>
            </a:extLst>
          </p:cNvPr>
          <p:cNvSpPr/>
          <p:nvPr/>
        </p:nvSpPr>
        <p:spPr>
          <a:xfrm>
            <a:off x="98105" y="3449160"/>
            <a:ext cx="6667165" cy="159052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1" name="모서리가 둥근 직사각형 45">
            <a:extLst>
              <a:ext uri="{FF2B5EF4-FFF2-40B4-BE49-F238E27FC236}">
                <a16:creationId xmlns="" xmlns:a16="http://schemas.microsoft.com/office/drawing/2014/main" id="{857A1661-0BA8-4408-85BD-35B9357F9E4F}"/>
              </a:ext>
            </a:extLst>
          </p:cNvPr>
          <p:cNvSpPr/>
          <p:nvPr/>
        </p:nvSpPr>
        <p:spPr>
          <a:xfrm>
            <a:off x="243838" y="3269140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42" name="직각 삼각형 41">
            <a:extLst>
              <a:ext uri="{FF2B5EF4-FFF2-40B4-BE49-F238E27FC236}">
                <a16:creationId xmlns="" xmlns:a16="http://schemas.microsoft.com/office/drawing/2014/main" id="{352CF2A3-0FED-4E45-AA79-712C9D433AA3}"/>
              </a:ext>
            </a:extLst>
          </p:cNvPr>
          <p:cNvSpPr/>
          <p:nvPr/>
        </p:nvSpPr>
        <p:spPr>
          <a:xfrm flipH="1" flipV="1">
            <a:off x="5167245" y="50396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6" name="TextBox 43">
            <a:extLst>
              <a:ext uri="{FF2B5EF4-FFF2-40B4-BE49-F238E27FC236}">
                <a16:creationId xmlns="" xmlns:a16="http://schemas.microsoft.com/office/drawing/2014/main" id="{6D0C635E-DFC1-4393-9E23-20E6D1EF2E10}"/>
              </a:ext>
            </a:extLst>
          </p:cNvPr>
          <p:cNvSpPr txBox="1"/>
          <p:nvPr/>
        </p:nvSpPr>
        <p:spPr>
          <a:xfrm>
            <a:off x="436765" y="3695719"/>
            <a:ext cx="5989844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합계에서 재활용하기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대중교통 이용하기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나무심기를 실천할 수 있는 학생 수를 뺍니다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23-7-5-2=9(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명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pic>
        <p:nvPicPr>
          <p:cNvPr id="47" name="Picture 31">
            <a:extLst>
              <a:ext uri="{FF2B5EF4-FFF2-40B4-BE49-F238E27FC236}">
                <a16:creationId xmlns="" xmlns:a16="http://schemas.microsoft.com/office/drawing/2014/main" id="{E32B8564-E453-4832-AD6B-DD5D426BCA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625" y="4363352"/>
            <a:ext cx="261031" cy="253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순서도: 대체 처리 52"/>
          <p:cNvSpPr/>
          <p:nvPr/>
        </p:nvSpPr>
        <p:spPr>
          <a:xfrm>
            <a:off x="4942333" y="1234397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4932040" y="1178717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5" name="순서도: 대체 처리 54"/>
          <p:cNvSpPr/>
          <p:nvPr/>
        </p:nvSpPr>
        <p:spPr>
          <a:xfrm>
            <a:off x="3410347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3410347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순서도: 대체 처리 59"/>
          <p:cNvSpPr/>
          <p:nvPr/>
        </p:nvSpPr>
        <p:spPr>
          <a:xfrm>
            <a:off x="663499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662470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634325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633296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4134570" y="1226917"/>
            <a:ext cx="490580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4157582" y="1171237"/>
            <a:ext cx="47031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1~3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순서도: 대체 처리 90">
            <a:extLst>
              <a:ext uri="{FF2B5EF4-FFF2-40B4-BE49-F238E27FC236}">
                <a16:creationId xmlns:a16="http://schemas.microsoft.com/office/drawing/2014/main" xmlns="" id="{F68C3C5A-1F66-415C-9F74-3AA9B693F369}"/>
              </a:ext>
            </a:extLst>
          </p:cNvPr>
          <p:cNvSpPr/>
          <p:nvPr/>
        </p:nvSpPr>
        <p:spPr>
          <a:xfrm>
            <a:off x="4654301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xmlns="" id="{D87EA1C1-CD1D-43F7-A6FE-9B096BCC8E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4008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93" name="순서도: 대체 처리 92"/>
          <p:cNvSpPr/>
          <p:nvPr/>
        </p:nvSpPr>
        <p:spPr>
          <a:xfrm>
            <a:off x="5230365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5220072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6058450" y="123853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6048157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97" name="순서도: 대체 처리 96"/>
          <p:cNvSpPr/>
          <p:nvPr/>
        </p:nvSpPr>
        <p:spPr>
          <a:xfrm>
            <a:off x="5518829" y="1216428"/>
            <a:ext cx="490580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/>
          <p:cNvSpPr txBox="1">
            <a:spLocks noChangeArrowheads="1"/>
          </p:cNvSpPr>
          <p:nvPr/>
        </p:nvSpPr>
        <p:spPr bwMode="auto">
          <a:xfrm>
            <a:off x="5541841" y="1160748"/>
            <a:ext cx="47031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4~6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9528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5520459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suhi_p_0401_05_0004.html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74~75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F8F6461C-2995-47A6-BFA8-BCDE30C7D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484183"/>
            <a:ext cx="5173856" cy="249298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4D689864-696C-4304-9E36-F672E2EBB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6974" y="2756878"/>
            <a:ext cx="2229866" cy="1072713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3824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클릭하면 막대그래프 완성 되어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전 기존 틀 이미지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 팝업창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(#2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풀팝업 다음 슬라이드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막대그래프를 어떻게 그릴까요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74~75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624849" y="49771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679618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타원 66"/>
          <p:cNvSpPr/>
          <p:nvPr/>
        </p:nvSpPr>
        <p:spPr>
          <a:xfrm>
            <a:off x="92609" y="50723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7" name="Picture 6">
            <a:extLst>
              <a:ext uri="{FF2B5EF4-FFF2-40B4-BE49-F238E27FC236}">
                <a16:creationId xmlns="" xmlns:a16="http://schemas.microsoft.com/office/drawing/2014/main" id="{194F7940-56F5-4913-9B91-979B08BBEA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89" y="1525009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F0501B79-9408-41C4-8AF0-3B75202C1A69}"/>
              </a:ext>
            </a:extLst>
          </p:cNvPr>
          <p:cNvSpPr txBox="1"/>
          <p:nvPr/>
        </p:nvSpPr>
        <p:spPr>
          <a:xfrm>
            <a:off x="667424" y="1520788"/>
            <a:ext cx="616232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표를 보고 막대그래프를 완성해 보세요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4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막대그래프를 어떻게 그릴까요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순서도: 대체 처리 45"/>
          <p:cNvSpPr/>
          <p:nvPr/>
        </p:nvSpPr>
        <p:spPr>
          <a:xfrm>
            <a:off x="4942333" y="1234397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4932040" y="1178717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3" name="순서도: 대체 처리 52"/>
          <p:cNvSpPr/>
          <p:nvPr/>
        </p:nvSpPr>
        <p:spPr>
          <a:xfrm>
            <a:off x="3410347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3410347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663499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662470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4134570" y="1226917"/>
            <a:ext cx="490580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4157582" y="1171237"/>
            <a:ext cx="47031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1~3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순서도: 대체 처리 74">
            <a:extLst>
              <a:ext uri="{FF2B5EF4-FFF2-40B4-BE49-F238E27FC236}">
                <a16:creationId xmlns:a16="http://schemas.microsoft.com/office/drawing/2014/main" xmlns="" id="{F68C3C5A-1F66-415C-9F74-3AA9B693F369}"/>
              </a:ext>
            </a:extLst>
          </p:cNvPr>
          <p:cNvSpPr/>
          <p:nvPr/>
        </p:nvSpPr>
        <p:spPr>
          <a:xfrm>
            <a:off x="4654301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D87EA1C1-CD1D-43F7-A6FE-9B096BCC8E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4008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230365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220072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5518829" y="1216428"/>
            <a:ext cx="490580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5541841" y="1160748"/>
            <a:ext cx="47031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4~6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순서도: 대체 처리 84"/>
          <p:cNvSpPr/>
          <p:nvPr/>
        </p:nvSpPr>
        <p:spPr>
          <a:xfrm>
            <a:off x="6342778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6332485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7" name="순서도: 대체 처리 86"/>
          <p:cNvSpPr/>
          <p:nvPr/>
        </p:nvSpPr>
        <p:spPr>
          <a:xfrm>
            <a:off x="6054739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/>
          <p:cNvSpPr txBox="1">
            <a:spLocks noChangeArrowheads="1"/>
          </p:cNvSpPr>
          <p:nvPr/>
        </p:nvSpPr>
        <p:spPr bwMode="auto">
          <a:xfrm>
            <a:off x="6044446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pic>
        <p:nvPicPr>
          <p:cNvPr id="89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1476" y="1556792"/>
            <a:ext cx="1057467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xmlns="" id="{1E114D66-A627-4BE1-B53E-B84DA77D667C}"/>
              </a:ext>
            </a:extLst>
          </p:cNvPr>
          <p:cNvSpPr txBox="1"/>
          <p:nvPr/>
        </p:nvSpPr>
        <p:spPr>
          <a:xfrm>
            <a:off x="5405904" y="1563131"/>
            <a:ext cx="8842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표 보기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TextBox 9">
            <a:extLst>
              <a:ext uri="{FF2B5EF4-FFF2-40B4-BE49-F238E27FC236}">
                <a16:creationId xmlns="" xmlns:a16="http://schemas.microsoft.com/office/drawing/2014/main" id="{993F7C1B-7CF9-46A0-B400-0218AE7F15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0899" y="1988840"/>
            <a:ext cx="3549466" cy="42439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/>
          <a:lstStyle>
            <a:defPPr>
              <a:defRPr lang="ko-KR"/>
            </a:defPPr>
            <a:lvl1pPr algn="ctr">
              <a:defRPr sz="190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실천할 수 있는 </a:t>
            </a:r>
            <a:r>
              <a:rPr lang="ko-KR" altLang="en-US" dirty="0" err="1"/>
              <a:t>활동별</a:t>
            </a:r>
            <a:r>
              <a:rPr lang="ko-KR" altLang="en-US" dirty="0"/>
              <a:t> 학생 수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="" xmlns:a16="http://schemas.microsoft.com/office/drawing/2014/main" id="{CD9BFF12-6AB3-49A1-B151-5973FE82F061}"/>
              </a:ext>
            </a:extLst>
          </p:cNvPr>
          <p:cNvSpPr txBox="1"/>
          <p:nvPr/>
        </p:nvSpPr>
        <p:spPr>
          <a:xfrm>
            <a:off x="1547664" y="4653136"/>
            <a:ext cx="669616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활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동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="" xmlns:a16="http://schemas.microsoft.com/office/drawing/2014/main" id="{CD9BFF12-6AB3-49A1-B151-5973FE82F061}"/>
              </a:ext>
            </a:extLst>
          </p:cNvPr>
          <p:cNvSpPr txBox="1"/>
          <p:nvPr/>
        </p:nvSpPr>
        <p:spPr>
          <a:xfrm>
            <a:off x="1878438" y="3969060"/>
            <a:ext cx="317298" cy="369332"/>
          </a:xfrm>
          <a:prstGeom prst="rect">
            <a:avLst/>
          </a:prstGeom>
          <a:solidFill>
            <a:srgbClr val="F5F8EE"/>
          </a:solidFill>
        </p:spPr>
        <p:txBody>
          <a:bodyPr wrap="square">
            <a:spAutoFit/>
          </a:bodyPr>
          <a:lstStyle/>
          <a:p>
            <a:r>
              <a:rPr lang="en-US" altLang="ko-KR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="" xmlns:a16="http://schemas.microsoft.com/office/drawing/2014/main" id="{CD9BFF12-6AB3-49A1-B151-5973FE82F061}"/>
              </a:ext>
            </a:extLst>
          </p:cNvPr>
          <p:cNvSpPr txBox="1"/>
          <p:nvPr/>
        </p:nvSpPr>
        <p:spPr>
          <a:xfrm>
            <a:off x="1871700" y="3419708"/>
            <a:ext cx="317298" cy="369332"/>
          </a:xfrm>
          <a:prstGeom prst="rect">
            <a:avLst/>
          </a:prstGeom>
          <a:solidFill>
            <a:srgbClr val="F5F8EE"/>
          </a:solidFill>
        </p:spPr>
        <p:txBody>
          <a:bodyPr wrap="square">
            <a:spAutoFit/>
          </a:bodyPr>
          <a:lstStyle/>
          <a:p>
            <a:r>
              <a:rPr lang="en-US" altLang="ko-KR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="" xmlns:a16="http://schemas.microsoft.com/office/drawing/2014/main" id="{CD9BFF12-6AB3-49A1-B151-5973FE82F061}"/>
              </a:ext>
            </a:extLst>
          </p:cNvPr>
          <p:cNvSpPr txBox="1"/>
          <p:nvPr/>
        </p:nvSpPr>
        <p:spPr>
          <a:xfrm>
            <a:off x="1727200" y="2636912"/>
            <a:ext cx="455060" cy="369332"/>
          </a:xfrm>
          <a:prstGeom prst="rect">
            <a:avLst/>
          </a:prstGeom>
          <a:solidFill>
            <a:srgbClr val="F5F8EE"/>
          </a:solidFill>
        </p:spPr>
        <p:txBody>
          <a:bodyPr wrap="square">
            <a:spAutoFit/>
          </a:bodyPr>
          <a:lstStyle/>
          <a:p>
            <a:r>
              <a:rPr lang="en-US" altLang="ko-KR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="" xmlns:a16="http://schemas.microsoft.com/office/drawing/2014/main" id="{CD9BFF12-6AB3-49A1-B151-5973FE82F061}"/>
              </a:ext>
            </a:extLst>
          </p:cNvPr>
          <p:cNvSpPr txBox="1"/>
          <p:nvPr/>
        </p:nvSpPr>
        <p:spPr>
          <a:xfrm>
            <a:off x="1042640" y="2528900"/>
            <a:ext cx="541028" cy="369332"/>
          </a:xfrm>
          <a:prstGeom prst="rect">
            <a:avLst/>
          </a:prstGeom>
          <a:solidFill>
            <a:srgbClr val="F5F8EE"/>
          </a:solidFill>
        </p:spPr>
        <p:txBody>
          <a:bodyPr wrap="square">
            <a:spAutoFit/>
          </a:bodyPr>
          <a:lstStyle/>
          <a:p>
            <a:r>
              <a:rPr lang="en-US" altLang="ko-KR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  <a:r>
              <a:rPr lang="en-US" altLang="ko-KR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="" xmlns:a16="http://schemas.microsoft.com/office/drawing/2014/main" id="{CD9BFF12-6AB3-49A1-B151-5973FE82F061}"/>
              </a:ext>
            </a:extLst>
          </p:cNvPr>
          <p:cNvSpPr txBox="1"/>
          <p:nvPr/>
        </p:nvSpPr>
        <p:spPr>
          <a:xfrm>
            <a:off x="689740" y="4293096"/>
            <a:ext cx="1001940" cy="369332"/>
          </a:xfrm>
          <a:prstGeom prst="rect">
            <a:avLst/>
          </a:prstGeom>
          <a:solidFill>
            <a:srgbClr val="F5F8EE"/>
          </a:solidFill>
        </p:spPr>
        <p:txBody>
          <a:bodyPr wrap="square">
            <a:spAutoFit/>
          </a:bodyPr>
          <a:lstStyle/>
          <a:p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학생 수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="" xmlns:a16="http://schemas.microsoft.com/office/drawing/2014/main" id="{CD9BFF12-6AB3-49A1-B151-5973FE82F061}"/>
              </a:ext>
            </a:extLst>
          </p:cNvPr>
          <p:cNvSpPr txBox="1"/>
          <p:nvPr/>
        </p:nvSpPr>
        <p:spPr>
          <a:xfrm>
            <a:off x="2303748" y="4387170"/>
            <a:ext cx="747581" cy="55399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재활용</a:t>
            </a:r>
            <a:endParaRPr lang="en-US" altLang="ko-KR" sz="18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하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기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="" xmlns:a16="http://schemas.microsoft.com/office/drawing/2014/main" id="{CD9BFF12-6AB3-49A1-B151-5973FE82F061}"/>
              </a:ext>
            </a:extLst>
          </p:cNvPr>
          <p:cNvSpPr txBox="1"/>
          <p:nvPr/>
        </p:nvSpPr>
        <p:spPr>
          <a:xfrm>
            <a:off x="3167844" y="4365104"/>
            <a:ext cx="927601" cy="55399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전기</a:t>
            </a:r>
            <a:endParaRPr lang="en-US" altLang="ko-KR" sz="18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아껴쓰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기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="" xmlns:a16="http://schemas.microsoft.com/office/drawing/2014/main" id="{CD9BFF12-6AB3-49A1-B151-5973FE82F061}"/>
              </a:ext>
            </a:extLst>
          </p:cNvPr>
          <p:cNvSpPr txBox="1"/>
          <p:nvPr/>
        </p:nvSpPr>
        <p:spPr>
          <a:xfrm>
            <a:off x="4139952" y="4362294"/>
            <a:ext cx="1080507" cy="55399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대중교통</a:t>
            </a:r>
            <a:endParaRPr lang="en-US" altLang="ko-KR" sz="18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이용하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기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="" xmlns:a16="http://schemas.microsoft.com/office/drawing/2014/main" id="{CD9BFF12-6AB3-49A1-B151-5973FE82F061}"/>
              </a:ext>
            </a:extLst>
          </p:cNvPr>
          <p:cNvSpPr txBox="1"/>
          <p:nvPr/>
        </p:nvSpPr>
        <p:spPr>
          <a:xfrm>
            <a:off x="5247573" y="4365104"/>
            <a:ext cx="747581" cy="55399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나무</a:t>
            </a:r>
            <a:endParaRPr lang="en-US" altLang="ko-KR" sz="18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심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기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2" name="타원 101"/>
          <p:cNvSpPr/>
          <p:nvPr/>
        </p:nvSpPr>
        <p:spPr>
          <a:xfrm>
            <a:off x="6196656" y="16989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310057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base_01.svg 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 지우고 새로 써 주세요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.) , answer_01_back.svg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\app\resource\contents_sub\lesson05\ops\ms_lesson05\images\ms_41_5_03_06_01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62028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막대그래프를 어떻게 그릴까요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활동지 다운로드 버튼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(4-1-5)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_04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383" y="5447074"/>
            <a:ext cx="1211829" cy="289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타원 52"/>
          <p:cNvSpPr/>
          <p:nvPr/>
        </p:nvSpPr>
        <p:spPr>
          <a:xfrm>
            <a:off x="91109" y="53414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2">
            <a:extLst>
              <a:ext uri="{FF2B5EF4-FFF2-40B4-BE49-F238E27FC236}">
                <a16:creationId xmlns="" xmlns:a16="http://schemas.microsoft.com/office/drawing/2014/main" id="{BFD800F6-5C2D-432C-8134-D76C355658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212" y="2342545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1BDA1457-5866-4788-AEDC-594A24D3D032}"/>
              </a:ext>
            </a:extLst>
          </p:cNvPr>
          <p:cNvSpPr txBox="1"/>
          <p:nvPr/>
        </p:nvSpPr>
        <p:spPr>
          <a:xfrm>
            <a:off x="516495" y="1338010"/>
            <a:ext cx="6278633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영범이네 집에서 일주일 동안 버려진 종류별 쓰레기의 양을 조사하여 막대그래프로 나타내려고 합니다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물음에 답하세요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211AD98E-7802-4045-88EB-D65BCCC9D2E1}"/>
              </a:ext>
            </a:extLst>
          </p:cNvPr>
          <p:cNvSpPr txBox="1"/>
          <p:nvPr/>
        </p:nvSpPr>
        <p:spPr>
          <a:xfrm>
            <a:off x="684183" y="2240868"/>
            <a:ext cx="616232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표를 보고 막대그래프를 완성해 보세요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xmlns="" id="{9A0A37D5-598B-4C83-946F-AAA9F71127F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49" y="1417841"/>
            <a:ext cx="178503" cy="210959"/>
          </a:xfrm>
          <a:prstGeom prst="rect">
            <a:avLst/>
          </a:prstGeom>
        </p:spPr>
      </p:pic>
      <p:graphicFrame>
        <p:nvGraphicFramePr>
          <p:cNvPr id="28" name="표 4">
            <a:extLst>
              <a:ext uri="{FF2B5EF4-FFF2-40B4-BE49-F238E27FC236}">
                <a16:creationId xmlns="" xmlns:a16="http://schemas.microsoft.com/office/drawing/2014/main" id="{83717DFB-E185-4C0A-AE43-9873EEC979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5301502"/>
              </p:ext>
            </p:extLst>
          </p:nvPr>
        </p:nvGraphicFramePr>
        <p:xfrm>
          <a:off x="312226" y="3239683"/>
          <a:ext cx="645897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426">
                  <a:extLst>
                    <a:ext uri="{9D8B030D-6E8A-4147-A177-3AD203B41FA5}">
                      <a16:colId xmlns="" xmlns:a16="http://schemas.microsoft.com/office/drawing/2014/main" val="535278802"/>
                    </a:ext>
                  </a:extLst>
                </a:gridCol>
                <a:gridCol w="1025564">
                  <a:extLst>
                    <a:ext uri="{9D8B030D-6E8A-4147-A177-3AD203B41FA5}">
                      <a16:colId xmlns="" xmlns:a16="http://schemas.microsoft.com/office/drawing/2014/main" val="1734534329"/>
                    </a:ext>
                  </a:extLst>
                </a:gridCol>
                <a:gridCol w="1134676">
                  <a:extLst>
                    <a:ext uri="{9D8B030D-6E8A-4147-A177-3AD203B41FA5}">
                      <a16:colId xmlns="" xmlns:a16="http://schemas.microsoft.com/office/drawing/2014/main" val="2297072777"/>
                    </a:ext>
                  </a:extLst>
                </a:gridCol>
                <a:gridCol w="1018314">
                  <a:extLst>
                    <a:ext uri="{9D8B030D-6E8A-4147-A177-3AD203B41FA5}">
                      <a16:colId xmlns="" xmlns:a16="http://schemas.microsoft.com/office/drawing/2014/main" val="3752471611"/>
                    </a:ext>
                  </a:extLst>
                </a:gridCol>
                <a:gridCol w="1076495">
                  <a:extLst>
                    <a:ext uri="{9D8B030D-6E8A-4147-A177-3AD203B41FA5}">
                      <a16:colId xmlns="" xmlns:a16="http://schemas.microsoft.com/office/drawing/2014/main" val="100372439"/>
                    </a:ext>
                  </a:extLst>
                </a:gridCol>
                <a:gridCol w="1076495">
                  <a:extLst>
                    <a:ext uri="{9D8B030D-6E8A-4147-A177-3AD203B41FA5}">
                      <a16:colId xmlns="" xmlns:a16="http://schemas.microsoft.com/office/drawing/2014/main" val="3588861004"/>
                    </a:ext>
                  </a:extLst>
                </a:gridCol>
              </a:tblGrid>
              <a:tr h="2802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종류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음식물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플라스틱류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종이류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병류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합계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20586584"/>
                  </a:ext>
                </a:extLst>
              </a:tr>
              <a:tr h="4763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쓰레기의 양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(kg)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61296501"/>
                  </a:ext>
                </a:extLst>
              </a:tr>
            </a:tbl>
          </a:graphicData>
        </a:graphic>
      </p:graphicFrame>
      <p:sp>
        <p:nvSpPr>
          <p:cNvPr id="29" name="TextBox 9">
            <a:extLst>
              <a:ext uri="{FF2B5EF4-FFF2-40B4-BE49-F238E27FC236}">
                <a16:creationId xmlns="" xmlns:a16="http://schemas.microsoft.com/office/drawing/2014/main" id="{A41345F8-04D5-4FD7-9E69-A532717821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592" y="2719147"/>
            <a:ext cx="2409099" cy="385817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/>
          <a:lstStyle>
            <a:defPPr>
              <a:defRPr lang="ko-KR"/>
            </a:defPPr>
            <a:lvl1pPr algn="ctr">
              <a:defRPr sz="190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종류별 쓰레기의 양</a:t>
            </a:r>
          </a:p>
        </p:txBody>
      </p:sp>
      <p:grpSp>
        <p:nvGrpSpPr>
          <p:cNvPr id="30" name="그룹 29"/>
          <p:cNvGrpSpPr/>
          <p:nvPr/>
        </p:nvGrpSpPr>
        <p:grpSpPr>
          <a:xfrm>
            <a:off x="2750158" y="5439738"/>
            <a:ext cx="1637116" cy="263186"/>
            <a:chOff x="319554" y="1245924"/>
            <a:chExt cx="2636592" cy="423864"/>
          </a:xfrm>
        </p:grpSpPr>
        <p:pic>
          <p:nvPicPr>
            <p:cNvPr id="34" name="Picture 1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5" name="Picture 1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6" name="Picture 1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7" name="Picture 14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9955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막대그래프를 어떻게 그릴까요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632" y="541125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73363" y="52652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862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활동지 다운로드 버튼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(4-1-5)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_04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클릭하면 막대그래프 완성 되어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전 기존 틀 이미지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383" y="5447074"/>
            <a:ext cx="1211829" cy="289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타원 52"/>
          <p:cNvSpPr/>
          <p:nvPr/>
        </p:nvSpPr>
        <p:spPr>
          <a:xfrm>
            <a:off x="91109" y="53414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2">
            <a:extLst>
              <a:ext uri="{FF2B5EF4-FFF2-40B4-BE49-F238E27FC236}">
                <a16:creationId xmlns="" xmlns:a16="http://schemas.microsoft.com/office/drawing/2014/main" id="{BFD800F6-5C2D-432C-8134-D76C355658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212" y="2342545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1BDA1457-5866-4788-AEDC-594A24D3D032}"/>
              </a:ext>
            </a:extLst>
          </p:cNvPr>
          <p:cNvSpPr txBox="1"/>
          <p:nvPr/>
        </p:nvSpPr>
        <p:spPr>
          <a:xfrm>
            <a:off x="516495" y="1338010"/>
            <a:ext cx="6278633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영범이네 집에서 일주일 동안 버려진 종류별 쓰레기의 양을 조사하여 막대그래프로 나타내려고 합니다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물음에 답하세요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211AD98E-7802-4045-88EB-D65BCCC9D2E1}"/>
              </a:ext>
            </a:extLst>
          </p:cNvPr>
          <p:cNvSpPr txBox="1"/>
          <p:nvPr/>
        </p:nvSpPr>
        <p:spPr>
          <a:xfrm>
            <a:off x="684183" y="2240868"/>
            <a:ext cx="616232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표를 보고 막대그래프를 완성해 보세요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4AD53728-7B3B-4384-BFB5-9F82A838F0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88112" y="3212018"/>
            <a:ext cx="2719537" cy="133310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620063E6-CEC0-44AA-9C03-DED4DFE262D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39652" y="3137385"/>
            <a:ext cx="4463421" cy="2194412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xmlns="" id="{9A0A37D5-598B-4C83-946F-AAA9F71127FC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49" y="1417841"/>
            <a:ext cx="178503" cy="210959"/>
          </a:xfrm>
          <a:prstGeom prst="rect">
            <a:avLst/>
          </a:prstGeom>
        </p:spPr>
      </p:pic>
      <p:sp>
        <p:nvSpPr>
          <p:cNvPr id="25" name="TextBox 9">
            <a:extLst>
              <a:ext uri="{FF2B5EF4-FFF2-40B4-BE49-F238E27FC236}">
                <a16:creationId xmlns="" xmlns:a16="http://schemas.microsoft.com/office/drawing/2014/main" id="{A41345F8-04D5-4FD7-9E69-A532717821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592" y="2636912"/>
            <a:ext cx="2409099" cy="385817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/>
          <a:lstStyle>
            <a:defPPr>
              <a:defRPr lang="ko-KR"/>
            </a:defPPr>
            <a:lvl1pPr algn="ctr">
              <a:defRPr sz="190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종류별 쓰레기의 양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CD9BFF12-6AB3-49A1-B151-5973FE82F061}"/>
              </a:ext>
            </a:extLst>
          </p:cNvPr>
          <p:cNvSpPr txBox="1"/>
          <p:nvPr/>
        </p:nvSpPr>
        <p:spPr>
          <a:xfrm>
            <a:off x="1997630" y="5035684"/>
            <a:ext cx="669616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종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류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CD9BFF12-6AB3-49A1-B151-5973FE82F061}"/>
              </a:ext>
            </a:extLst>
          </p:cNvPr>
          <p:cNvSpPr txBox="1"/>
          <p:nvPr/>
        </p:nvSpPr>
        <p:spPr>
          <a:xfrm>
            <a:off x="2028708" y="3284984"/>
            <a:ext cx="455060" cy="369332"/>
          </a:xfrm>
          <a:prstGeom prst="rect">
            <a:avLst/>
          </a:prstGeom>
          <a:solidFill>
            <a:srgbClr val="F5F8EE"/>
          </a:solidFill>
        </p:spPr>
        <p:txBody>
          <a:bodyPr wrap="square">
            <a:spAutoFit/>
          </a:bodyPr>
          <a:lstStyle/>
          <a:p>
            <a:r>
              <a:rPr lang="en-US" altLang="ko-KR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CD9BFF12-6AB3-49A1-B151-5973FE82F061}"/>
              </a:ext>
            </a:extLst>
          </p:cNvPr>
          <p:cNvSpPr txBox="1"/>
          <p:nvPr/>
        </p:nvSpPr>
        <p:spPr>
          <a:xfrm>
            <a:off x="1494923" y="3255333"/>
            <a:ext cx="541028" cy="369332"/>
          </a:xfrm>
          <a:prstGeom prst="rect">
            <a:avLst/>
          </a:prstGeom>
          <a:solidFill>
            <a:srgbClr val="F5F8EE"/>
          </a:solidFill>
        </p:spPr>
        <p:txBody>
          <a:bodyPr wrap="square">
            <a:spAutoFit/>
          </a:bodyPr>
          <a:lstStyle/>
          <a:p>
            <a:r>
              <a:rPr lang="en-US" altLang="ko-KR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kg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CD9BFF12-6AB3-49A1-B151-5973FE82F061}"/>
              </a:ext>
            </a:extLst>
          </p:cNvPr>
          <p:cNvSpPr txBox="1"/>
          <p:nvPr/>
        </p:nvSpPr>
        <p:spPr>
          <a:xfrm>
            <a:off x="2181108" y="3959768"/>
            <a:ext cx="302660" cy="369332"/>
          </a:xfrm>
          <a:prstGeom prst="rect">
            <a:avLst/>
          </a:prstGeom>
          <a:solidFill>
            <a:srgbClr val="F5F8EE"/>
          </a:solidFill>
        </p:spPr>
        <p:txBody>
          <a:bodyPr wrap="square">
            <a:spAutoFit/>
          </a:bodyPr>
          <a:lstStyle/>
          <a:p>
            <a:r>
              <a:rPr lang="en-US" altLang="ko-KR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CD9BFF12-6AB3-49A1-B151-5973FE82F061}"/>
              </a:ext>
            </a:extLst>
          </p:cNvPr>
          <p:cNvSpPr txBox="1"/>
          <p:nvPr/>
        </p:nvSpPr>
        <p:spPr>
          <a:xfrm>
            <a:off x="2181108" y="4401108"/>
            <a:ext cx="302660" cy="369332"/>
          </a:xfrm>
          <a:prstGeom prst="rect">
            <a:avLst/>
          </a:prstGeom>
          <a:solidFill>
            <a:srgbClr val="F5F8EE"/>
          </a:solidFill>
        </p:spPr>
        <p:txBody>
          <a:bodyPr wrap="square">
            <a:spAutoFit/>
          </a:bodyPr>
          <a:lstStyle/>
          <a:p>
            <a:r>
              <a:rPr lang="en-US" altLang="ko-KR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CD9BFF12-6AB3-49A1-B151-5973FE82F061}"/>
              </a:ext>
            </a:extLst>
          </p:cNvPr>
          <p:cNvSpPr txBox="1"/>
          <p:nvPr/>
        </p:nvSpPr>
        <p:spPr>
          <a:xfrm>
            <a:off x="881297" y="4715852"/>
            <a:ext cx="1232489" cy="369332"/>
          </a:xfrm>
          <a:prstGeom prst="rect">
            <a:avLst/>
          </a:prstGeom>
          <a:solidFill>
            <a:srgbClr val="F5F8EE"/>
          </a:solidFill>
        </p:spPr>
        <p:txBody>
          <a:bodyPr wrap="square">
            <a:spAutoFit/>
          </a:bodyPr>
          <a:lstStyle/>
          <a:p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쓰레기 양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CD9BFF12-6AB3-49A1-B151-5973FE82F061}"/>
              </a:ext>
            </a:extLst>
          </p:cNvPr>
          <p:cNvSpPr txBox="1"/>
          <p:nvPr/>
        </p:nvSpPr>
        <p:spPr>
          <a:xfrm>
            <a:off x="2480586" y="4859868"/>
            <a:ext cx="903282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음식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물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CD9BFF12-6AB3-49A1-B151-5973FE82F061}"/>
              </a:ext>
            </a:extLst>
          </p:cNvPr>
          <p:cNvSpPr txBox="1"/>
          <p:nvPr/>
        </p:nvSpPr>
        <p:spPr>
          <a:xfrm>
            <a:off x="3313702" y="4797152"/>
            <a:ext cx="903282" cy="48559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플라스틱류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CD9BFF12-6AB3-49A1-B151-5973FE82F061}"/>
              </a:ext>
            </a:extLst>
          </p:cNvPr>
          <p:cNvSpPr txBox="1"/>
          <p:nvPr/>
        </p:nvSpPr>
        <p:spPr>
          <a:xfrm>
            <a:off x="4139913" y="4869160"/>
            <a:ext cx="903282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종이류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CD9BFF12-6AB3-49A1-B151-5973FE82F061}"/>
              </a:ext>
            </a:extLst>
          </p:cNvPr>
          <p:cNvSpPr txBox="1"/>
          <p:nvPr/>
        </p:nvSpPr>
        <p:spPr>
          <a:xfrm>
            <a:off x="5079160" y="4859868"/>
            <a:ext cx="716976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병</a:t>
            </a:r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류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2750158" y="5439738"/>
            <a:ext cx="1637116" cy="263186"/>
            <a:chOff x="319554" y="1245924"/>
            <a:chExt cx="2636592" cy="423864"/>
          </a:xfrm>
        </p:grpSpPr>
        <p:pic>
          <p:nvPicPr>
            <p:cNvPr id="44" name="Picture 11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5" name="Picture 1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0811" y="1317363"/>
              <a:ext cx="781051" cy="29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6" name="Picture 13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8287" y="1312601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7" name="Picture 14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4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5031277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pop01_base_01.svg 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 지우고 새로 써 주세요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.) , pop01_answer_01_back.svg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\app\resource\contents_sub\lesson05\ops\ms_lesson05\images\ms_41_5_03_06_01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54113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F8F6461C-2995-47A6-BFA8-BCDE30C7D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484183"/>
            <a:ext cx="5173856" cy="2492989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막대그래프를 어떻게 그릴까요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74~75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" name="Picture 6">
            <a:extLst>
              <a:ext uri="{FF2B5EF4-FFF2-40B4-BE49-F238E27FC236}">
                <a16:creationId xmlns="" xmlns:a16="http://schemas.microsoft.com/office/drawing/2014/main" id="{194F7940-56F5-4913-9B91-979B08BBEA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89" y="1525009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F0501B79-9408-41C4-8AF0-3B75202C1A69}"/>
              </a:ext>
            </a:extLst>
          </p:cNvPr>
          <p:cNvSpPr txBox="1"/>
          <p:nvPr/>
        </p:nvSpPr>
        <p:spPr>
          <a:xfrm>
            <a:off x="667424" y="1520788"/>
            <a:ext cx="616232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표를 보고 막대그래프를 완성해 보세요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4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막대그래프를 어떻게 그릴까요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순서도: 대체 처리 45"/>
          <p:cNvSpPr/>
          <p:nvPr/>
        </p:nvSpPr>
        <p:spPr>
          <a:xfrm>
            <a:off x="4942333" y="1234397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4932040" y="1178717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3" name="순서도: 대체 처리 52"/>
          <p:cNvSpPr/>
          <p:nvPr/>
        </p:nvSpPr>
        <p:spPr>
          <a:xfrm>
            <a:off x="3410347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3410347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663499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662470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4134570" y="1226917"/>
            <a:ext cx="490580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4157582" y="1171237"/>
            <a:ext cx="47031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1~3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순서도: 대체 처리 74">
            <a:extLst>
              <a:ext uri="{FF2B5EF4-FFF2-40B4-BE49-F238E27FC236}">
                <a16:creationId xmlns:a16="http://schemas.microsoft.com/office/drawing/2014/main" xmlns="" id="{F68C3C5A-1F66-415C-9F74-3AA9B693F369}"/>
              </a:ext>
            </a:extLst>
          </p:cNvPr>
          <p:cNvSpPr/>
          <p:nvPr/>
        </p:nvSpPr>
        <p:spPr>
          <a:xfrm>
            <a:off x="4654301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D87EA1C1-CD1D-43F7-A6FE-9B096BCC8E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4008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230365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220072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5518829" y="1216428"/>
            <a:ext cx="490580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5541841" y="1160748"/>
            <a:ext cx="47031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4~6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순서도: 대체 처리 84"/>
          <p:cNvSpPr/>
          <p:nvPr/>
        </p:nvSpPr>
        <p:spPr>
          <a:xfrm>
            <a:off x="6342778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6332485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7" name="순서도: 대체 처리 86"/>
          <p:cNvSpPr/>
          <p:nvPr/>
        </p:nvSpPr>
        <p:spPr>
          <a:xfrm>
            <a:off x="6054739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/>
          <p:cNvSpPr txBox="1">
            <a:spLocks noChangeArrowheads="1"/>
          </p:cNvSpPr>
          <p:nvPr/>
        </p:nvSpPr>
        <p:spPr bwMode="auto">
          <a:xfrm>
            <a:off x="6044446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pic>
        <p:nvPicPr>
          <p:cNvPr id="89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1476" y="1556792"/>
            <a:ext cx="1057467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xmlns="" id="{1E114D66-A627-4BE1-B53E-B84DA77D667C}"/>
              </a:ext>
            </a:extLst>
          </p:cNvPr>
          <p:cNvSpPr txBox="1"/>
          <p:nvPr/>
        </p:nvSpPr>
        <p:spPr>
          <a:xfrm>
            <a:off x="5405904" y="1563131"/>
            <a:ext cx="8842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표 보기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TextBox 9">
            <a:extLst>
              <a:ext uri="{FF2B5EF4-FFF2-40B4-BE49-F238E27FC236}">
                <a16:creationId xmlns="" xmlns:a16="http://schemas.microsoft.com/office/drawing/2014/main" id="{993F7C1B-7CF9-46A0-B400-0218AE7F15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0899" y="1988840"/>
            <a:ext cx="3549466" cy="42439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/>
          <a:lstStyle>
            <a:defPPr>
              <a:defRPr lang="ko-KR"/>
            </a:defPPr>
            <a:lvl1pPr algn="ctr">
              <a:defRPr sz="190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실천할 수 있는 </a:t>
            </a:r>
            <a:r>
              <a:rPr lang="ko-KR" altLang="en-US" dirty="0" err="1"/>
              <a:t>활동별</a:t>
            </a:r>
            <a:r>
              <a:rPr lang="ko-KR" altLang="en-US" dirty="0"/>
              <a:t> 학생 수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="" xmlns:a16="http://schemas.microsoft.com/office/drawing/2014/main" id="{CD9BFF12-6AB3-49A1-B151-5973FE82F061}"/>
              </a:ext>
            </a:extLst>
          </p:cNvPr>
          <p:cNvSpPr txBox="1"/>
          <p:nvPr/>
        </p:nvSpPr>
        <p:spPr>
          <a:xfrm>
            <a:off x="1547664" y="4653136"/>
            <a:ext cx="669616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활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동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="" xmlns:a16="http://schemas.microsoft.com/office/drawing/2014/main" id="{CD9BFF12-6AB3-49A1-B151-5973FE82F061}"/>
              </a:ext>
            </a:extLst>
          </p:cNvPr>
          <p:cNvSpPr txBox="1"/>
          <p:nvPr/>
        </p:nvSpPr>
        <p:spPr>
          <a:xfrm>
            <a:off x="1878438" y="3969060"/>
            <a:ext cx="317298" cy="369332"/>
          </a:xfrm>
          <a:prstGeom prst="rect">
            <a:avLst/>
          </a:prstGeom>
          <a:solidFill>
            <a:srgbClr val="F5F8EE"/>
          </a:solidFill>
        </p:spPr>
        <p:txBody>
          <a:bodyPr wrap="square">
            <a:spAutoFit/>
          </a:bodyPr>
          <a:lstStyle/>
          <a:p>
            <a:r>
              <a:rPr lang="en-US" altLang="ko-KR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="" xmlns:a16="http://schemas.microsoft.com/office/drawing/2014/main" id="{CD9BFF12-6AB3-49A1-B151-5973FE82F061}"/>
              </a:ext>
            </a:extLst>
          </p:cNvPr>
          <p:cNvSpPr txBox="1"/>
          <p:nvPr/>
        </p:nvSpPr>
        <p:spPr>
          <a:xfrm>
            <a:off x="1871700" y="3419708"/>
            <a:ext cx="317298" cy="369332"/>
          </a:xfrm>
          <a:prstGeom prst="rect">
            <a:avLst/>
          </a:prstGeom>
          <a:solidFill>
            <a:srgbClr val="F5F8EE"/>
          </a:solidFill>
        </p:spPr>
        <p:txBody>
          <a:bodyPr wrap="square">
            <a:spAutoFit/>
          </a:bodyPr>
          <a:lstStyle/>
          <a:p>
            <a:r>
              <a:rPr lang="en-US" altLang="ko-KR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="" xmlns:a16="http://schemas.microsoft.com/office/drawing/2014/main" id="{CD9BFF12-6AB3-49A1-B151-5973FE82F061}"/>
              </a:ext>
            </a:extLst>
          </p:cNvPr>
          <p:cNvSpPr txBox="1"/>
          <p:nvPr/>
        </p:nvSpPr>
        <p:spPr>
          <a:xfrm>
            <a:off x="1727200" y="2636912"/>
            <a:ext cx="455060" cy="369332"/>
          </a:xfrm>
          <a:prstGeom prst="rect">
            <a:avLst/>
          </a:prstGeom>
          <a:solidFill>
            <a:srgbClr val="F5F8EE"/>
          </a:solidFill>
        </p:spPr>
        <p:txBody>
          <a:bodyPr wrap="square">
            <a:spAutoFit/>
          </a:bodyPr>
          <a:lstStyle/>
          <a:p>
            <a:r>
              <a:rPr lang="en-US" altLang="ko-KR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="" xmlns:a16="http://schemas.microsoft.com/office/drawing/2014/main" id="{CD9BFF12-6AB3-49A1-B151-5973FE82F061}"/>
              </a:ext>
            </a:extLst>
          </p:cNvPr>
          <p:cNvSpPr txBox="1"/>
          <p:nvPr/>
        </p:nvSpPr>
        <p:spPr>
          <a:xfrm>
            <a:off x="1042640" y="2528900"/>
            <a:ext cx="541028" cy="369332"/>
          </a:xfrm>
          <a:prstGeom prst="rect">
            <a:avLst/>
          </a:prstGeom>
          <a:solidFill>
            <a:srgbClr val="F5F8EE"/>
          </a:solidFill>
        </p:spPr>
        <p:txBody>
          <a:bodyPr wrap="square">
            <a:spAutoFit/>
          </a:bodyPr>
          <a:lstStyle/>
          <a:p>
            <a:r>
              <a:rPr lang="en-US" altLang="ko-KR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  <a:r>
              <a:rPr lang="en-US" altLang="ko-KR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="" xmlns:a16="http://schemas.microsoft.com/office/drawing/2014/main" id="{CD9BFF12-6AB3-49A1-B151-5973FE82F061}"/>
              </a:ext>
            </a:extLst>
          </p:cNvPr>
          <p:cNvSpPr txBox="1"/>
          <p:nvPr/>
        </p:nvSpPr>
        <p:spPr>
          <a:xfrm>
            <a:off x="689740" y="4293096"/>
            <a:ext cx="1001940" cy="369332"/>
          </a:xfrm>
          <a:prstGeom prst="rect">
            <a:avLst/>
          </a:prstGeom>
          <a:solidFill>
            <a:srgbClr val="F5F8EE"/>
          </a:solidFill>
        </p:spPr>
        <p:txBody>
          <a:bodyPr wrap="square">
            <a:spAutoFit/>
          </a:bodyPr>
          <a:lstStyle/>
          <a:p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학생 수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="" xmlns:a16="http://schemas.microsoft.com/office/drawing/2014/main" id="{CD9BFF12-6AB3-49A1-B151-5973FE82F061}"/>
              </a:ext>
            </a:extLst>
          </p:cNvPr>
          <p:cNvSpPr txBox="1"/>
          <p:nvPr/>
        </p:nvSpPr>
        <p:spPr>
          <a:xfrm>
            <a:off x="2303748" y="4387170"/>
            <a:ext cx="747581" cy="55399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재활용</a:t>
            </a:r>
            <a:endParaRPr lang="en-US" altLang="ko-KR" sz="18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하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기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="" xmlns:a16="http://schemas.microsoft.com/office/drawing/2014/main" id="{CD9BFF12-6AB3-49A1-B151-5973FE82F061}"/>
              </a:ext>
            </a:extLst>
          </p:cNvPr>
          <p:cNvSpPr txBox="1"/>
          <p:nvPr/>
        </p:nvSpPr>
        <p:spPr>
          <a:xfrm>
            <a:off x="3167844" y="4365104"/>
            <a:ext cx="927601" cy="55399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전기</a:t>
            </a:r>
            <a:endParaRPr lang="en-US" altLang="ko-KR" sz="18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아껴쓰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기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="" xmlns:a16="http://schemas.microsoft.com/office/drawing/2014/main" id="{CD9BFF12-6AB3-49A1-B151-5973FE82F061}"/>
              </a:ext>
            </a:extLst>
          </p:cNvPr>
          <p:cNvSpPr txBox="1"/>
          <p:nvPr/>
        </p:nvSpPr>
        <p:spPr>
          <a:xfrm>
            <a:off x="4139952" y="4362294"/>
            <a:ext cx="1080507" cy="55399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대중교통</a:t>
            </a:r>
            <a:endParaRPr lang="en-US" altLang="ko-KR" sz="18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이용하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기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="" xmlns:a16="http://schemas.microsoft.com/office/drawing/2014/main" id="{CD9BFF12-6AB3-49A1-B151-5973FE82F061}"/>
              </a:ext>
            </a:extLst>
          </p:cNvPr>
          <p:cNvSpPr txBox="1"/>
          <p:nvPr/>
        </p:nvSpPr>
        <p:spPr>
          <a:xfrm>
            <a:off x="5247573" y="4365104"/>
            <a:ext cx="747581" cy="55399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나무</a:t>
            </a:r>
            <a:endParaRPr lang="en-US" altLang="ko-KR" sz="18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심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기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2" name="타원 101"/>
          <p:cNvSpPr/>
          <p:nvPr/>
        </p:nvSpPr>
        <p:spPr>
          <a:xfrm>
            <a:off x="6196656" y="16989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8E16CC82-28C5-4409-9A00-5E8C4DC0EBA7}"/>
              </a:ext>
            </a:extLst>
          </p:cNvPr>
          <p:cNvSpPr txBox="1"/>
          <p:nvPr/>
        </p:nvSpPr>
        <p:spPr>
          <a:xfrm>
            <a:off x="7068751" y="1063509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E8DFD035-1E58-4866-8D1F-22F1AC6C8336}"/>
              </a:ext>
            </a:extLst>
          </p:cNvPr>
          <p:cNvSpPr/>
          <p:nvPr/>
        </p:nvSpPr>
        <p:spPr>
          <a:xfrm>
            <a:off x="160522" y="3687372"/>
            <a:ext cx="6667165" cy="1317717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4" name="모서리가 둥근 직사각형 45">
            <a:extLst>
              <a:ext uri="{FF2B5EF4-FFF2-40B4-BE49-F238E27FC236}">
                <a16:creationId xmlns="" xmlns:a16="http://schemas.microsoft.com/office/drawing/2014/main" id="{FBB1A3B1-C579-432A-BCC6-B0C7D5D87F5B}"/>
              </a:ext>
            </a:extLst>
          </p:cNvPr>
          <p:cNvSpPr/>
          <p:nvPr/>
        </p:nvSpPr>
        <p:spPr>
          <a:xfrm>
            <a:off x="306255" y="3509135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  <a:endParaRPr lang="ko-KR" altLang="en-US" b="1" dirty="0">
              <a:solidFill>
                <a:srgbClr val="FFFF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직각 삼각형 58">
            <a:extLst>
              <a:ext uri="{FF2B5EF4-FFF2-40B4-BE49-F238E27FC236}">
                <a16:creationId xmlns="" xmlns:a16="http://schemas.microsoft.com/office/drawing/2014/main" id="{CB50D723-F627-4B38-9978-0B3C3D9FA08F}"/>
              </a:ext>
            </a:extLst>
          </p:cNvPr>
          <p:cNvSpPr/>
          <p:nvPr/>
        </p:nvSpPr>
        <p:spPr>
          <a:xfrm flipH="1" flipV="1">
            <a:off x="5229662" y="5005089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0" name="TextBox 43">
            <a:extLst>
              <a:ext uri="{FF2B5EF4-FFF2-40B4-BE49-F238E27FC236}">
                <a16:creationId xmlns="" xmlns:a16="http://schemas.microsoft.com/office/drawing/2014/main" id="{B964B33B-085F-4177-B401-272E98B06312}"/>
              </a:ext>
            </a:extLst>
          </p:cNvPr>
          <p:cNvSpPr txBox="1"/>
          <p:nvPr/>
        </p:nvSpPr>
        <p:spPr>
          <a:xfrm>
            <a:off x="463261" y="4032932"/>
            <a:ext cx="598984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세로 눈금 한 칸이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명을 나타내므로 전기 아껴 쓰기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칸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나무 심기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칸인 막대를 그립니다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421968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4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막대그래프를 어떻게 그릴까요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8E16CC82-28C5-4409-9A00-5E8C4DC0EBA7}"/>
              </a:ext>
            </a:extLst>
          </p:cNvPr>
          <p:cNvSpPr txBox="1"/>
          <p:nvPr/>
        </p:nvSpPr>
        <p:spPr>
          <a:xfrm>
            <a:off x="7068751" y="1063509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smtClean="0">
                <a:latin typeface="맑은 고딕" pitchFamily="50" charset="-127"/>
                <a:ea typeface="맑은 고딕" pitchFamily="50" charset="-127"/>
              </a:rPr>
              <a:t>표 보기 클릭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1" name="표 4">
            <a:extLst>
              <a:ext uri="{FF2B5EF4-FFF2-40B4-BE49-F238E27FC236}">
                <a16:creationId xmlns="" xmlns:a16="http://schemas.microsoft.com/office/drawing/2014/main" id="{8AFB5A7A-8A4F-4292-8DF7-6342EB5311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361302"/>
              </p:ext>
            </p:extLst>
          </p:nvPr>
        </p:nvGraphicFramePr>
        <p:xfrm>
          <a:off x="250195" y="2601055"/>
          <a:ext cx="6505434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4239">
                  <a:extLst>
                    <a:ext uri="{9D8B030D-6E8A-4147-A177-3AD203B41FA5}">
                      <a16:colId xmlns="" xmlns:a16="http://schemas.microsoft.com/office/drawing/2014/main" val="535278802"/>
                    </a:ext>
                  </a:extLst>
                </a:gridCol>
                <a:gridCol w="969314">
                  <a:extLst>
                    <a:ext uri="{9D8B030D-6E8A-4147-A177-3AD203B41FA5}">
                      <a16:colId xmlns="" xmlns:a16="http://schemas.microsoft.com/office/drawing/2014/main" val="1734534329"/>
                    </a:ext>
                  </a:extLst>
                </a:gridCol>
                <a:gridCol w="1199164">
                  <a:extLst>
                    <a:ext uri="{9D8B030D-6E8A-4147-A177-3AD203B41FA5}">
                      <a16:colId xmlns="" xmlns:a16="http://schemas.microsoft.com/office/drawing/2014/main" val="2297072777"/>
                    </a:ext>
                  </a:extLst>
                </a:gridCol>
                <a:gridCol w="1141096">
                  <a:extLst>
                    <a:ext uri="{9D8B030D-6E8A-4147-A177-3AD203B41FA5}">
                      <a16:colId xmlns="" xmlns:a16="http://schemas.microsoft.com/office/drawing/2014/main" val="3752471611"/>
                    </a:ext>
                  </a:extLst>
                </a:gridCol>
                <a:gridCol w="1188132">
                  <a:extLst>
                    <a:ext uri="{9D8B030D-6E8A-4147-A177-3AD203B41FA5}">
                      <a16:colId xmlns="" xmlns:a16="http://schemas.microsoft.com/office/drawing/2014/main" val="100372439"/>
                    </a:ext>
                  </a:extLst>
                </a:gridCol>
                <a:gridCol w="923489">
                  <a:extLst>
                    <a:ext uri="{9D8B030D-6E8A-4147-A177-3AD203B41FA5}">
                      <a16:colId xmlns="" xmlns:a16="http://schemas.microsoft.com/office/drawing/2014/main" val="3588861004"/>
                    </a:ext>
                  </a:extLst>
                </a:gridCol>
              </a:tblGrid>
              <a:tr h="2802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활동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재활용 </a:t>
                      </a:r>
                      <a:endParaRPr lang="en-US" altLang="ko-KR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하기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전기</a:t>
                      </a:r>
                      <a:endParaRPr lang="en-US" altLang="ko-KR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아껴 쓰기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대중교통 이용하기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나무 심기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합계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20586584"/>
                  </a:ext>
                </a:extLst>
              </a:tr>
              <a:tr h="4763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학생 수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1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61296501"/>
                  </a:ext>
                </a:extLst>
              </a:tr>
            </a:tbl>
          </a:graphicData>
        </a:graphic>
      </p:graphicFrame>
      <p:sp>
        <p:nvSpPr>
          <p:cNvPr id="62" name="TextBox 9">
            <a:extLst>
              <a:ext uri="{FF2B5EF4-FFF2-40B4-BE49-F238E27FC236}">
                <a16:creationId xmlns="" xmlns:a16="http://schemas.microsoft.com/office/drawing/2014/main" id="{993F7C1B-7CF9-46A0-B400-0218AE7F15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0899" y="1916832"/>
            <a:ext cx="3549466" cy="42439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/>
          <a:lstStyle>
            <a:defPPr>
              <a:defRPr lang="ko-KR"/>
            </a:defPPr>
            <a:lvl1pPr algn="ctr">
              <a:defRPr sz="190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실천할 수 있는 </a:t>
            </a:r>
            <a:r>
              <a:rPr lang="ko-KR" altLang="en-US" dirty="0" err="1"/>
              <a:t>활동별</a:t>
            </a:r>
            <a:r>
              <a:rPr lang="ko-KR" altLang="en-US" dirty="0"/>
              <a:t> 학생 수</a:t>
            </a:r>
          </a:p>
        </p:txBody>
      </p:sp>
    </p:spTree>
    <p:extLst>
      <p:ext uri="{BB962C8B-B14F-4D97-AF65-F5344CB8AC3E}">
        <p14:creationId xmlns:p14="http://schemas.microsoft.com/office/powerpoint/2010/main" val="18395917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4747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 답 칸 클릭하거나 정답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버튼 클릭하면 막대그래프 완성 되어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전 기존 틀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이미지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 팝업창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(24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번 슬라이드와 같은 내용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6241" y="521837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막대그래프를 어떻게 그릴까요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74~75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738684" y="55068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9475" y="521837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779282" y="55131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713" y="520510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타원 66"/>
          <p:cNvSpPr/>
          <p:nvPr/>
        </p:nvSpPr>
        <p:spPr>
          <a:xfrm>
            <a:off x="158362" y="509301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Picture 7">
            <a:extLst>
              <a:ext uri="{FF2B5EF4-FFF2-40B4-BE49-F238E27FC236}">
                <a16:creationId xmlns="" xmlns:a16="http://schemas.microsoft.com/office/drawing/2014/main" id="{4060CE84-4163-4000-A576-5E01C2803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900" y="1916832"/>
            <a:ext cx="332978" cy="33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" name="TextBox 43">
            <a:extLst>
              <a:ext uri="{FF2B5EF4-FFF2-40B4-BE49-F238E27FC236}">
                <a16:creationId xmlns="" xmlns:a16="http://schemas.microsoft.com/office/drawing/2014/main" id="{EF070C31-4EDD-4F03-8106-985F38229CF5}"/>
              </a:ext>
            </a:extLst>
          </p:cNvPr>
          <p:cNvSpPr txBox="1"/>
          <p:nvPr/>
        </p:nvSpPr>
        <p:spPr>
          <a:xfrm>
            <a:off x="704340" y="1520788"/>
            <a:ext cx="6110881" cy="384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막대가 가로인 막대그래프로 나타내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82" name="Picture 8">
            <a:extLst>
              <a:ext uri="{FF2B5EF4-FFF2-40B4-BE49-F238E27FC236}">
                <a16:creationId xmlns="" xmlns:a16="http://schemas.microsoft.com/office/drawing/2014/main" id="{BE42675A-0534-4FC8-9F27-AEE5B4E2F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919" y="1546392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모서리가 둥근 직사각형 62">
            <a:extLst>
              <a:ext uri="{FF2B5EF4-FFF2-40B4-BE49-F238E27FC236}">
                <a16:creationId xmlns="" xmlns:a16="http://schemas.microsoft.com/office/drawing/2014/main" id="{DCD0C9D5-0933-4BCB-BADA-3930A5EE1B3C}"/>
              </a:ext>
            </a:extLst>
          </p:cNvPr>
          <p:cNvSpPr/>
          <p:nvPr/>
        </p:nvSpPr>
        <p:spPr bwMode="auto">
          <a:xfrm>
            <a:off x="1531686" y="1988840"/>
            <a:ext cx="4124987" cy="441807"/>
          </a:xfrm>
          <a:prstGeom prst="roundRect">
            <a:avLst/>
          </a:prstGeom>
          <a:noFill/>
          <a:ln w="28575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    실천할 수 있는 </a:t>
            </a:r>
            <a:r>
              <a:rPr lang="ko-KR" altLang="en-US" sz="1900" b="1" dirty="0" err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활동별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학생 수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5" name="Picture 2">
            <a:extLst>
              <a:ext uri="{FF2B5EF4-FFF2-40B4-BE49-F238E27FC236}">
                <a16:creationId xmlns="" xmlns:a16="http://schemas.microsoft.com/office/drawing/2014/main" id="{508003A2-7157-4C16-84F5-2A53E4D7AF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154" y="2075976"/>
            <a:ext cx="363640" cy="292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73ECA655-FFB3-4347-907B-C7C6F876A81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9218" y="2541033"/>
            <a:ext cx="5280250" cy="2287203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="" xmlns:a16="http://schemas.microsoft.com/office/drawing/2014/main" id="{60FEAA0E-D4A0-4FBB-A90F-E82121FAC18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20272" y="2816932"/>
            <a:ext cx="2542542" cy="1101332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AC70CF05-95CB-4EFA-BD77-9FA759345181}"/>
              </a:ext>
            </a:extLst>
          </p:cNvPr>
          <p:cNvSpPr txBox="1"/>
          <p:nvPr/>
        </p:nvSpPr>
        <p:spPr>
          <a:xfrm>
            <a:off x="1132711" y="2611042"/>
            <a:ext cx="15305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재활용 하기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="" xmlns:a16="http://schemas.microsoft.com/office/drawing/2014/main" id="{1C6EB23D-B1F7-4444-A7AE-B8C2D6663EB5}"/>
              </a:ext>
            </a:extLst>
          </p:cNvPr>
          <p:cNvSpPr txBox="1"/>
          <p:nvPr/>
        </p:nvSpPr>
        <p:spPr>
          <a:xfrm>
            <a:off x="3743908" y="4329100"/>
            <a:ext cx="19274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5	    </a:t>
            </a:r>
            <a:r>
              <a:rPr lang="en-US" altLang="ko-KR" sz="1800" b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10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11A9B336-07D5-488E-9128-216C3147B5BF}"/>
              </a:ext>
            </a:extLst>
          </p:cNvPr>
          <p:cNvSpPr txBox="1"/>
          <p:nvPr/>
        </p:nvSpPr>
        <p:spPr>
          <a:xfrm>
            <a:off x="2123728" y="4402849"/>
            <a:ext cx="8664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학생 수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F81A7F40-B948-4032-926D-199A2BD960BB}"/>
              </a:ext>
            </a:extLst>
          </p:cNvPr>
          <p:cNvSpPr txBox="1"/>
          <p:nvPr/>
        </p:nvSpPr>
        <p:spPr>
          <a:xfrm>
            <a:off x="945311" y="4302067"/>
            <a:ext cx="7276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활동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="" xmlns:a16="http://schemas.microsoft.com/office/drawing/2014/main" id="{6C889245-1725-4CF6-B5B3-ACEB7A0854B4}"/>
              </a:ext>
            </a:extLst>
          </p:cNvPr>
          <p:cNvSpPr txBox="1"/>
          <p:nvPr/>
        </p:nvSpPr>
        <p:spPr>
          <a:xfrm>
            <a:off x="952042" y="3064186"/>
            <a:ext cx="19535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전기 아껴 쓰기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89838DE1-F40A-4438-A45C-280FBEEA46A1}"/>
              </a:ext>
            </a:extLst>
          </p:cNvPr>
          <p:cNvSpPr txBox="1"/>
          <p:nvPr/>
        </p:nvSpPr>
        <p:spPr>
          <a:xfrm>
            <a:off x="793203" y="3478038"/>
            <a:ext cx="22243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대중교통 이용하기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="" xmlns:a16="http://schemas.microsoft.com/office/drawing/2014/main" id="{8B24D33D-32FD-4FC1-B7A0-37040C810CAF}"/>
              </a:ext>
            </a:extLst>
          </p:cNvPr>
          <p:cNvSpPr txBox="1"/>
          <p:nvPr/>
        </p:nvSpPr>
        <p:spPr>
          <a:xfrm>
            <a:off x="1163575" y="3932735"/>
            <a:ext cx="15305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나무 심기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="" xmlns:a16="http://schemas.microsoft.com/office/drawing/2014/main" id="{7D3003C3-D387-44DF-97F2-BB74F3DCB8FA}"/>
              </a:ext>
            </a:extLst>
          </p:cNvPr>
          <p:cNvSpPr txBox="1"/>
          <p:nvPr/>
        </p:nvSpPr>
        <p:spPr>
          <a:xfrm>
            <a:off x="5688124" y="4149080"/>
            <a:ext cx="6308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F3596980-C8BD-4586-A891-28AFAA6747B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05634" y="2611042"/>
            <a:ext cx="3233833" cy="1691025"/>
          </a:xfrm>
          <a:prstGeom prst="rect">
            <a:avLst/>
          </a:prstGeom>
        </p:spPr>
      </p:pic>
      <p:pic>
        <p:nvPicPr>
          <p:cNvPr id="94" name="그림 93">
            <a:extLst>
              <a:ext uri="{FF2B5EF4-FFF2-40B4-BE49-F238E27FC236}">
                <a16:creationId xmlns="" xmlns:a16="http://schemas.microsoft.com/office/drawing/2014/main" id="{75C42E6A-2DC3-4268-B610-9C1DFB6EF50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92328" y="1916832"/>
            <a:ext cx="360000" cy="355000"/>
          </a:xfrm>
          <a:prstGeom prst="rect">
            <a:avLst/>
          </a:prstGeom>
        </p:spPr>
      </p:pic>
      <p:sp>
        <p:nvSpPr>
          <p:cNvPr id="6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6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막대그래프를 어떻게 그릴까요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순서도: 대체 처리 69"/>
          <p:cNvSpPr/>
          <p:nvPr/>
        </p:nvSpPr>
        <p:spPr>
          <a:xfrm>
            <a:off x="4942333" y="1234397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4932040" y="1178717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76" name="순서도: 대체 처리 75"/>
          <p:cNvSpPr/>
          <p:nvPr/>
        </p:nvSpPr>
        <p:spPr>
          <a:xfrm>
            <a:off x="3410347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3410347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순서도: 대체 처리 79"/>
          <p:cNvSpPr/>
          <p:nvPr/>
        </p:nvSpPr>
        <p:spPr>
          <a:xfrm>
            <a:off x="4134570" y="1226917"/>
            <a:ext cx="490580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4157582" y="1171237"/>
            <a:ext cx="47031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1~3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순서도: 대체 처리 82">
            <a:extLst>
              <a:ext uri="{FF2B5EF4-FFF2-40B4-BE49-F238E27FC236}">
                <a16:creationId xmlns:a16="http://schemas.microsoft.com/office/drawing/2014/main" xmlns="" id="{F68C3C5A-1F66-415C-9F74-3AA9B693F369}"/>
              </a:ext>
            </a:extLst>
          </p:cNvPr>
          <p:cNvSpPr/>
          <p:nvPr/>
        </p:nvSpPr>
        <p:spPr>
          <a:xfrm>
            <a:off x="4654301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D87EA1C1-CD1D-43F7-A6FE-9B096BCC8E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4008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85" name="순서도: 대체 처리 84"/>
          <p:cNvSpPr/>
          <p:nvPr/>
        </p:nvSpPr>
        <p:spPr>
          <a:xfrm>
            <a:off x="5230365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5220072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7" name="순서도: 대체 처리 86"/>
          <p:cNvSpPr/>
          <p:nvPr/>
        </p:nvSpPr>
        <p:spPr>
          <a:xfrm>
            <a:off x="5518829" y="1216428"/>
            <a:ext cx="490580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/>
          <p:cNvSpPr txBox="1">
            <a:spLocks noChangeArrowheads="1"/>
          </p:cNvSpPr>
          <p:nvPr/>
        </p:nvSpPr>
        <p:spPr bwMode="auto">
          <a:xfrm>
            <a:off x="5541841" y="1160748"/>
            <a:ext cx="47031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4~6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순서도: 대체 처리 96"/>
          <p:cNvSpPr/>
          <p:nvPr/>
        </p:nvSpPr>
        <p:spPr>
          <a:xfrm>
            <a:off x="6054739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/>
          <p:cNvSpPr txBox="1">
            <a:spLocks noChangeArrowheads="1"/>
          </p:cNvSpPr>
          <p:nvPr/>
        </p:nvSpPr>
        <p:spPr bwMode="auto">
          <a:xfrm>
            <a:off x="6044446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99" name="순서도: 대체 처리 98"/>
          <p:cNvSpPr/>
          <p:nvPr/>
        </p:nvSpPr>
        <p:spPr>
          <a:xfrm>
            <a:off x="6634999" y="123644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/>
          <p:cNvSpPr txBox="1">
            <a:spLocks noChangeArrowheads="1"/>
          </p:cNvSpPr>
          <p:nvPr/>
        </p:nvSpPr>
        <p:spPr bwMode="auto">
          <a:xfrm>
            <a:off x="662470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101" name="순서도: 대체 처리 100"/>
          <p:cNvSpPr/>
          <p:nvPr/>
        </p:nvSpPr>
        <p:spPr>
          <a:xfrm>
            <a:off x="634325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TextBox 101"/>
          <p:cNvSpPr txBox="1">
            <a:spLocks noChangeArrowheads="1"/>
          </p:cNvSpPr>
          <p:nvPr/>
        </p:nvSpPr>
        <p:spPr bwMode="auto">
          <a:xfrm>
            <a:off x="633296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pic>
        <p:nvPicPr>
          <p:cNvPr id="103" name="Picture 7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6506" y="1556792"/>
            <a:ext cx="1057467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xmlns="" id="{1E114D66-A627-4BE1-B53E-B84DA77D667C}"/>
              </a:ext>
            </a:extLst>
          </p:cNvPr>
          <p:cNvSpPr txBox="1"/>
          <p:nvPr/>
        </p:nvSpPr>
        <p:spPr>
          <a:xfrm>
            <a:off x="5500934" y="1563131"/>
            <a:ext cx="8842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표 보기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5" name="타원 104"/>
          <p:cNvSpPr/>
          <p:nvPr/>
        </p:nvSpPr>
        <p:spPr>
          <a:xfrm>
            <a:off x="6291686" y="16989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5502627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base_01.svg 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 지우고 새로 써 주세요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.) , answer_01_back.svg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\app\resource\contents_sub\lesson05\ops\ms_lesson05\images\ms_41_5_03_07_01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107" name="Picture 2">
            <a:extLst>
              <a:ext uri="{FF2B5EF4-FFF2-40B4-BE49-F238E27FC236}">
                <a16:creationId xmlns="" xmlns:a16="http://schemas.microsoft.com/office/drawing/2014/main" id="{508003A2-7157-4C16-84F5-2A53E4D7AF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520" y="2637156"/>
            <a:ext cx="363640" cy="292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52671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막대그래프를 어떻게 그릴까요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활동지 다운로드 버튼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(4-1-5)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_04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383" y="5447074"/>
            <a:ext cx="1211829" cy="289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타원 52"/>
          <p:cNvSpPr/>
          <p:nvPr/>
        </p:nvSpPr>
        <p:spPr>
          <a:xfrm>
            <a:off x="91109" y="53414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2">
            <a:extLst>
              <a:ext uri="{FF2B5EF4-FFF2-40B4-BE49-F238E27FC236}">
                <a16:creationId xmlns="" xmlns:a16="http://schemas.microsoft.com/office/drawing/2014/main" id="{BFD800F6-5C2D-432C-8134-D76C355658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212" y="2342545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1BDA1457-5866-4788-AEDC-594A24D3D032}"/>
              </a:ext>
            </a:extLst>
          </p:cNvPr>
          <p:cNvSpPr txBox="1"/>
          <p:nvPr/>
        </p:nvSpPr>
        <p:spPr>
          <a:xfrm>
            <a:off x="516495" y="1338010"/>
            <a:ext cx="6278633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영범이네 집에서 일주일 동안 버려진 종류별 쓰레기의 양을 조사하여 막대그래프로 나타내려고 합니다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물음에 답하세요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211AD98E-7802-4045-88EB-D65BCCC9D2E1}"/>
              </a:ext>
            </a:extLst>
          </p:cNvPr>
          <p:cNvSpPr txBox="1"/>
          <p:nvPr/>
        </p:nvSpPr>
        <p:spPr>
          <a:xfrm>
            <a:off x="684183" y="2240868"/>
            <a:ext cx="616232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막대가 가로인 막대그래프로 나타내 보세요</a:t>
            </a:r>
            <a:r>
              <a:rPr lang="en-US" altLang="ko-KR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xmlns="" id="{9A0A37D5-598B-4C83-946F-AAA9F71127F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49" y="1417841"/>
            <a:ext cx="178503" cy="210959"/>
          </a:xfrm>
          <a:prstGeom prst="rect">
            <a:avLst/>
          </a:prstGeom>
        </p:spPr>
      </p:pic>
      <p:graphicFrame>
        <p:nvGraphicFramePr>
          <p:cNvPr id="28" name="표 4">
            <a:extLst>
              <a:ext uri="{FF2B5EF4-FFF2-40B4-BE49-F238E27FC236}">
                <a16:creationId xmlns="" xmlns:a16="http://schemas.microsoft.com/office/drawing/2014/main" id="{83717DFB-E185-4C0A-AE43-9873EEC979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9562306"/>
              </p:ext>
            </p:extLst>
          </p:nvPr>
        </p:nvGraphicFramePr>
        <p:xfrm>
          <a:off x="312226" y="3239683"/>
          <a:ext cx="645897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426">
                  <a:extLst>
                    <a:ext uri="{9D8B030D-6E8A-4147-A177-3AD203B41FA5}">
                      <a16:colId xmlns="" xmlns:a16="http://schemas.microsoft.com/office/drawing/2014/main" val="535278802"/>
                    </a:ext>
                  </a:extLst>
                </a:gridCol>
                <a:gridCol w="1025564">
                  <a:extLst>
                    <a:ext uri="{9D8B030D-6E8A-4147-A177-3AD203B41FA5}">
                      <a16:colId xmlns="" xmlns:a16="http://schemas.microsoft.com/office/drawing/2014/main" val="1734534329"/>
                    </a:ext>
                  </a:extLst>
                </a:gridCol>
                <a:gridCol w="1134676">
                  <a:extLst>
                    <a:ext uri="{9D8B030D-6E8A-4147-A177-3AD203B41FA5}">
                      <a16:colId xmlns="" xmlns:a16="http://schemas.microsoft.com/office/drawing/2014/main" val="2297072777"/>
                    </a:ext>
                  </a:extLst>
                </a:gridCol>
                <a:gridCol w="1018314">
                  <a:extLst>
                    <a:ext uri="{9D8B030D-6E8A-4147-A177-3AD203B41FA5}">
                      <a16:colId xmlns="" xmlns:a16="http://schemas.microsoft.com/office/drawing/2014/main" val="3752471611"/>
                    </a:ext>
                  </a:extLst>
                </a:gridCol>
                <a:gridCol w="1076495">
                  <a:extLst>
                    <a:ext uri="{9D8B030D-6E8A-4147-A177-3AD203B41FA5}">
                      <a16:colId xmlns="" xmlns:a16="http://schemas.microsoft.com/office/drawing/2014/main" val="100372439"/>
                    </a:ext>
                  </a:extLst>
                </a:gridCol>
                <a:gridCol w="1076495">
                  <a:extLst>
                    <a:ext uri="{9D8B030D-6E8A-4147-A177-3AD203B41FA5}">
                      <a16:colId xmlns="" xmlns:a16="http://schemas.microsoft.com/office/drawing/2014/main" val="3588861004"/>
                    </a:ext>
                  </a:extLst>
                </a:gridCol>
              </a:tblGrid>
              <a:tr h="2802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종류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음식물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플라스틱류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종이류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병류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합계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20586584"/>
                  </a:ext>
                </a:extLst>
              </a:tr>
              <a:tr h="4763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쓰레기의 양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(kg)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61296501"/>
                  </a:ext>
                </a:extLst>
              </a:tr>
            </a:tbl>
          </a:graphicData>
        </a:graphic>
      </p:graphicFrame>
      <p:sp>
        <p:nvSpPr>
          <p:cNvPr id="29" name="TextBox 9">
            <a:extLst>
              <a:ext uri="{FF2B5EF4-FFF2-40B4-BE49-F238E27FC236}">
                <a16:creationId xmlns="" xmlns:a16="http://schemas.microsoft.com/office/drawing/2014/main" id="{A41345F8-04D5-4FD7-9E69-A532717821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592" y="2719147"/>
            <a:ext cx="2409099" cy="385817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/>
          <a:lstStyle>
            <a:defPPr>
              <a:defRPr lang="ko-KR"/>
            </a:defPPr>
            <a:lvl1pPr algn="ctr">
              <a:defRPr sz="190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종류별 쓰레기의 양</a:t>
            </a:r>
          </a:p>
        </p:txBody>
      </p:sp>
      <p:grpSp>
        <p:nvGrpSpPr>
          <p:cNvPr id="30" name="그룹 29"/>
          <p:cNvGrpSpPr/>
          <p:nvPr/>
        </p:nvGrpSpPr>
        <p:grpSpPr>
          <a:xfrm>
            <a:off x="2750158" y="5439738"/>
            <a:ext cx="1637116" cy="263186"/>
            <a:chOff x="319554" y="1245924"/>
            <a:chExt cx="2636592" cy="423864"/>
          </a:xfrm>
        </p:grpSpPr>
        <p:pic>
          <p:nvPicPr>
            <p:cNvPr id="34" name="Picture 1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5" name="Picture 1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6" name="Picture 1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7" name="Picture 14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216318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73" name="그림 72">
            <a:extLst>
              <a:ext uri="{FF2B5EF4-FFF2-40B4-BE49-F238E27FC236}">
                <a16:creationId xmlns="" xmlns:a16="http://schemas.microsoft.com/office/drawing/2014/main" id="{910BD9F8-1270-4A59-82B2-B587258E2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381" y="3062839"/>
            <a:ext cx="4972520" cy="2337568"/>
          </a:xfrm>
          <a:prstGeom prst="rect">
            <a:avLst/>
          </a:prstGeom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막대그래프를 어떻게 그릴까요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632" y="541125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383" y="5447074"/>
            <a:ext cx="1211829" cy="289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타원 52"/>
          <p:cNvSpPr/>
          <p:nvPr/>
        </p:nvSpPr>
        <p:spPr>
          <a:xfrm>
            <a:off x="91109" y="53414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2">
            <a:extLst>
              <a:ext uri="{FF2B5EF4-FFF2-40B4-BE49-F238E27FC236}">
                <a16:creationId xmlns="" xmlns:a16="http://schemas.microsoft.com/office/drawing/2014/main" id="{BFD800F6-5C2D-432C-8134-D76C355658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212" y="2342545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1BDA1457-5866-4788-AEDC-594A24D3D032}"/>
              </a:ext>
            </a:extLst>
          </p:cNvPr>
          <p:cNvSpPr txBox="1"/>
          <p:nvPr/>
        </p:nvSpPr>
        <p:spPr>
          <a:xfrm>
            <a:off x="516495" y="1338010"/>
            <a:ext cx="6278633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영범이네 집에서 일주일 동안 버려진 종류별 쓰레기의 양을 조사하여 막대그래프로 나타내려고 합니다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물음에 답하세요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xmlns="" id="{9A0A37D5-598B-4C83-946F-AAA9F71127F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49" y="1417841"/>
            <a:ext cx="178503" cy="210959"/>
          </a:xfrm>
          <a:prstGeom prst="rect">
            <a:avLst/>
          </a:prstGeom>
        </p:spPr>
      </p:pic>
      <p:grpSp>
        <p:nvGrpSpPr>
          <p:cNvPr id="43" name="그룹 42"/>
          <p:cNvGrpSpPr/>
          <p:nvPr/>
        </p:nvGrpSpPr>
        <p:grpSpPr>
          <a:xfrm>
            <a:off x="2750158" y="5439738"/>
            <a:ext cx="1637116" cy="263186"/>
            <a:chOff x="319554" y="1245924"/>
            <a:chExt cx="2636592" cy="423864"/>
          </a:xfrm>
        </p:grpSpPr>
        <p:pic>
          <p:nvPicPr>
            <p:cNvPr id="44" name="Picture 11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5" name="Picture 12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0811" y="1317363"/>
              <a:ext cx="781051" cy="29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6" name="Picture 13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8287" y="1312601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7" name="Picture 14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4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5029202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pop01_base_01.svg 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 지우고 새로 써 주세요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.) , pop01_answer_01_back.svg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\app\resource\contents_sub\lesson05\ops\ms_lesson05\images\ms_41_5_03_06_01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FD101066-0150-40B5-BF3C-F7DD09E6614F}"/>
              </a:ext>
            </a:extLst>
          </p:cNvPr>
          <p:cNvSpPr txBox="1"/>
          <p:nvPr/>
        </p:nvSpPr>
        <p:spPr>
          <a:xfrm>
            <a:off x="684183" y="2276872"/>
            <a:ext cx="616232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막대가 가로인 막대그래프로 나타내 보세요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모서리가 둥근 직사각형 48">
            <a:extLst>
              <a:ext uri="{FF2B5EF4-FFF2-40B4-BE49-F238E27FC236}">
                <a16:creationId xmlns="" xmlns:a16="http://schemas.microsoft.com/office/drawing/2014/main" id="{8120DEF2-2516-4C8B-9D0E-E13CF9ACBCEA}"/>
              </a:ext>
            </a:extLst>
          </p:cNvPr>
          <p:cNvSpPr/>
          <p:nvPr/>
        </p:nvSpPr>
        <p:spPr bwMode="auto">
          <a:xfrm>
            <a:off x="2090822" y="2667826"/>
            <a:ext cx="3029934" cy="365130"/>
          </a:xfrm>
          <a:prstGeom prst="roundRect">
            <a:avLst/>
          </a:prstGeom>
          <a:noFill/>
          <a:ln w="28575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    종류별 쓰레기의 양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" name="Picture 2">
            <a:extLst>
              <a:ext uri="{FF2B5EF4-FFF2-40B4-BE49-F238E27FC236}">
                <a16:creationId xmlns="" xmlns:a16="http://schemas.microsoft.com/office/drawing/2014/main" id="{934470B5-55BC-4B5D-93B1-51FD7FD788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1841" y="2707352"/>
            <a:ext cx="363640" cy="292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그림 50">
            <a:extLst>
              <a:ext uri="{FF2B5EF4-FFF2-40B4-BE49-F238E27FC236}">
                <a16:creationId xmlns="" xmlns:a16="http://schemas.microsoft.com/office/drawing/2014/main" id="{C1E2BBB5-476F-430D-AEAE-BE0038CF47B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849768" y="2564733"/>
            <a:ext cx="360000" cy="355000"/>
          </a:xfrm>
          <a:prstGeom prst="rect">
            <a:avLst/>
          </a:prstGeom>
        </p:spPr>
      </p:pic>
      <p:sp>
        <p:nvSpPr>
          <p:cNvPr id="54" name="타원 53"/>
          <p:cNvSpPr/>
          <p:nvPr/>
        </p:nvSpPr>
        <p:spPr>
          <a:xfrm>
            <a:off x="5921632" y="562355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63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활동지 다운로드 버튼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(4-1-5)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_04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답 칸 클릭하거나 정답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버튼 클릭하면 막대그래프 완성 되어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전 기존 틀 이미지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C7E1F5E8-98EB-4A9B-92E4-DB939583E15E}"/>
              </a:ext>
            </a:extLst>
          </p:cNvPr>
          <p:cNvSpPr txBox="1"/>
          <p:nvPr/>
        </p:nvSpPr>
        <p:spPr>
          <a:xfrm>
            <a:off x="1178055" y="3176972"/>
            <a:ext cx="15305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음식물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E7021018-57CB-49DA-BC3F-B54BAF8D0586}"/>
              </a:ext>
            </a:extLst>
          </p:cNvPr>
          <p:cNvSpPr txBox="1"/>
          <p:nvPr/>
        </p:nvSpPr>
        <p:spPr>
          <a:xfrm>
            <a:off x="3608149" y="4873067"/>
            <a:ext cx="18999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5	</a:t>
            </a:r>
            <a:r>
              <a:rPr lang="en-US" altLang="ko-KR" sz="18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800" b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87C4C473-2634-4C8E-B84E-DA4847E115FB}"/>
              </a:ext>
            </a:extLst>
          </p:cNvPr>
          <p:cNvSpPr txBox="1"/>
          <p:nvPr/>
        </p:nvSpPr>
        <p:spPr>
          <a:xfrm>
            <a:off x="1835696" y="4978913"/>
            <a:ext cx="9243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b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쓰레기 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양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FD7E63BD-3912-4F7E-9883-5352C1B0A36E}"/>
              </a:ext>
            </a:extLst>
          </p:cNvPr>
          <p:cNvSpPr txBox="1"/>
          <p:nvPr/>
        </p:nvSpPr>
        <p:spPr>
          <a:xfrm>
            <a:off x="1097381" y="4869825"/>
            <a:ext cx="7276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종류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276AEC92-E048-4429-9D2E-4021632FAB23}"/>
              </a:ext>
            </a:extLst>
          </p:cNvPr>
          <p:cNvSpPr txBox="1"/>
          <p:nvPr/>
        </p:nvSpPr>
        <p:spPr>
          <a:xfrm>
            <a:off x="1144537" y="3585647"/>
            <a:ext cx="15305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플라스틱류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E9C2EE91-38D8-4B35-B90E-95840B102B7D}"/>
              </a:ext>
            </a:extLst>
          </p:cNvPr>
          <p:cNvSpPr txBox="1"/>
          <p:nvPr/>
        </p:nvSpPr>
        <p:spPr>
          <a:xfrm>
            <a:off x="1178055" y="4494427"/>
            <a:ext cx="15305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병류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3071DDDE-6128-4EC4-89BE-FE800D5A9597}"/>
              </a:ext>
            </a:extLst>
          </p:cNvPr>
          <p:cNvSpPr txBox="1"/>
          <p:nvPr/>
        </p:nvSpPr>
        <p:spPr>
          <a:xfrm>
            <a:off x="5544108" y="4734567"/>
            <a:ext cx="6308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kg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6" name="그림 65">
            <a:extLst>
              <a:ext uri="{FF2B5EF4-FFF2-40B4-BE49-F238E27FC236}">
                <a16:creationId xmlns="" xmlns:a16="http://schemas.microsoft.com/office/drawing/2014/main" id="{D8DC320E-791F-4B74-9695-A05C23A8C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3178" y="3221000"/>
            <a:ext cx="2357172" cy="1108100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="" xmlns:a16="http://schemas.microsoft.com/office/drawing/2014/main" id="{0933FA06-0D0B-4382-BF5B-6FE030E05C7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734920" y="3140968"/>
            <a:ext cx="3277240" cy="1720894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FFA77D1C-4A0F-4E51-A237-20BB4C80DB0B}"/>
              </a:ext>
            </a:extLst>
          </p:cNvPr>
          <p:cNvSpPr txBox="1"/>
          <p:nvPr/>
        </p:nvSpPr>
        <p:spPr>
          <a:xfrm>
            <a:off x="1088636" y="4046957"/>
            <a:ext cx="1746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종이류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29820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6241" y="521837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막대그래프를 어떻게 그릴까요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74~75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9475" y="521837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713" y="520510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" name="Picture 7">
            <a:extLst>
              <a:ext uri="{FF2B5EF4-FFF2-40B4-BE49-F238E27FC236}">
                <a16:creationId xmlns="" xmlns:a16="http://schemas.microsoft.com/office/drawing/2014/main" id="{4060CE84-4163-4000-A576-5E01C2803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866" y="1900643"/>
            <a:ext cx="332978" cy="33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" name="TextBox 43">
            <a:extLst>
              <a:ext uri="{FF2B5EF4-FFF2-40B4-BE49-F238E27FC236}">
                <a16:creationId xmlns="" xmlns:a16="http://schemas.microsoft.com/office/drawing/2014/main" id="{EF070C31-4EDD-4F03-8106-985F38229CF5}"/>
              </a:ext>
            </a:extLst>
          </p:cNvPr>
          <p:cNvSpPr txBox="1"/>
          <p:nvPr/>
        </p:nvSpPr>
        <p:spPr>
          <a:xfrm>
            <a:off x="704340" y="1520788"/>
            <a:ext cx="6110881" cy="384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막대가 가로인 막대그래프로 나타내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82" name="Picture 8">
            <a:extLst>
              <a:ext uri="{FF2B5EF4-FFF2-40B4-BE49-F238E27FC236}">
                <a16:creationId xmlns="" xmlns:a16="http://schemas.microsoft.com/office/drawing/2014/main" id="{BE42675A-0534-4FC8-9F27-AEE5B4E2F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919" y="1546392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모서리가 둥근 직사각형 62">
            <a:extLst>
              <a:ext uri="{FF2B5EF4-FFF2-40B4-BE49-F238E27FC236}">
                <a16:creationId xmlns="" xmlns:a16="http://schemas.microsoft.com/office/drawing/2014/main" id="{DCD0C9D5-0933-4BCB-BADA-3930A5EE1B3C}"/>
              </a:ext>
            </a:extLst>
          </p:cNvPr>
          <p:cNvSpPr/>
          <p:nvPr/>
        </p:nvSpPr>
        <p:spPr bwMode="auto">
          <a:xfrm>
            <a:off x="1531686" y="1988840"/>
            <a:ext cx="4124987" cy="441807"/>
          </a:xfrm>
          <a:prstGeom prst="roundRect">
            <a:avLst/>
          </a:prstGeom>
          <a:noFill/>
          <a:ln w="28575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    실천할 수 있는 </a:t>
            </a:r>
            <a:r>
              <a:rPr lang="ko-KR" altLang="en-US" sz="1900" b="1" dirty="0" err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활동별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학생 수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5" name="Picture 2">
            <a:extLst>
              <a:ext uri="{FF2B5EF4-FFF2-40B4-BE49-F238E27FC236}">
                <a16:creationId xmlns="" xmlns:a16="http://schemas.microsoft.com/office/drawing/2014/main" id="{508003A2-7157-4C16-84F5-2A53E4D7AF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154" y="2075976"/>
            <a:ext cx="363640" cy="292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73ECA655-FFB3-4347-907B-C7C6F876A81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9218" y="2541033"/>
            <a:ext cx="5280250" cy="2287203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AC70CF05-95CB-4EFA-BD77-9FA759345181}"/>
              </a:ext>
            </a:extLst>
          </p:cNvPr>
          <p:cNvSpPr txBox="1"/>
          <p:nvPr/>
        </p:nvSpPr>
        <p:spPr>
          <a:xfrm>
            <a:off x="1132711" y="2611042"/>
            <a:ext cx="15305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재활용 하기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="" xmlns:a16="http://schemas.microsoft.com/office/drawing/2014/main" id="{1C6EB23D-B1F7-4444-A7AE-B8C2D6663EB5}"/>
              </a:ext>
            </a:extLst>
          </p:cNvPr>
          <p:cNvSpPr txBox="1"/>
          <p:nvPr/>
        </p:nvSpPr>
        <p:spPr>
          <a:xfrm>
            <a:off x="3743908" y="4329100"/>
            <a:ext cx="19274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5	    </a:t>
            </a:r>
            <a:r>
              <a:rPr lang="en-US" altLang="ko-KR" sz="1800" b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10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11A9B336-07D5-488E-9128-216C3147B5BF}"/>
              </a:ext>
            </a:extLst>
          </p:cNvPr>
          <p:cNvSpPr txBox="1"/>
          <p:nvPr/>
        </p:nvSpPr>
        <p:spPr>
          <a:xfrm>
            <a:off x="2123728" y="4402849"/>
            <a:ext cx="8664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학생 수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F81A7F40-B948-4032-926D-199A2BD960BB}"/>
              </a:ext>
            </a:extLst>
          </p:cNvPr>
          <p:cNvSpPr txBox="1"/>
          <p:nvPr/>
        </p:nvSpPr>
        <p:spPr>
          <a:xfrm>
            <a:off x="945311" y="4302067"/>
            <a:ext cx="7276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활동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="" xmlns:a16="http://schemas.microsoft.com/office/drawing/2014/main" id="{6C889245-1725-4CF6-B5B3-ACEB7A0854B4}"/>
              </a:ext>
            </a:extLst>
          </p:cNvPr>
          <p:cNvSpPr txBox="1"/>
          <p:nvPr/>
        </p:nvSpPr>
        <p:spPr>
          <a:xfrm>
            <a:off x="952042" y="3064186"/>
            <a:ext cx="19535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전기 아껴 쓰기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89838DE1-F40A-4438-A45C-280FBEEA46A1}"/>
              </a:ext>
            </a:extLst>
          </p:cNvPr>
          <p:cNvSpPr txBox="1"/>
          <p:nvPr/>
        </p:nvSpPr>
        <p:spPr>
          <a:xfrm>
            <a:off x="793203" y="3478038"/>
            <a:ext cx="22243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대중교통 이용하기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="" xmlns:a16="http://schemas.microsoft.com/office/drawing/2014/main" id="{8B24D33D-32FD-4FC1-B7A0-37040C810CAF}"/>
              </a:ext>
            </a:extLst>
          </p:cNvPr>
          <p:cNvSpPr txBox="1"/>
          <p:nvPr/>
        </p:nvSpPr>
        <p:spPr>
          <a:xfrm>
            <a:off x="1163575" y="3932735"/>
            <a:ext cx="15305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나무 심기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="" xmlns:a16="http://schemas.microsoft.com/office/drawing/2014/main" id="{7D3003C3-D387-44DF-97F2-BB74F3DCB8FA}"/>
              </a:ext>
            </a:extLst>
          </p:cNvPr>
          <p:cNvSpPr txBox="1"/>
          <p:nvPr/>
        </p:nvSpPr>
        <p:spPr>
          <a:xfrm>
            <a:off x="5688124" y="4149080"/>
            <a:ext cx="6308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F3596980-C8BD-4586-A891-28AFAA6747B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05634" y="2611042"/>
            <a:ext cx="3233833" cy="1691025"/>
          </a:xfrm>
          <a:prstGeom prst="rect">
            <a:avLst/>
          </a:prstGeom>
        </p:spPr>
      </p:pic>
      <p:pic>
        <p:nvPicPr>
          <p:cNvPr id="94" name="그림 93">
            <a:extLst>
              <a:ext uri="{FF2B5EF4-FFF2-40B4-BE49-F238E27FC236}">
                <a16:creationId xmlns="" xmlns:a16="http://schemas.microsoft.com/office/drawing/2014/main" id="{75C42E6A-2DC3-4268-B610-9C1DFB6EF50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92328" y="1916832"/>
            <a:ext cx="360000" cy="355000"/>
          </a:xfrm>
          <a:prstGeom prst="rect">
            <a:avLst/>
          </a:prstGeom>
        </p:spPr>
      </p:pic>
      <p:sp>
        <p:nvSpPr>
          <p:cNvPr id="6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6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막대그래프를 어떻게 그릴까요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순서도: 대체 처리 69"/>
          <p:cNvSpPr/>
          <p:nvPr/>
        </p:nvSpPr>
        <p:spPr>
          <a:xfrm>
            <a:off x="4942333" y="1234397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4932040" y="1178717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76" name="순서도: 대체 처리 75"/>
          <p:cNvSpPr/>
          <p:nvPr/>
        </p:nvSpPr>
        <p:spPr>
          <a:xfrm>
            <a:off x="3410347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3410347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순서도: 대체 처리 79"/>
          <p:cNvSpPr/>
          <p:nvPr/>
        </p:nvSpPr>
        <p:spPr>
          <a:xfrm>
            <a:off x="4134570" y="1226917"/>
            <a:ext cx="490580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4157582" y="1171237"/>
            <a:ext cx="47031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1~3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순서도: 대체 처리 82">
            <a:extLst>
              <a:ext uri="{FF2B5EF4-FFF2-40B4-BE49-F238E27FC236}">
                <a16:creationId xmlns:a16="http://schemas.microsoft.com/office/drawing/2014/main" xmlns="" id="{F68C3C5A-1F66-415C-9F74-3AA9B693F369}"/>
              </a:ext>
            </a:extLst>
          </p:cNvPr>
          <p:cNvSpPr/>
          <p:nvPr/>
        </p:nvSpPr>
        <p:spPr>
          <a:xfrm>
            <a:off x="4654301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D87EA1C1-CD1D-43F7-A6FE-9B096BCC8E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4008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85" name="순서도: 대체 처리 84"/>
          <p:cNvSpPr/>
          <p:nvPr/>
        </p:nvSpPr>
        <p:spPr>
          <a:xfrm>
            <a:off x="5230365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5220072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7" name="순서도: 대체 처리 86"/>
          <p:cNvSpPr/>
          <p:nvPr/>
        </p:nvSpPr>
        <p:spPr>
          <a:xfrm>
            <a:off x="5518829" y="1216428"/>
            <a:ext cx="490580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/>
          <p:cNvSpPr txBox="1">
            <a:spLocks noChangeArrowheads="1"/>
          </p:cNvSpPr>
          <p:nvPr/>
        </p:nvSpPr>
        <p:spPr bwMode="auto">
          <a:xfrm>
            <a:off x="5541841" y="1160748"/>
            <a:ext cx="47031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4~6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순서도: 대체 처리 96"/>
          <p:cNvSpPr/>
          <p:nvPr/>
        </p:nvSpPr>
        <p:spPr>
          <a:xfrm>
            <a:off x="6054739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/>
          <p:cNvSpPr txBox="1">
            <a:spLocks noChangeArrowheads="1"/>
          </p:cNvSpPr>
          <p:nvPr/>
        </p:nvSpPr>
        <p:spPr bwMode="auto">
          <a:xfrm>
            <a:off x="6044446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99" name="순서도: 대체 처리 98"/>
          <p:cNvSpPr/>
          <p:nvPr/>
        </p:nvSpPr>
        <p:spPr>
          <a:xfrm>
            <a:off x="6634999" y="123644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/>
          <p:cNvSpPr txBox="1">
            <a:spLocks noChangeArrowheads="1"/>
          </p:cNvSpPr>
          <p:nvPr/>
        </p:nvSpPr>
        <p:spPr bwMode="auto">
          <a:xfrm>
            <a:off x="662470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101" name="순서도: 대체 처리 100"/>
          <p:cNvSpPr/>
          <p:nvPr/>
        </p:nvSpPr>
        <p:spPr>
          <a:xfrm>
            <a:off x="634325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TextBox 101"/>
          <p:cNvSpPr txBox="1">
            <a:spLocks noChangeArrowheads="1"/>
          </p:cNvSpPr>
          <p:nvPr/>
        </p:nvSpPr>
        <p:spPr bwMode="auto">
          <a:xfrm>
            <a:off x="633296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pic>
        <p:nvPicPr>
          <p:cNvPr id="103" name="Picture 7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6506" y="1556792"/>
            <a:ext cx="1057467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xmlns="" id="{1E114D66-A627-4BE1-B53E-B84DA77D667C}"/>
              </a:ext>
            </a:extLst>
          </p:cNvPr>
          <p:cNvSpPr txBox="1"/>
          <p:nvPr/>
        </p:nvSpPr>
        <p:spPr>
          <a:xfrm>
            <a:off x="5500934" y="1563131"/>
            <a:ext cx="8842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표 보기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7" name="Picture 2">
            <a:extLst>
              <a:ext uri="{FF2B5EF4-FFF2-40B4-BE49-F238E27FC236}">
                <a16:creationId xmlns="" xmlns:a16="http://schemas.microsoft.com/office/drawing/2014/main" id="{508003A2-7157-4C16-84F5-2A53E4D7AF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520" y="2637156"/>
            <a:ext cx="363640" cy="292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B3E8C641-9E70-4D9F-9CAA-499F60E7AC0F}"/>
              </a:ext>
            </a:extLst>
          </p:cNvPr>
          <p:cNvSpPr txBox="1"/>
          <p:nvPr/>
        </p:nvSpPr>
        <p:spPr>
          <a:xfrm>
            <a:off x="7068751" y="1063509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374018BF-F5E7-4B3C-BE9E-CB4EFBFB8957}"/>
              </a:ext>
            </a:extLst>
          </p:cNvPr>
          <p:cNvSpPr/>
          <p:nvPr/>
        </p:nvSpPr>
        <p:spPr>
          <a:xfrm>
            <a:off x="96322" y="3378562"/>
            <a:ext cx="6667165" cy="159052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7" name="직각 삼각형 56">
            <a:extLst>
              <a:ext uri="{FF2B5EF4-FFF2-40B4-BE49-F238E27FC236}">
                <a16:creationId xmlns="" xmlns:a16="http://schemas.microsoft.com/office/drawing/2014/main" id="{EDC6EFC4-0400-4B48-9454-810D5134AE5D}"/>
              </a:ext>
            </a:extLst>
          </p:cNvPr>
          <p:cNvSpPr/>
          <p:nvPr/>
        </p:nvSpPr>
        <p:spPr>
          <a:xfrm flipH="1" flipV="1">
            <a:off x="5165462" y="4969085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9" name="TextBox 43">
            <a:extLst>
              <a:ext uri="{FF2B5EF4-FFF2-40B4-BE49-F238E27FC236}">
                <a16:creationId xmlns="" xmlns:a16="http://schemas.microsoft.com/office/drawing/2014/main" id="{22F8F909-EF82-4799-9872-BC6B67C287B2}"/>
              </a:ext>
            </a:extLst>
          </p:cNvPr>
          <p:cNvSpPr txBox="1"/>
          <p:nvPr/>
        </p:nvSpPr>
        <p:spPr>
          <a:xfrm>
            <a:off x="434982" y="3625121"/>
            <a:ext cx="5989844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가로 눈금 한 칸이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명인 그래프로 나타내면 재활용하기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칸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전기 아껴 쓰기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칸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대중교통 이용하기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칸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나무 심기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칸인 막대를 그립니다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0" name="모서리가 둥근 직사각형 45">
            <a:extLst>
              <a:ext uri="{FF2B5EF4-FFF2-40B4-BE49-F238E27FC236}">
                <a16:creationId xmlns="" xmlns:a16="http://schemas.microsoft.com/office/drawing/2014/main" id="{EE60EE24-812E-4321-A540-004ECFC6716D}"/>
              </a:ext>
            </a:extLst>
          </p:cNvPr>
          <p:cNvSpPr/>
          <p:nvPr/>
        </p:nvSpPr>
        <p:spPr>
          <a:xfrm>
            <a:off x="242055" y="3198542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</p:spTree>
    <p:extLst>
      <p:ext uri="{BB962C8B-B14F-4D97-AF65-F5344CB8AC3E}">
        <p14:creationId xmlns:p14="http://schemas.microsoft.com/office/powerpoint/2010/main" val="1094087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0332330F-C51B-4129-92D9-0A504A0785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191"/>
          <a:stretch/>
        </p:blipFill>
        <p:spPr>
          <a:xfrm>
            <a:off x="1038168" y="1952836"/>
            <a:ext cx="5286790" cy="3098504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17" y="1530621"/>
            <a:ext cx="1453659" cy="458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순서도: 대체 처리 52"/>
          <p:cNvSpPr/>
          <p:nvPr/>
        </p:nvSpPr>
        <p:spPr>
          <a:xfrm>
            <a:off x="4693733" y="1224989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4683440" y="1169309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개념 정리 페이지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텍스트 지우고 새로 써 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9" name="순서도: 대체 처리 8"/>
          <p:cNvSpPr/>
          <p:nvPr/>
        </p:nvSpPr>
        <p:spPr>
          <a:xfrm>
            <a:off x="663499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62470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34" name="순서도: 대체 처리 33"/>
          <p:cNvSpPr/>
          <p:nvPr/>
        </p:nvSpPr>
        <p:spPr>
          <a:xfrm>
            <a:off x="634325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33296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605521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604492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259418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249125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4984629" y="121642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4974336" y="1160748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막대그래프를 어떻게 그릴까요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74~75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0295831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\app\resource\contents_sub\lesson05\ops\ms_lesson05\images\ms_41_5_03_01_01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타원 47"/>
          <p:cNvSpPr/>
          <p:nvPr/>
        </p:nvSpPr>
        <p:spPr>
          <a:xfrm>
            <a:off x="1693609" y="15313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3456354" y="1239744"/>
            <a:ext cx="679119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3456354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244F40C4-1A9A-4F16-B39B-A8D133EFFE63}"/>
              </a:ext>
            </a:extLst>
          </p:cNvPr>
          <p:cNvSpPr txBox="1"/>
          <p:nvPr/>
        </p:nvSpPr>
        <p:spPr>
          <a:xfrm>
            <a:off x="2292011" y="4115534"/>
            <a:ext cx="915635" cy="384721"/>
          </a:xfrm>
          <a:prstGeom prst="rect">
            <a:avLst/>
          </a:prstGeom>
          <a:solidFill>
            <a:srgbClr val="DDE9BA"/>
          </a:solidFill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치즈빵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3B099701-F314-417F-9A9C-2F49597C21EB}"/>
              </a:ext>
            </a:extLst>
          </p:cNvPr>
          <p:cNvSpPr txBox="1"/>
          <p:nvPr/>
        </p:nvSpPr>
        <p:spPr>
          <a:xfrm>
            <a:off x="907109" y="3933056"/>
            <a:ext cx="1000595" cy="384721"/>
          </a:xfrm>
          <a:prstGeom prst="rect">
            <a:avLst/>
          </a:prstGeom>
          <a:solidFill>
            <a:srgbClr val="FDFBEE"/>
          </a:solidFill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학생 수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E8B52A2A-6848-40D3-A105-FD03D8C661AD}"/>
              </a:ext>
            </a:extLst>
          </p:cNvPr>
          <p:cNvSpPr txBox="1"/>
          <p:nvPr/>
        </p:nvSpPr>
        <p:spPr>
          <a:xfrm>
            <a:off x="1731410" y="4196407"/>
            <a:ext cx="428322" cy="384721"/>
          </a:xfrm>
          <a:prstGeom prst="rect">
            <a:avLst/>
          </a:prstGeom>
          <a:solidFill>
            <a:srgbClr val="FADF7E"/>
          </a:solidFill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빵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DFF84705-B7D7-4816-BED3-7B36345EA492}"/>
              </a:ext>
            </a:extLst>
          </p:cNvPr>
          <p:cNvSpPr txBox="1"/>
          <p:nvPr/>
        </p:nvSpPr>
        <p:spPr>
          <a:xfrm>
            <a:off x="4351469" y="2319844"/>
            <a:ext cx="1572866" cy="67710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눈금 한 칸의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크기 정하기</a:t>
            </a:r>
          </a:p>
        </p:txBody>
      </p:sp>
      <p:sp>
        <p:nvSpPr>
          <p:cNvPr id="43" name="타원 42">
            <a:extLst>
              <a:ext uri="{FF2B5EF4-FFF2-40B4-BE49-F238E27FC236}">
                <a16:creationId xmlns="" xmlns:a16="http://schemas.microsoft.com/office/drawing/2014/main" id="{1D0CAC1C-FBCF-48BB-BE0C-7AB5064C9B13}"/>
              </a:ext>
            </a:extLst>
          </p:cNvPr>
          <p:cNvSpPr/>
          <p:nvPr/>
        </p:nvSpPr>
        <p:spPr>
          <a:xfrm>
            <a:off x="5896241" y="20514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0D47EDBD-EE36-48F1-9C11-1A6EB478904A}"/>
              </a:ext>
            </a:extLst>
          </p:cNvPr>
          <p:cNvSpPr txBox="1"/>
          <p:nvPr/>
        </p:nvSpPr>
        <p:spPr>
          <a:xfrm>
            <a:off x="4956609" y="4115533"/>
            <a:ext cx="915635" cy="384721"/>
          </a:xfrm>
          <a:prstGeom prst="rect">
            <a:avLst/>
          </a:prstGeom>
          <a:solidFill>
            <a:srgbClr val="DDE9BA"/>
          </a:solidFill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치즈빵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7C827B15-A352-48FA-BAAC-FE6704D6B005}"/>
              </a:ext>
            </a:extLst>
          </p:cNvPr>
          <p:cNvSpPr txBox="1"/>
          <p:nvPr/>
        </p:nvSpPr>
        <p:spPr>
          <a:xfrm>
            <a:off x="3599892" y="3933056"/>
            <a:ext cx="1000595" cy="384721"/>
          </a:xfrm>
          <a:prstGeom prst="rect">
            <a:avLst/>
          </a:prstGeom>
          <a:solidFill>
            <a:srgbClr val="FDFBEE"/>
          </a:solidFill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학생 수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7E125C9B-6FFF-4DF2-8D11-046D4D916473}"/>
              </a:ext>
            </a:extLst>
          </p:cNvPr>
          <p:cNvSpPr txBox="1"/>
          <p:nvPr/>
        </p:nvSpPr>
        <p:spPr>
          <a:xfrm>
            <a:off x="4395706" y="4196407"/>
            <a:ext cx="428322" cy="384721"/>
          </a:xfrm>
          <a:prstGeom prst="rect">
            <a:avLst/>
          </a:prstGeom>
          <a:solidFill>
            <a:srgbClr val="FADF7E"/>
          </a:solidFill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빵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F480A4F6-0830-4427-A77D-C3C06F1AF959}"/>
              </a:ext>
            </a:extLst>
          </p:cNvPr>
          <p:cNvSpPr txBox="1"/>
          <p:nvPr/>
        </p:nvSpPr>
        <p:spPr>
          <a:xfrm>
            <a:off x="2728654" y="4689546"/>
            <a:ext cx="1487908" cy="3847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가로 정하기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B77F6C2C-1029-47CA-BB00-B01EBF80B4D2}"/>
              </a:ext>
            </a:extLst>
          </p:cNvPr>
          <p:cNvSpPr txBox="1"/>
          <p:nvPr/>
        </p:nvSpPr>
        <p:spPr>
          <a:xfrm>
            <a:off x="1197858" y="3075928"/>
            <a:ext cx="915635" cy="677108"/>
          </a:xfrm>
          <a:prstGeom prst="rect">
            <a:avLst/>
          </a:prstGeom>
          <a:solidFill>
            <a:srgbClr val="FDFBEE"/>
          </a:solidFill>
        </p:spPr>
        <p:txBody>
          <a:bodyPr wrap="none" rtlCol="0">
            <a:spAutoFit/>
          </a:bodyPr>
          <a:lstStyle>
            <a:defPPr>
              <a:defRPr lang="ko-KR"/>
            </a:defPPr>
            <a:lvl1pPr algn="just"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algn="ctr"/>
            <a:r>
              <a:rPr lang="ko-KR" altLang="en-US" sz="1900"/>
              <a:t>세로 </a:t>
            </a:r>
            <a:endParaRPr lang="en-US" altLang="ko-KR" sz="1900" smtClean="0"/>
          </a:p>
          <a:p>
            <a:pPr algn="ctr"/>
            <a:r>
              <a:rPr lang="ko-KR" altLang="en-US" sz="1900" smtClean="0"/>
              <a:t>정하기</a:t>
            </a:r>
            <a:endParaRPr lang="ko-KR" altLang="en-US" sz="1900" dirty="0"/>
          </a:p>
        </p:txBody>
      </p:sp>
      <p:grpSp>
        <p:nvGrpSpPr>
          <p:cNvPr id="59" name="그룹 58"/>
          <p:cNvGrpSpPr/>
          <p:nvPr/>
        </p:nvGrpSpPr>
        <p:grpSpPr>
          <a:xfrm>
            <a:off x="2863005" y="5182038"/>
            <a:ext cx="1637116" cy="263186"/>
            <a:chOff x="319554" y="1245924"/>
            <a:chExt cx="2636592" cy="423864"/>
          </a:xfrm>
        </p:grpSpPr>
        <p:pic>
          <p:nvPicPr>
            <p:cNvPr id="67" name="Picture 1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0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1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2" name="Picture 1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7583AF13-1020-434C-AEFA-9B26259488ED}"/>
              </a:ext>
            </a:extLst>
          </p:cNvPr>
          <p:cNvSpPr txBox="1"/>
          <p:nvPr/>
        </p:nvSpPr>
        <p:spPr>
          <a:xfrm>
            <a:off x="4540714" y="3032956"/>
            <a:ext cx="319318" cy="384721"/>
          </a:xfrm>
          <a:prstGeom prst="rect">
            <a:avLst/>
          </a:prstGeom>
          <a:solidFill>
            <a:srgbClr val="FDFBEE"/>
          </a:solidFill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7583AF13-1020-434C-AEFA-9B26259488ED}"/>
              </a:ext>
            </a:extLst>
          </p:cNvPr>
          <p:cNvSpPr txBox="1"/>
          <p:nvPr/>
        </p:nvSpPr>
        <p:spPr>
          <a:xfrm>
            <a:off x="4535996" y="3620343"/>
            <a:ext cx="319318" cy="384721"/>
          </a:xfrm>
          <a:prstGeom prst="rect">
            <a:avLst/>
          </a:prstGeom>
          <a:solidFill>
            <a:srgbClr val="FDFBEE"/>
          </a:solidFill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="" xmlns:a16="http://schemas.microsoft.com/office/drawing/2014/main" id="{7583AF13-1020-434C-AEFA-9B26259488ED}"/>
              </a:ext>
            </a:extLst>
          </p:cNvPr>
          <p:cNvSpPr txBox="1"/>
          <p:nvPr/>
        </p:nvSpPr>
        <p:spPr>
          <a:xfrm>
            <a:off x="3815916" y="3044279"/>
            <a:ext cx="575799" cy="384721"/>
          </a:xfrm>
          <a:prstGeom prst="rect">
            <a:avLst/>
          </a:prstGeom>
          <a:solidFill>
            <a:srgbClr val="FDFBEE"/>
          </a:solidFill>
        </p:spPr>
        <p:txBody>
          <a:bodyPr wrap="none" rtlCol="0">
            <a:spAutoFit/>
          </a:bodyPr>
          <a:lstStyle/>
          <a:p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순서도: 대체 처리 75"/>
          <p:cNvSpPr/>
          <p:nvPr/>
        </p:nvSpPr>
        <p:spPr>
          <a:xfrm>
            <a:off x="4151155" y="1224989"/>
            <a:ext cx="490580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>
            <a:spLocks noChangeArrowheads="1"/>
          </p:cNvSpPr>
          <p:nvPr/>
        </p:nvSpPr>
        <p:spPr bwMode="auto">
          <a:xfrm>
            <a:off x="4174167" y="1169309"/>
            <a:ext cx="47031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1~3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순서도: 대체 처리 78"/>
          <p:cNvSpPr/>
          <p:nvPr/>
        </p:nvSpPr>
        <p:spPr>
          <a:xfrm>
            <a:off x="5528149" y="1216428"/>
            <a:ext cx="490580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551161" y="1160748"/>
            <a:ext cx="47031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4~6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8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막대그래프를 어떻게 그릴까요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9171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그림 44">
            <a:extLst>
              <a:ext uri="{FF2B5EF4-FFF2-40B4-BE49-F238E27FC236}">
                <a16:creationId xmlns="" xmlns:a16="http://schemas.microsoft.com/office/drawing/2014/main" id="{0332330F-C51B-4129-92D9-0A504A0785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708"/>
          <a:stretch/>
        </p:blipFill>
        <p:spPr>
          <a:xfrm>
            <a:off x="892941" y="1896571"/>
            <a:ext cx="5420814" cy="3408354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개념 정리 페이지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텍스트 지우고 새로 써 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막대그래프를 어떻게 그릴까요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74~75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1693609" y="15313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="" xmlns:a16="http://schemas.microsoft.com/office/drawing/2014/main" id="{1D0CAC1C-FBCF-48BB-BE0C-7AB5064C9B13}"/>
              </a:ext>
            </a:extLst>
          </p:cNvPr>
          <p:cNvSpPr/>
          <p:nvPr/>
        </p:nvSpPr>
        <p:spPr>
          <a:xfrm>
            <a:off x="6086497" y="20514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E2B12E50-7893-41C0-B793-974A9BAE8BB8}"/>
              </a:ext>
            </a:extLst>
          </p:cNvPr>
          <p:cNvSpPr txBox="1"/>
          <p:nvPr/>
        </p:nvSpPr>
        <p:spPr>
          <a:xfrm>
            <a:off x="991590" y="2542733"/>
            <a:ext cx="1528182" cy="38221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막대 그리기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A4E47851-29EE-4E43-8CB9-2EBB0B148324}"/>
              </a:ext>
            </a:extLst>
          </p:cNvPr>
          <p:cNvSpPr txBox="1"/>
          <p:nvPr/>
        </p:nvSpPr>
        <p:spPr>
          <a:xfrm>
            <a:off x="4391067" y="1858657"/>
            <a:ext cx="1288975" cy="38221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제목 쓰기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F1E96B8E-6985-4D6D-8238-4271D3C67B62}"/>
              </a:ext>
            </a:extLst>
          </p:cNvPr>
          <p:cNvSpPr txBox="1"/>
          <p:nvPr/>
        </p:nvSpPr>
        <p:spPr>
          <a:xfrm>
            <a:off x="4215718" y="2648235"/>
            <a:ext cx="1518695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좋아하는 빵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86326FFD-DEFD-4A75-B1F9-C71FCD7C42CF}"/>
              </a:ext>
            </a:extLst>
          </p:cNvPr>
          <p:cNvSpPr txBox="1"/>
          <p:nvPr/>
        </p:nvSpPr>
        <p:spPr>
          <a:xfrm>
            <a:off x="5197166" y="4293934"/>
            <a:ext cx="915635" cy="384721"/>
          </a:xfrm>
          <a:prstGeom prst="rect">
            <a:avLst/>
          </a:prstGeom>
          <a:solidFill>
            <a:srgbClr val="DDE9BA"/>
          </a:solidFill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치즈빵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7DB57C33-DFE5-4CD0-959F-1F5535736F83}"/>
              </a:ext>
            </a:extLst>
          </p:cNvPr>
          <p:cNvSpPr txBox="1"/>
          <p:nvPr/>
        </p:nvSpPr>
        <p:spPr>
          <a:xfrm>
            <a:off x="2375756" y="4293096"/>
            <a:ext cx="915635" cy="384721"/>
          </a:xfrm>
          <a:prstGeom prst="rect">
            <a:avLst/>
          </a:prstGeom>
          <a:solidFill>
            <a:srgbClr val="DDE9BA"/>
          </a:solidFill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치즈빵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F62A34AA-B282-4BA9-8BBD-93F3FEDC4FCE}"/>
              </a:ext>
            </a:extLst>
          </p:cNvPr>
          <p:cNvSpPr txBox="1"/>
          <p:nvPr/>
        </p:nvSpPr>
        <p:spPr>
          <a:xfrm>
            <a:off x="848155" y="4133135"/>
            <a:ext cx="1000595" cy="384721"/>
          </a:xfrm>
          <a:prstGeom prst="rect">
            <a:avLst/>
          </a:prstGeom>
          <a:solidFill>
            <a:srgbClr val="FDFBEE"/>
          </a:solidFill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학생 수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4089102E-1F05-4E0A-BBC8-874F8261861C}"/>
              </a:ext>
            </a:extLst>
          </p:cNvPr>
          <p:cNvSpPr txBox="1"/>
          <p:nvPr/>
        </p:nvSpPr>
        <p:spPr>
          <a:xfrm>
            <a:off x="1775986" y="4401108"/>
            <a:ext cx="428322" cy="384721"/>
          </a:xfrm>
          <a:prstGeom prst="rect">
            <a:avLst/>
          </a:prstGeom>
          <a:solidFill>
            <a:srgbClr val="FADF7E"/>
          </a:solidFill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빵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7583AF13-1020-434C-AEFA-9B26259488ED}"/>
              </a:ext>
            </a:extLst>
          </p:cNvPr>
          <p:cNvSpPr txBox="1"/>
          <p:nvPr/>
        </p:nvSpPr>
        <p:spPr>
          <a:xfrm>
            <a:off x="3715421" y="4185084"/>
            <a:ext cx="1000595" cy="384721"/>
          </a:xfrm>
          <a:prstGeom prst="rect">
            <a:avLst/>
          </a:prstGeom>
          <a:solidFill>
            <a:srgbClr val="FDFBEE"/>
          </a:solidFill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학생 수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23B40FDB-F49F-4C1C-8B44-D60304059B47}"/>
              </a:ext>
            </a:extLst>
          </p:cNvPr>
          <p:cNvSpPr txBox="1"/>
          <p:nvPr/>
        </p:nvSpPr>
        <p:spPr>
          <a:xfrm>
            <a:off x="4606773" y="4412431"/>
            <a:ext cx="428322" cy="384721"/>
          </a:xfrm>
          <a:prstGeom prst="rect">
            <a:avLst/>
          </a:prstGeom>
          <a:solidFill>
            <a:srgbClr val="FADF7E"/>
          </a:solidFill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빵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9" name="그룹 58"/>
          <p:cNvGrpSpPr/>
          <p:nvPr/>
        </p:nvGrpSpPr>
        <p:grpSpPr>
          <a:xfrm>
            <a:off x="2775918" y="5110643"/>
            <a:ext cx="1654859" cy="269100"/>
            <a:chOff x="290979" y="2009759"/>
            <a:chExt cx="2665167" cy="433388"/>
          </a:xfrm>
        </p:grpSpPr>
        <p:pic>
          <p:nvPicPr>
            <p:cNvPr id="67" name="Picture 1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0" name="Picture 1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1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2" name="Picture 1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17" y="1530621"/>
            <a:ext cx="1453659" cy="458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7583AF13-1020-434C-AEFA-9B26259488ED}"/>
              </a:ext>
            </a:extLst>
          </p:cNvPr>
          <p:cNvSpPr txBox="1"/>
          <p:nvPr/>
        </p:nvSpPr>
        <p:spPr>
          <a:xfrm>
            <a:off x="4720734" y="3104964"/>
            <a:ext cx="319318" cy="384721"/>
          </a:xfrm>
          <a:prstGeom prst="rect">
            <a:avLst/>
          </a:prstGeom>
          <a:solidFill>
            <a:srgbClr val="FDFBEE"/>
          </a:solidFill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7583AF13-1020-434C-AEFA-9B26259488ED}"/>
              </a:ext>
            </a:extLst>
          </p:cNvPr>
          <p:cNvSpPr txBox="1"/>
          <p:nvPr/>
        </p:nvSpPr>
        <p:spPr>
          <a:xfrm>
            <a:off x="4716016" y="3753036"/>
            <a:ext cx="319318" cy="384721"/>
          </a:xfrm>
          <a:prstGeom prst="rect">
            <a:avLst/>
          </a:prstGeom>
          <a:solidFill>
            <a:srgbClr val="FDFBEE"/>
          </a:solidFill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="" xmlns:a16="http://schemas.microsoft.com/office/drawing/2014/main" id="{7583AF13-1020-434C-AEFA-9B26259488ED}"/>
              </a:ext>
            </a:extLst>
          </p:cNvPr>
          <p:cNvSpPr txBox="1"/>
          <p:nvPr/>
        </p:nvSpPr>
        <p:spPr>
          <a:xfrm>
            <a:off x="1840414" y="3104964"/>
            <a:ext cx="319318" cy="384721"/>
          </a:xfrm>
          <a:prstGeom prst="rect">
            <a:avLst/>
          </a:prstGeom>
          <a:solidFill>
            <a:srgbClr val="FDFBEE"/>
          </a:solidFill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7583AF13-1020-434C-AEFA-9B26259488ED}"/>
              </a:ext>
            </a:extLst>
          </p:cNvPr>
          <p:cNvSpPr txBox="1"/>
          <p:nvPr/>
        </p:nvSpPr>
        <p:spPr>
          <a:xfrm>
            <a:off x="1835696" y="3753036"/>
            <a:ext cx="319318" cy="384721"/>
          </a:xfrm>
          <a:prstGeom prst="rect">
            <a:avLst/>
          </a:prstGeom>
          <a:solidFill>
            <a:srgbClr val="FDFBEE"/>
          </a:solidFill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="" xmlns:a16="http://schemas.microsoft.com/office/drawing/2014/main" id="{7583AF13-1020-434C-AEFA-9B26259488ED}"/>
              </a:ext>
            </a:extLst>
          </p:cNvPr>
          <p:cNvSpPr txBox="1"/>
          <p:nvPr/>
        </p:nvSpPr>
        <p:spPr>
          <a:xfrm>
            <a:off x="3888189" y="3116287"/>
            <a:ext cx="575799" cy="384721"/>
          </a:xfrm>
          <a:prstGeom prst="rect">
            <a:avLst/>
          </a:prstGeom>
          <a:solidFill>
            <a:srgbClr val="FDFBEE"/>
          </a:solidFill>
        </p:spPr>
        <p:txBody>
          <a:bodyPr wrap="none" rtlCol="0">
            <a:spAutoFit/>
          </a:bodyPr>
          <a:lstStyle/>
          <a:p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7583AF13-1020-434C-AEFA-9B26259488ED}"/>
              </a:ext>
            </a:extLst>
          </p:cNvPr>
          <p:cNvSpPr txBox="1"/>
          <p:nvPr/>
        </p:nvSpPr>
        <p:spPr>
          <a:xfrm>
            <a:off x="1060552" y="3101768"/>
            <a:ext cx="575799" cy="384721"/>
          </a:xfrm>
          <a:prstGeom prst="rect">
            <a:avLst/>
          </a:prstGeom>
          <a:solidFill>
            <a:srgbClr val="FDFBEE"/>
          </a:solidFill>
        </p:spPr>
        <p:txBody>
          <a:bodyPr wrap="none" rtlCol="0">
            <a:spAutoFit/>
          </a:bodyPr>
          <a:lstStyle/>
          <a:p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326986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\app\resource\contents_sub\lesson05\ops\ms_lesson05\images\ms_41_5_03_01_01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0" name="순서도: 대체 처리 79"/>
          <p:cNvSpPr/>
          <p:nvPr/>
        </p:nvSpPr>
        <p:spPr>
          <a:xfrm>
            <a:off x="4693733" y="1224989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4683440" y="1169309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82" name="순서도: 대체 처리 81"/>
          <p:cNvSpPr/>
          <p:nvPr/>
        </p:nvSpPr>
        <p:spPr>
          <a:xfrm>
            <a:off x="663499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662470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4" name="순서도: 대체 처리 83"/>
          <p:cNvSpPr/>
          <p:nvPr/>
        </p:nvSpPr>
        <p:spPr>
          <a:xfrm>
            <a:off x="634325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633296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605521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604492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5259418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5249125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90" name="순서도: 대체 처리 89"/>
          <p:cNvSpPr/>
          <p:nvPr/>
        </p:nvSpPr>
        <p:spPr>
          <a:xfrm>
            <a:off x="4984629" y="121642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4974336" y="1160748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3456354" y="1239744"/>
            <a:ext cx="679119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3456354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순서도: 대체 처리 93"/>
          <p:cNvSpPr/>
          <p:nvPr/>
        </p:nvSpPr>
        <p:spPr>
          <a:xfrm>
            <a:off x="4151155" y="1224989"/>
            <a:ext cx="490580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4174167" y="1169309"/>
            <a:ext cx="47031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1~3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순서도: 대체 처리 95"/>
          <p:cNvSpPr/>
          <p:nvPr/>
        </p:nvSpPr>
        <p:spPr>
          <a:xfrm>
            <a:off x="5528149" y="1216428"/>
            <a:ext cx="490580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5551161" y="1160748"/>
            <a:ext cx="47031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4~6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9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막대그래프를 어떻게 그릴까요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3211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4">
            <a:extLst>
              <a:ext uri="{FF2B5EF4-FFF2-40B4-BE49-F238E27FC236}">
                <a16:creationId xmlns="" xmlns:a16="http://schemas.microsoft.com/office/drawing/2014/main" id="{176E4616-D5F8-4378-8CFD-E58935935F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3160348"/>
              </p:ext>
            </p:extLst>
          </p:nvPr>
        </p:nvGraphicFramePr>
        <p:xfrm>
          <a:off x="311803" y="2930076"/>
          <a:ext cx="6564455" cy="1051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9837">
                  <a:extLst>
                    <a:ext uri="{9D8B030D-6E8A-4147-A177-3AD203B41FA5}">
                      <a16:colId xmlns="" xmlns:a16="http://schemas.microsoft.com/office/drawing/2014/main" val="535278802"/>
                    </a:ext>
                  </a:extLst>
                </a:gridCol>
                <a:gridCol w="924103">
                  <a:extLst>
                    <a:ext uri="{9D8B030D-6E8A-4147-A177-3AD203B41FA5}">
                      <a16:colId xmlns="" xmlns:a16="http://schemas.microsoft.com/office/drawing/2014/main" val="1734534329"/>
                    </a:ext>
                  </a:extLst>
                </a:gridCol>
                <a:gridCol w="924103">
                  <a:extLst>
                    <a:ext uri="{9D8B030D-6E8A-4147-A177-3AD203B41FA5}">
                      <a16:colId xmlns="" xmlns:a16="http://schemas.microsoft.com/office/drawing/2014/main" val="2297072777"/>
                    </a:ext>
                  </a:extLst>
                </a:gridCol>
                <a:gridCol w="924103">
                  <a:extLst>
                    <a:ext uri="{9D8B030D-6E8A-4147-A177-3AD203B41FA5}">
                      <a16:colId xmlns="" xmlns:a16="http://schemas.microsoft.com/office/drawing/2014/main" val="3752471611"/>
                    </a:ext>
                  </a:extLst>
                </a:gridCol>
                <a:gridCol w="924103">
                  <a:extLst>
                    <a:ext uri="{9D8B030D-6E8A-4147-A177-3AD203B41FA5}">
                      <a16:colId xmlns="" xmlns:a16="http://schemas.microsoft.com/office/drawing/2014/main" val="100372439"/>
                    </a:ext>
                  </a:extLst>
                </a:gridCol>
                <a:gridCol w="924103">
                  <a:extLst>
                    <a:ext uri="{9D8B030D-6E8A-4147-A177-3AD203B41FA5}">
                      <a16:colId xmlns="" xmlns:a16="http://schemas.microsoft.com/office/drawing/2014/main" val="3141484446"/>
                    </a:ext>
                  </a:extLst>
                </a:gridCol>
                <a:gridCol w="924103">
                  <a:extLst>
                    <a:ext uri="{9D8B030D-6E8A-4147-A177-3AD203B41FA5}">
                      <a16:colId xmlns="" xmlns:a16="http://schemas.microsoft.com/office/drawing/2014/main" val="3588861004"/>
                    </a:ext>
                  </a:extLst>
                </a:gridCol>
              </a:tblGrid>
              <a:tr h="2802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채소</a:t>
                      </a:r>
                    </a:p>
                  </a:txBody>
                  <a:tcPr>
                    <a:lnL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오이</a:t>
                      </a:r>
                    </a:p>
                  </a:txBody>
                  <a:tcPr>
                    <a:lnL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당근</a:t>
                      </a:r>
                    </a:p>
                  </a:txBody>
                  <a:tcPr>
                    <a:lnL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가지</a:t>
                      </a:r>
                    </a:p>
                  </a:txBody>
                  <a:tcPr>
                    <a:lnL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시금치</a:t>
                      </a:r>
                    </a:p>
                  </a:txBody>
                  <a:tcPr>
                    <a:lnL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상추</a:t>
                      </a:r>
                    </a:p>
                  </a:txBody>
                  <a:tcPr>
                    <a:lnL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합계</a:t>
                      </a:r>
                    </a:p>
                  </a:txBody>
                  <a:tcPr>
                    <a:lnL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20586584"/>
                  </a:ext>
                </a:extLst>
              </a:tr>
              <a:tr h="4763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학생 수</a:t>
                      </a:r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61296501"/>
                  </a:ext>
                </a:extLst>
              </a:tr>
            </a:tbl>
          </a:graphicData>
        </a:graphic>
      </p:graphicFrame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ED176F09-FD55-4269-B4EF-E389126757E8}"/>
              </a:ext>
            </a:extLst>
          </p:cNvPr>
          <p:cNvSpPr txBox="1"/>
          <p:nvPr/>
        </p:nvSpPr>
        <p:spPr>
          <a:xfrm>
            <a:off x="1259632" y="1480166"/>
            <a:ext cx="568863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지민이네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 학생들이 좋아하는 채소를 조사하여 막대그래프로 나타내려고 합니다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물음에 답하세요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막대그래프를 어떻게 그릴까요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74~75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3410347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3410347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6FC0C377-A92E-41BE-853F-3B07A92DC6B3}"/>
              </a:ext>
            </a:extLst>
          </p:cNvPr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="" xmlns:a16="http://schemas.microsoft.com/office/drawing/2014/main" id="{70240FE5-95A7-4173-9B3E-E21027D030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485410"/>
            <a:ext cx="365135" cy="373625"/>
          </a:xfrm>
          <a:prstGeom prst="rect">
            <a:avLst/>
          </a:prstGeom>
        </p:spPr>
      </p:pic>
      <p:sp>
        <p:nvSpPr>
          <p:cNvPr id="53" name="TextBox 9">
            <a:extLst>
              <a:ext uri="{FF2B5EF4-FFF2-40B4-BE49-F238E27FC236}">
                <a16:creationId xmlns="" xmlns:a16="http://schemas.microsoft.com/office/drawing/2014/main" id="{CD6A1A87-5AF4-40C7-BE0D-48D3E7B4CD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1928" y="2276872"/>
            <a:ext cx="3142140" cy="385817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/>
          <a:lstStyle>
            <a:defPPr>
              <a:defRPr lang="ko-KR"/>
            </a:defPPr>
            <a:lvl1pPr algn="ctr">
              <a:defRPr sz="190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좋아하는 </a:t>
            </a:r>
            <a:r>
              <a:rPr lang="ko-KR" altLang="en-US" dirty="0" err="1"/>
              <a:t>채소별</a:t>
            </a:r>
            <a:r>
              <a:rPr lang="ko-KR" altLang="en-US" dirty="0"/>
              <a:t> 학생 수</a:t>
            </a:r>
          </a:p>
        </p:txBody>
      </p:sp>
      <p:pic>
        <p:nvPicPr>
          <p:cNvPr id="43" name="Picture 4">
            <a:extLst>
              <a:ext uri="{FF2B5EF4-FFF2-40B4-BE49-F238E27FC236}">
                <a16:creationId xmlns="" xmlns:a16="http://schemas.microsoft.com/office/drawing/2014/main" id="{4CA00580-5A1B-4AB2-8A23-CA9E5A4AAD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437" y="1498575"/>
            <a:ext cx="365135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5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막대그래프를 어떻게 그릴까요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순서도: 대체 처리 59"/>
          <p:cNvSpPr/>
          <p:nvPr/>
        </p:nvSpPr>
        <p:spPr>
          <a:xfrm>
            <a:off x="4693733" y="1224989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4683440" y="1169309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62" name="순서도: 대체 처리 61"/>
          <p:cNvSpPr/>
          <p:nvPr/>
        </p:nvSpPr>
        <p:spPr>
          <a:xfrm>
            <a:off x="663499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662470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6" name="순서도: 대체 처리 65"/>
          <p:cNvSpPr/>
          <p:nvPr/>
        </p:nvSpPr>
        <p:spPr>
          <a:xfrm>
            <a:off x="634325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633296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605521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604492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5259418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5249125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4984629" y="121642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4974336" y="1160748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75" name="순서도: 대체 처리 74"/>
          <p:cNvSpPr/>
          <p:nvPr/>
        </p:nvSpPr>
        <p:spPr>
          <a:xfrm>
            <a:off x="5528149" y="1216428"/>
            <a:ext cx="490580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/>
          <p:cNvSpPr txBox="1">
            <a:spLocks noChangeArrowheads="1"/>
          </p:cNvSpPr>
          <p:nvPr/>
        </p:nvSpPr>
        <p:spPr bwMode="auto">
          <a:xfrm>
            <a:off x="5551161" y="1160748"/>
            <a:ext cx="47031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4~6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순서도: 대체 처리 76"/>
          <p:cNvSpPr/>
          <p:nvPr/>
        </p:nvSpPr>
        <p:spPr>
          <a:xfrm>
            <a:off x="4150677" y="1232756"/>
            <a:ext cx="490580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>
            <a:spLocks noChangeArrowheads="1"/>
          </p:cNvSpPr>
          <p:nvPr/>
        </p:nvSpPr>
        <p:spPr bwMode="auto">
          <a:xfrm>
            <a:off x="4173689" y="1171237"/>
            <a:ext cx="47031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1~3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="" xmlns:a16="http://schemas.microsoft.com/office/drawing/2014/main" id="{0498BED4-A247-4849-A0B4-61C3003CECDD}"/>
              </a:ext>
            </a:extLst>
          </p:cNvPr>
          <p:cNvSpPr/>
          <p:nvPr/>
        </p:nvSpPr>
        <p:spPr>
          <a:xfrm>
            <a:off x="35496" y="1448780"/>
            <a:ext cx="285386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[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="" xmlns:a16="http://schemas.microsoft.com/office/drawing/2014/main" id="{CF8FD2A4-56AF-40D4-9F0E-CC123D922C55}"/>
              </a:ext>
            </a:extLst>
          </p:cNvPr>
          <p:cNvSpPr/>
          <p:nvPr/>
        </p:nvSpPr>
        <p:spPr>
          <a:xfrm>
            <a:off x="1118262" y="1448780"/>
            <a:ext cx="285386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]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="" xmlns:a16="http://schemas.microsoft.com/office/drawing/2014/main" id="{CF8FD2A4-56AF-40D4-9F0E-CC123D922C55}"/>
              </a:ext>
            </a:extLst>
          </p:cNvPr>
          <p:cNvSpPr/>
          <p:nvPr/>
        </p:nvSpPr>
        <p:spPr>
          <a:xfrm>
            <a:off x="539552" y="1460103"/>
            <a:ext cx="285386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900" smtClean="0">
                <a:latin typeface="맑은 고딕" pitchFamily="50" charset="-127"/>
                <a:ea typeface="맑은 고딕" pitchFamily="50" charset="-127"/>
              </a:rPr>
              <a:t>~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7889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4">
            <a:extLst>
              <a:ext uri="{FF2B5EF4-FFF2-40B4-BE49-F238E27FC236}">
                <a16:creationId xmlns="" xmlns:a16="http://schemas.microsoft.com/office/drawing/2014/main" id="{176E4616-D5F8-4378-8CFD-E58935935F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395844"/>
              </p:ext>
            </p:extLst>
          </p:nvPr>
        </p:nvGraphicFramePr>
        <p:xfrm>
          <a:off x="311803" y="2930076"/>
          <a:ext cx="6564455" cy="1051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9837">
                  <a:extLst>
                    <a:ext uri="{9D8B030D-6E8A-4147-A177-3AD203B41FA5}">
                      <a16:colId xmlns="" xmlns:a16="http://schemas.microsoft.com/office/drawing/2014/main" val="535278802"/>
                    </a:ext>
                  </a:extLst>
                </a:gridCol>
                <a:gridCol w="924103">
                  <a:extLst>
                    <a:ext uri="{9D8B030D-6E8A-4147-A177-3AD203B41FA5}">
                      <a16:colId xmlns="" xmlns:a16="http://schemas.microsoft.com/office/drawing/2014/main" val="1734534329"/>
                    </a:ext>
                  </a:extLst>
                </a:gridCol>
                <a:gridCol w="924103">
                  <a:extLst>
                    <a:ext uri="{9D8B030D-6E8A-4147-A177-3AD203B41FA5}">
                      <a16:colId xmlns="" xmlns:a16="http://schemas.microsoft.com/office/drawing/2014/main" val="2297072777"/>
                    </a:ext>
                  </a:extLst>
                </a:gridCol>
                <a:gridCol w="924103">
                  <a:extLst>
                    <a:ext uri="{9D8B030D-6E8A-4147-A177-3AD203B41FA5}">
                      <a16:colId xmlns="" xmlns:a16="http://schemas.microsoft.com/office/drawing/2014/main" val="3752471611"/>
                    </a:ext>
                  </a:extLst>
                </a:gridCol>
                <a:gridCol w="924103">
                  <a:extLst>
                    <a:ext uri="{9D8B030D-6E8A-4147-A177-3AD203B41FA5}">
                      <a16:colId xmlns="" xmlns:a16="http://schemas.microsoft.com/office/drawing/2014/main" val="100372439"/>
                    </a:ext>
                  </a:extLst>
                </a:gridCol>
                <a:gridCol w="924103">
                  <a:extLst>
                    <a:ext uri="{9D8B030D-6E8A-4147-A177-3AD203B41FA5}">
                      <a16:colId xmlns="" xmlns:a16="http://schemas.microsoft.com/office/drawing/2014/main" val="3141484446"/>
                    </a:ext>
                  </a:extLst>
                </a:gridCol>
                <a:gridCol w="924103">
                  <a:extLst>
                    <a:ext uri="{9D8B030D-6E8A-4147-A177-3AD203B41FA5}">
                      <a16:colId xmlns="" xmlns:a16="http://schemas.microsoft.com/office/drawing/2014/main" val="3588861004"/>
                    </a:ext>
                  </a:extLst>
                </a:gridCol>
              </a:tblGrid>
              <a:tr h="2802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채소</a:t>
                      </a:r>
                    </a:p>
                  </a:txBody>
                  <a:tcPr>
                    <a:lnL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오이</a:t>
                      </a:r>
                    </a:p>
                  </a:txBody>
                  <a:tcPr>
                    <a:lnL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당근</a:t>
                      </a:r>
                    </a:p>
                  </a:txBody>
                  <a:tcPr>
                    <a:lnL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가지</a:t>
                      </a:r>
                    </a:p>
                  </a:txBody>
                  <a:tcPr>
                    <a:lnL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시금치</a:t>
                      </a:r>
                    </a:p>
                  </a:txBody>
                  <a:tcPr>
                    <a:lnL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상추</a:t>
                      </a:r>
                    </a:p>
                  </a:txBody>
                  <a:tcPr>
                    <a:lnL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합계</a:t>
                      </a:r>
                    </a:p>
                  </a:txBody>
                  <a:tcPr>
                    <a:lnL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20586584"/>
                  </a:ext>
                </a:extLst>
              </a:tr>
              <a:tr h="4763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학생 수</a:t>
                      </a:r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61296501"/>
                  </a:ext>
                </a:extLst>
              </a:tr>
            </a:tbl>
          </a:graphicData>
        </a:graphic>
      </p:graphicFrame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막대그래프를 어떻게 그릴까요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74~75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3410347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3410347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6FC0C377-A92E-41BE-853F-3B07A92DC6B3}"/>
              </a:ext>
            </a:extLst>
          </p:cNvPr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9">
            <a:extLst>
              <a:ext uri="{FF2B5EF4-FFF2-40B4-BE49-F238E27FC236}">
                <a16:creationId xmlns="" xmlns:a16="http://schemas.microsoft.com/office/drawing/2014/main" id="{CD6A1A87-5AF4-40C7-BE0D-48D3E7B4CD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1928" y="2276872"/>
            <a:ext cx="3142140" cy="385817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/>
          <a:lstStyle>
            <a:defPPr>
              <a:defRPr lang="ko-KR"/>
            </a:defPPr>
            <a:lvl1pPr algn="ctr">
              <a:defRPr sz="190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좋아하는 </a:t>
            </a:r>
            <a:r>
              <a:rPr lang="ko-KR" altLang="en-US" dirty="0" err="1"/>
              <a:t>채소별</a:t>
            </a:r>
            <a:r>
              <a:rPr lang="ko-KR" altLang="en-US" dirty="0"/>
              <a:t> 학생 수</a:t>
            </a:r>
          </a:p>
        </p:txBody>
      </p:sp>
      <p:sp>
        <p:nvSpPr>
          <p:cNvPr id="5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5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막대그래프를 어떻게 그릴까요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순서도: 대체 처리 61"/>
          <p:cNvSpPr/>
          <p:nvPr/>
        </p:nvSpPr>
        <p:spPr>
          <a:xfrm>
            <a:off x="663499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662470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6" name="순서도: 대체 처리 65"/>
          <p:cNvSpPr/>
          <p:nvPr/>
        </p:nvSpPr>
        <p:spPr>
          <a:xfrm>
            <a:off x="634325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633296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605521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604492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5259418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5249125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4984629" y="121642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4974336" y="1160748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75" name="순서도: 대체 처리 74"/>
          <p:cNvSpPr/>
          <p:nvPr/>
        </p:nvSpPr>
        <p:spPr>
          <a:xfrm>
            <a:off x="5528149" y="1216428"/>
            <a:ext cx="490580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/>
          <p:cNvSpPr txBox="1">
            <a:spLocks noChangeArrowheads="1"/>
          </p:cNvSpPr>
          <p:nvPr/>
        </p:nvSpPr>
        <p:spPr bwMode="auto">
          <a:xfrm>
            <a:off x="5551161" y="1160748"/>
            <a:ext cx="47031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4~6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순서도: 대체 처리 33"/>
          <p:cNvSpPr/>
          <p:nvPr/>
        </p:nvSpPr>
        <p:spPr>
          <a:xfrm>
            <a:off x="4676301" y="124081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4666008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4134570" y="1226917"/>
            <a:ext cx="490580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4157582" y="1171237"/>
            <a:ext cx="47031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1~3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타원 39">
            <a:extLst>
              <a:ext uri="{FF2B5EF4-FFF2-40B4-BE49-F238E27FC236}">
                <a16:creationId xmlns="" xmlns:a16="http://schemas.microsoft.com/office/drawing/2014/main" id="{9BBCDA55-E9AA-4D71-AEFB-C3083996F231}"/>
              </a:ext>
            </a:extLst>
          </p:cNvPr>
          <p:cNvSpPr/>
          <p:nvPr/>
        </p:nvSpPr>
        <p:spPr>
          <a:xfrm>
            <a:off x="60695" y="50860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="" xmlns:a16="http://schemas.microsoft.com/office/drawing/2014/main" id="{EBD14EBC-7461-401E-8022-2A9DDE3C2CBE}"/>
              </a:ext>
            </a:extLst>
          </p:cNvPr>
          <p:cNvSpPr/>
          <p:nvPr/>
        </p:nvSpPr>
        <p:spPr>
          <a:xfrm>
            <a:off x="5927935" y="49764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="" xmlns:a16="http://schemas.microsoft.com/office/drawing/2014/main" id="{F9908929-DB91-4B56-8573-FCB442D35EE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90" y="1534645"/>
            <a:ext cx="348893" cy="357006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48510728-C9F1-4EDB-86E1-5457FC44AB87}"/>
              </a:ext>
            </a:extLst>
          </p:cNvPr>
          <p:cNvSpPr txBox="1"/>
          <p:nvPr/>
        </p:nvSpPr>
        <p:spPr>
          <a:xfrm>
            <a:off x="700834" y="1520788"/>
            <a:ext cx="598044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가로에 채소를 나타낸다면 세로에는 무엇을 나타내야 하나요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8" name="Picture 12">
            <a:extLst>
              <a:ext uri="{FF2B5EF4-FFF2-40B4-BE49-F238E27FC236}">
                <a16:creationId xmlns="" xmlns:a16="http://schemas.microsoft.com/office/drawing/2014/main" id="{9082D86D-12CD-45B5-8EF4-63B3B26CD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타원 51">
            <a:extLst>
              <a:ext uri="{FF2B5EF4-FFF2-40B4-BE49-F238E27FC236}">
                <a16:creationId xmlns="" xmlns:a16="http://schemas.microsoft.com/office/drawing/2014/main" id="{9780B374-3B1E-473A-97D5-BC12EAB985CC}"/>
              </a:ext>
            </a:extLst>
          </p:cNvPr>
          <p:cNvSpPr/>
          <p:nvPr/>
        </p:nvSpPr>
        <p:spPr>
          <a:xfrm>
            <a:off x="4720778" y="50297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="" xmlns:a16="http://schemas.microsoft.com/office/drawing/2014/main" id="{E675843B-8EFB-40A0-83AE-0B3AFFD81211}"/>
              </a:ext>
            </a:extLst>
          </p:cNvPr>
          <p:cNvSpPr/>
          <p:nvPr/>
        </p:nvSpPr>
        <p:spPr bwMode="auto">
          <a:xfrm>
            <a:off x="2988921" y="4179994"/>
            <a:ext cx="1068749" cy="3651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학생 수</a:t>
            </a:r>
          </a:p>
        </p:txBody>
      </p:sp>
      <p:pic>
        <p:nvPicPr>
          <p:cNvPr id="56" name="그림 55">
            <a:extLst>
              <a:ext uri="{FF2B5EF4-FFF2-40B4-BE49-F238E27FC236}">
                <a16:creationId xmlns="" xmlns:a16="http://schemas.microsoft.com/office/drawing/2014/main" id="{C0113C47-3827-4C89-9B78-3BC84E96F7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77670" y="4007559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323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막대그래프를 어떻게 그릴까요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16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활동지 다운로드 버튼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(4-1-5)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_04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Box 43">
            <a:extLst>
              <a:ext uri="{FF2B5EF4-FFF2-40B4-BE49-F238E27FC236}">
                <a16:creationId xmlns="" xmlns:a16="http://schemas.microsoft.com/office/drawing/2014/main" id="{DE9AD0C8-E4BA-45AB-AB3F-25D1D7777A35}"/>
              </a:ext>
            </a:extLst>
          </p:cNvPr>
          <p:cNvSpPr txBox="1"/>
          <p:nvPr/>
        </p:nvSpPr>
        <p:spPr>
          <a:xfrm>
            <a:off x="340087" y="1271656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지은이네 반 학생들이 좋아하는 과일을 조사하여 막대그래프로 나타내려고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물음에 답하세요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1" name="Picture 2">
            <a:extLst>
              <a:ext uri="{FF2B5EF4-FFF2-40B4-BE49-F238E27FC236}">
                <a16:creationId xmlns="" xmlns:a16="http://schemas.microsoft.com/office/drawing/2014/main" id="{43498E43-2A77-474A-86C0-D3E82DFA79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23" y="5445224"/>
            <a:ext cx="1211829" cy="289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타원 61">
            <a:extLst>
              <a:ext uri="{FF2B5EF4-FFF2-40B4-BE49-F238E27FC236}">
                <a16:creationId xmlns="" xmlns:a16="http://schemas.microsoft.com/office/drawing/2014/main" id="{462183DC-DB99-4030-9141-C5B3B1BE2255}"/>
              </a:ext>
            </a:extLst>
          </p:cNvPr>
          <p:cNvSpPr/>
          <p:nvPr/>
        </p:nvSpPr>
        <p:spPr>
          <a:xfrm>
            <a:off x="43549" y="53395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Picture 2">
            <a:extLst>
              <a:ext uri="{FF2B5EF4-FFF2-40B4-BE49-F238E27FC236}">
                <a16:creationId xmlns="" xmlns:a16="http://schemas.microsoft.com/office/drawing/2014/main" id="{270A6B6A-7FDA-4AC9-A195-A1436FAB92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28" y="1936536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Box 9">
            <a:extLst>
              <a:ext uri="{FF2B5EF4-FFF2-40B4-BE49-F238E27FC236}">
                <a16:creationId xmlns="" xmlns:a16="http://schemas.microsoft.com/office/drawing/2014/main" id="{4BAC07AC-EB8A-435B-912C-4BF41B98ED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9879" y="2620303"/>
            <a:ext cx="3060191" cy="37119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/>
          <a:lstStyle>
            <a:defPPr>
              <a:defRPr lang="ko-KR"/>
            </a:defPPr>
            <a:lvl1pPr algn="ctr">
              <a:defRPr sz="190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좋아하는 </a:t>
            </a:r>
            <a:r>
              <a:rPr lang="ko-KR" altLang="en-US" dirty="0" err="1"/>
              <a:t>과일별</a:t>
            </a:r>
            <a:r>
              <a:rPr lang="ko-KR" altLang="en-US" dirty="0"/>
              <a:t> 학생 수</a:t>
            </a:r>
          </a:p>
        </p:txBody>
      </p:sp>
      <p:sp>
        <p:nvSpPr>
          <p:cNvPr id="39" name="TextBox 43">
            <a:extLst>
              <a:ext uri="{FF2B5EF4-FFF2-40B4-BE49-F238E27FC236}">
                <a16:creationId xmlns="" xmlns:a16="http://schemas.microsoft.com/office/drawing/2014/main" id="{727A53F4-44B0-49FE-ADF3-76126BA0774A}"/>
              </a:ext>
            </a:extLst>
          </p:cNvPr>
          <p:cNvSpPr txBox="1"/>
          <p:nvPr/>
        </p:nvSpPr>
        <p:spPr>
          <a:xfrm>
            <a:off x="513276" y="1880828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가로에 과일을 나타낸다면 세로에는 무엇을 나타내야 하나요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CA31E4A9-C07A-4E69-B124-11D3A4A799A6}"/>
              </a:ext>
            </a:extLst>
          </p:cNvPr>
          <p:cNvSpPr/>
          <p:nvPr/>
        </p:nvSpPr>
        <p:spPr bwMode="auto">
          <a:xfrm>
            <a:off x="3064684" y="4432022"/>
            <a:ext cx="1008065" cy="3651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학생 수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="" xmlns:a16="http://schemas.microsoft.com/office/drawing/2014/main" id="{4BB2B242-4D4C-4FB7-BE2E-BEECCA2BB41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94388" y="4568036"/>
            <a:ext cx="360000" cy="355000"/>
          </a:xfrm>
          <a:prstGeom prst="rect">
            <a:avLst/>
          </a:prstGeom>
        </p:spPr>
      </p:pic>
      <p:graphicFrame>
        <p:nvGraphicFramePr>
          <p:cNvPr id="25" name="표 4">
            <a:extLst>
              <a:ext uri="{FF2B5EF4-FFF2-40B4-BE49-F238E27FC236}">
                <a16:creationId xmlns="" xmlns:a16="http://schemas.microsoft.com/office/drawing/2014/main" id="{B6D37BC3-155E-43C1-8ADE-C068BA351C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7145317"/>
              </p:ext>
            </p:extLst>
          </p:nvPr>
        </p:nvGraphicFramePr>
        <p:xfrm>
          <a:off x="340085" y="3205532"/>
          <a:ext cx="6402557" cy="1051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1555">
                  <a:extLst>
                    <a:ext uri="{9D8B030D-6E8A-4147-A177-3AD203B41FA5}">
                      <a16:colId xmlns="" xmlns:a16="http://schemas.microsoft.com/office/drawing/2014/main" val="535278802"/>
                    </a:ext>
                  </a:extLst>
                </a:gridCol>
                <a:gridCol w="837747">
                  <a:extLst>
                    <a:ext uri="{9D8B030D-6E8A-4147-A177-3AD203B41FA5}">
                      <a16:colId xmlns="" xmlns:a16="http://schemas.microsoft.com/office/drawing/2014/main" val="1734534329"/>
                    </a:ext>
                  </a:extLst>
                </a:gridCol>
                <a:gridCol w="914651">
                  <a:extLst>
                    <a:ext uri="{9D8B030D-6E8A-4147-A177-3AD203B41FA5}">
                      <a16:colId xmlns="" xmlns:a16="http://schemas.microsoft.com/office/drawing/2014/main" val="2297072777"/>
                    </a:ext>
                  </a:extLst>
                </a:gridCol>
                <a:gridCol w="914651">
                  <a:extLst>
                    <a:ext uri="{9D8B030D-6E8A-4147-A177-3AD203B41FA5}">
                      <a16:colId xmlns="" xmlns:a16="http://schemas.microsoft.com/office/drawing/2014/main" val="3752471611"/>
                    </a:ext>
                  </a:extLst>
                </a:gridCol>
                <a:gridCol w="914651">
                  <a:extLst>
                    <a:ext uri="{9D8B030D-6E8A-4147-A177-3AD203B41FA5}">
                      <a16:colId xmlns="" xmlns:a16="http://schemas.microsoft.com/office/drawing/2014/main" val="100372439"/>
                    </a:ext>
                  </a:extLst>
                </a:gridCol>
                <a:gridCol w="914651">
                  <a:extLst>
                    <a:ext uri="{9D8B030D-6E8A-4147-A177-3AD203B41FA5}">
                      <a16:colId xmlns="" xmlns:a16="http://schemas.microsoft.com/office/drawing/2014/main" val="3141484446"/>
                    </a:ext>
                  </a:extLst>
                </a:gridCol>
                <a:gridCol w="914651">
                  <a:extLst>
                    <a:ext uri="{9D8B030D-6E8A-4147-A177-3AD203B41FA5}">
                      <a16:colId xmlns="" xmlns:a16="http://schemas.microsoft.com/office/drawing/2014/main" val="3588861004"/>
                    </a:ext>
                  </a:extLst>
                </a:gridCol>
              </a:tblGrid>
              <a:tr h="280208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9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과일</a:t>
                      </a:r>
                    </a:p>
                  </a:txBody>
                  <a:tcPr>
                    <a:lnL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9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사과</a:t>
                      </a:r>
                    </a:p>
                  </a:txBody>
                  <a:tcPr>
                    <a:lnL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9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배</a:t>
                      </a:r>
                    </a:p>
                  </a:txBody>
                  <a:tcPr>
                    <a:lnL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9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포도</a:t>
                      </a:r>
                    </a:p>
                  </a:txBody>
                  <a:tcPr>
                    <a:lnL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9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귤</a:t>
                      </a:r>
                    </a:p>
                  </a:txBody>
                  <a:tcPr>
                    <a:lnL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9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복숭아</a:t>
                      </a:r>
                    </a:p>
                  </a:txBody>
                  <a:tcPr>
                    <a:lnL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9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합계</a:t>
                      </a:r>
                    </a:p>
                  </a:txBody>
                  <a:tcPr>
                    <a:lnL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20586584"/>
                  </a:ext>
                </a:extLst>
              </a:tr>
              <a:tr h="47635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9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학생 수</a:t>
                      </a:r>
                      <a:r>
                        <a:rPr lang="en-US" altLang="ko-KR" sz="19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9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명</a:t>
                      </a:r>
                      <a:r>
                        <a:rPr lang="en-US" altLang="ko-KR" sz="19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9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9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9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9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9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9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9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27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61296501"/>
                  </a:ext>
                </a:extLst>
              </a:tr>
            </a:tbl>
          </a:graphicData>
        </a:graphic>
      </p:graphicFrame>
      <p:pic>
        <p:nvPicPr>
          <p:cNvPr id="24" name="그림 23">
            <a:extLst>
              <a:ext uri="{FF2B5EF4-FFF2-40B4-BE49-F238E27FC236}">
                <a16:creationId xmlns:a16="http://schemas.microsoft.com/office/drawing/2014/main" xmlns="" id="{9A0A37D5-598B-4C83-946F-AAA9F71127F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24" y="1340768"/>
            <a:ext cx="178503" cy="210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712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4">
            <a:extLst>
              <a:ext uri="{FF2B5EF4-FFF2-40B4-BE49-F238E27FC236}">
                <a16:creationId xmlns="" xmlns:a16="http://schemas.microsoft.com/office/drawing/2014/main" id="{176E4616-D5F8-4378-8CFD-E58935935F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0300571"/>
              </p:ext>
            </p:extLst>
          </p:nvPr>
        </p:nvGraphicFramePr>
        <p:xfrm>
          <a:off x="311803" y="2930076"/>
          <a:ext cx="6564455" cy="1051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9837">
                  <a:extLst>
                    <a:ext uri="{9D8B030D-6E8A-4147-A177-3AD203B41FA5}">
                      <a16:colId xmlns="" xmlns:a16="http://schemas.microsoft.com/office/drawing/2014/main" val="535278802"/>
                    </a:ext>
                  </a:extLst>
                </a:gridCol>
                <a:gridCol w="924103">
                  <a:extLst>
                    <a:ext uri="{9D8B030D-6E8A-4147-A177-3AD203B41FA5}">
                      <a16:colId xmlns="" xmlns:a16="http://schemas.microsoft.com/office/drawing/2014/main" val="1734534329"/>
                    </a:ext>
                  </a:extLst>
                </a:gridCol>
                <a:gridCol w="924103">
                  <a:extLst>
                    <a:ext uri="{9D8B030D-6E8A-4147-A177-3AD203B41FA5}">
                      <a16:colId xmlns="" xmlns:a16="http://schemas.microsoft.com/office/drawing/2014/main" val="2297072777"/>
                    </a:ext>
                  </a:extLst>
                </a:gridCol>
                <a:gridCol w="924103">
                  <a:extLst>
                    <a:ext uri="{9D8B030D-6E8A-4147-A177-3AD203B41FA5}">
                      <a16:colId xmlns="" xmlns:a16="http://schemas.microsoft.com/office/drawing/2014/main" val="3752471611"/>
                    </a:ext>
                  </a:extLst>
                </a:gridCol>
                <a:gridCol w="924103">
                  <a:extLst>
                    <a:ext uri="{9D8B030D-6E8A-4147-A177-3AD203B41FA5}">
                      <a16:colId xmlns="" xmlns:a16="http://schemas.microsoft.com/office/drawing/2014/main" val="100372439"/>
                    </a:ext>
                  </a:extLst>
                </a:gridCol>
                <a:gridCol w="924103">
                  <a:extLst>
                    <a:ext uri="{9D8B030D-6E8A-4147-A177-3AD203B41FA5}">
                      <a16:colId xmlns="" xmlns:a16="http://schemas.microsoft.com/office/drawing/2014/main" val="3141484446"/>
                    </a:ext>
                  </a:extLst>
                </a:gridCol>
                <a:gridCol w="924103">
                  <a:extLst>
                    <a:ext uri="{9D8B030D-6E8A-4147-A177-3AD203B41FA5}">
                      <a16:colId xmlns="" xmlns:a16="http://schemas.microsoft.com/office/drawing/2014/main" val="3588861004"/>
                    </a:ext>
                  </a:extLst>
                </a:gridCol>
              </a:tblGrid>
              <a:tr h="2802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채소</a:t>
                      </a:r>
                    </a:p>
                  </a:txBody>
                  <a:tcPr>
                    <a:lnL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오이</a:t>
                      </a:r>
                    </a:p>
                  </a:txBody>
                  <a:tcPr>
                    <a:lnL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당근</a:t>
                      </a:r>
                    </a:p>
                  </a:txBody>
                  <a:tcPr>
                    <a:lnL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가지</a:t>
                      </a:r>
                    </a:p>
                  </a:txBody>
                  <a:tcPr>
                    <a:lnL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시금치</a:t>
                      </a:r>
                    </a:p>
                  </a:txBody>
                  <a:tcPr>
                    <a:lnL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상추</a:t>
                      </a:r>
                    </a:p>
                  </a:txBody>
                  <a:tcPr>
                    <a:lnL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합계</a:t>
                      </a:r>
                    </a:p>
                  </a:txBody>
                  <a:tcPr>
                    <a:lnL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20586584"/>
                  </a:ext>
                </a:extLst>
              </a:tr>
              <a:tr h="4763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학생 수</a:t>
                      </a:r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61296501"/>
                  </a:ext>
                </a:extLst>
              </a:tr>
            </a:tbl>
          </a:graphicData>
        </a:graphic>
      </p:graphicFrame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막대그래프를 어떻게 그릴까요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74~75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3410347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3410347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9">
            <a:extLst>
              <a:ext uri="{FF2B5EF4-FFF2-40B4-BE49-F238E27FC236}">
                <a16:creationId xmlns="" xmlns:a16="http://schemas.microsoft.com/office/drawing/2014/main" id="{CD6A1A87-5AF4-40C7-BE0D-48D3E7B4CD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1928" y="2276872"/>
            <a:ext cx="3142140" cy="385817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/>
          <a:lstStyle>
            <a:defPPr>
              <a:defRPr lang="ko-KR"/>
            </a:defPPr>
            <a:lvl1pPr algn="ctr">
              <a:defRPr sz="190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좋아하는 </a:t>
            </a:r>
            <a:r>
              <a:rPr lang="ko-KR" altLang="en-US" dirty="0" err="1"/>
              <a:t>채소별</a:t>
            </a:r>
            <a:r>
              <a:rPr lang="ko-KR" altLang="en-US" dirty="0"/>
              <a:t> 학생 수</a:t>
            </a:r>
          </a:p>
        </p:txBody>
      </p:sp>
      <p:sp>
        <p:nvSpPr>
          <p:cNvPr id="5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5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막대그래프를 어떻게 그릴까요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순서도: 대체 처리 61"/>
          <p:cNvSpPr/>
          <p:nvPr/>
        </p:nvSpPr>
        <p:spPr>
          <a:xfrm>
            <a:off x="663499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662470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6" name="순서도: 대체 처리 65"/>
          <p:cNvSpPr/>
          <p:nvPr/>
        </p:nvSpPr>
        <p:spPr>
          <a:xfrm>
            <a:off x="634325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633296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605521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604492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5259418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5249125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4984629" y="121642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4974336" y="1160748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75" name="순서도: 대체 처리 74"/>
          <p:cNvSpPr/>
          <p:nvPr/>
        </p:nvSpPr>
        <p:spPr>
          <a:xfrm>
            <a:off x="5528149" y="1216428"/>
            <a:ext cx="490580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/>
          <p:cNvSpPr txBox="1">
            <a:spLocks noChangeArrowheads="1"/>
          </p:cNvSpPr>
          <p:nvPr/>
        </p:nvSpPr>
        <p:spPr bwMode="auto">
          <a:xfrm>
            <a:off x="5551161" y="1160748"/>
            <a:ext cx="47031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4~6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순서도: 대체 처리 33"/>
          <p:cNvSpPr/>
          <p:nvPr/>
        </p:nvSpPr>
        <p:spPr>
          <a:xfrm>
            <a:off x="4676301" y="124081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4666008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4134570" y="1226917"/>
            <a:ext cx="490580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4157582" y="1171237"/>
            <a:ext cx="47031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1~3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그림 41">
            <a:extLst>
              <a:ext uri="{FF2B5EF4-FFF2-40B4-BE49-F238E27FC236}">
                <a16:creationId xmlns="" xmlns:a16="http://schemas.microsoft.com/office/drawing/2014/main" id="{F9908929-DB91-4B56-8573-FCB442D35EE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90" y="1534645"/>
            <a:ext cx="348893" cy="357006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48510728-C9F1-4EDB-86E1-5457FC44AB87}"/>
              </a:ext>
            </a:extLst>
          </p:cNvPr>
          <p:cNvSpPr txBox="1"/>
          <p:nvPr/>
        </p:nvSpPr>
        <p:spPr>
          <a:xfrm>
            <a:off x="700834" y="1520788"/>
            <a:ext cx="598044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가로에 채소를 나타낸다면 세로에는 무엇을 나타내야 하나요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8" name="Picture 12">
            <a:extLst>
              <a:ext uri="{FF2B5EF4-FFF2-40B4-BE49-F238E27FC236}">
                <a16:creationId xmlns="" xmlns:a16="http://schemas.microsoft.com/office/drawing/2014/main" id="{9082D86D-12CD-45B5-8EF4-63B3B26CD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직사각형 54">
            <a:extLst>
              <a:ext uri="{FF2B5EF4-FFF2-40B4-BE49-F238E27FC236}">
                <a16:creationId xmlns="" xmlns:a16="http://schemas.microsoft.com/office/drawing/2014/main" id="{E675843B-8EFB-40A0-83AE-0B3AFFD81211}"/>
              </a:ext>
            </a:extLst>
          </p:cNvPr>
          <p:cNvSpPr/>
          <p:nvPr/>
        </p:nvSpPr>
        <p:spPr bwMode="auto">
          <a:xfrm>
            <a:off x="2988921" y="4179994"/>
            <a:ext cx="1068749" cy="3651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학생 수</a:t>
            </a:r>
          </a:p>
        </p:txBody>
      </p:sp>
      <p:pic>
        <p:nvPicPr>
          <p:cNvPr id="56" name="그림 55">
            <a:extLst>
              <a:ext uri="{FF2B5EF4-FFF2-40B4-BE49-F238E27FC236}">
                <a16:creationId xmlns="" xmlns:a16="http://schemas.microsoft.com/office/drawing/2014/main" id="{C0113C47-3827-4C89-9B78-3BC84E96F7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77670" y="4007559"/>
            <a:ext cx="360000" cy="355000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59829988-A637-4D83-AF1A-CA3A4C0BBD24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AC332105-FA1C-4666-AAF1-4EBBCA16AEB2}"/>
              </a:ext>
            </a:extLst>
          </p:cNvPr>
          <p:cNvSpPr/>
          <p:nvPr/>
        </p:nvSpPr>
        <p:spPr>
          <a:xfrm>
            <a:off x="192745" y="3815188"/>
            <a:ext cx="6667165" cy="126999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7" name="모서리가 둥근 직사각형 45">
            <a:extLst>
              <a:ext uri="{FF2B5EF4-FFF2-40B4-BE49-F238E27FC236}">
                <a16:creationId xmlns="" xmlns:a16="http://schemas.microsoft.com/office/drawing/2014/main" id="{E9B06A95-D7D7-4715-8882-CC121F76D449}"/>
              </a:ext>
            </a:extLst>
          </p:cNvPr>
          <p:cNvSpPr/>
          <p:nvPr/>
        </p:nvSpPr>
        <p:spPr>
          <a:xfrm>
            <a:off x="338478" y="3636336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58" name="직각 삼각형 57">
            <a:extLst>
              <a:ext uri="{FF2B5EF4-FFF2-40B4-BE49-F238E27FC236}">
                <a16:creationId xmlns="" xmlns:a16="http://schemas.microsoft.com/office/drawing/2014/main" id="{DD4DA0DA-730C-48C8-80F4-A92576909631}"/>
              </a:ext>
            </a:extLst>
          </p:cNvPr>
          <p:cNvSpPr/>
          <p:nvPr/>
        </p:nvSpPr>
        <p:spPr>
          <a:xfrm flipH="1" flipV="1">
            <a:off x="5261885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0" name="TextBox 43">
            <a:extLst>
              <a:ext uri="{FF2B5EF4-FFF2-40B4-BE49-F238E27FC236}">
                <a16:creationId xmlns="" xmlns:a16="http://schemas.microsoft.com/office/drawing/2014/main" id="{E37A09FF-B77D-484D-8926-5D10EFC9694C}"/>
              </a:ext>
            </a:extLst>
          </p:cNvPr>
          <p:cNvSpPr txBox="1"/>
          <p:nvPr/>
        </p:nvSpPr>
        <p:spPr>
          <a:xfrm>
            <a:off x="384820" y="4114831"/>
            <a:ext cx="6194666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그래프의 가로에 채소를 나타내면 세로에는 학생 수를 나타내야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46951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669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막대그래프를 어떻게 그릴까요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74~75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938520" y="55981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979118" y="56044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타원 66"/>
          <p:cNvSpPr/>
          <p:nvPr/>
        </p:nvSpPr>
        <p:spPr>
          <a:xfrm>
            <a:off x="60695" y="50860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6F984C23-24BB-4B55-AE0D-9862F5BB8687}"/>
              </a:ext>
            </a:extLst>
          </p:cNvPr>
          <p:cNvSpPr txBox="1"/>
          <p:nvPr/>
        </p:nvSpPr>
        <p:spPr>
          <a:xfrm>
            <a:off x="729909" y="1527756"/>
            <a:ext cx="616232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세로 눈금 한 칸이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명을 나타낸다면 당근을 좋아하는 학생 수는 몇 칸으로 나타내야 하나요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="" xmlns:a16="http://schemas.microsoft.com/office/drawing/2014/main" id="{C453F364-FE82-4D1E-827C-21BA33AA08F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24" y="1568655"/>
            <a:ext cx="357006" cy="340779"/>
          </a:xfrm>
          <a:prstGeom prst="rect">
            <a:avLst/>
          </a:prstGeom>
        </p:spPr>
      </p:pic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id="{5D47E031-7861-45DD-8FD7-CEE2867466B0}"/>
              </a:ext>
            </a:extLst>
          </p:cNvPr>
          <p:cNvSpPr/>
          <p:nvPr/>
        </p:nvSpPr>
        <p:spPr bwMode="auto">
          <a:xfrm>
            <a:off x="3311860" y="4445888"/>
            <a:ext cx="810984" cy="3651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6</a:t>
            </a:r>
            <a:r>
              <a:rPr kumimoji="1" lang="ko-KR" altLang="en-US" sz="1900" b="1" i="0" u="none" strike="noStrike" cap="none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칸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그림 50">
            <a:extLst>
              <a:ext uri="{FF2B5EF4-FFF2-40B4-BE49-F238E27FC236}">
                <a16:creationId xmlns="" xmlns:a16="http://schemas.microsoft.com/office/drawing/2014/main" id="{F8C4101D-59CD-4486-89AA-209F99B123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62672" y="4237707"/>
            <a:ext cx="360000" cy="355000"/>
          </a:xfrm>
          <a:prstGeom prst="rect">
            <a:avLst/>
          </a:prstGeom>
        </p:spPr>
      </p:pic>
      <p:sp>
        <p:nvSpPr>
          <p:cNvPr id="4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5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막대그래프를 어떻게 그릴까요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순서도: 대체 처리 53"/>
          <p:cNvSpPr/>
          <p:nvPr/>
        </p:nvSpPr>
        <p:spPr>
          <a:xfrm>
            <a:off x="3410347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3410347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663499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662470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59" name="순서도: 대체 처리 58"/>
          <p:cNvSpPr/>
          <p:nvPr/>
        </p:nvSpPr>
        <p:spPr>
          <a:xfrm>
            <a:off x="634325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633296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2" name="순서도: 대체 처리 61"/>
          <p:cNvSpPr/>
          <p:nvPr/>
        </p:nvSpPr>
        <p:spPr>
          <a:xfrm>
            <a:off x="605521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604492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5259418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>
            <a:spLocks noChangeArrowheads="1"/>
          </p:cNvSpPr>
          <p:nvPr/>
        </p:nvSpPr>
        <p:spPr bwMode="auto">
          <a:xfrm>
            <a:off x="5249125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71" name="순서도: 대체 처리 70"/>
          <p:cNvSpPr/>
          <p:nvPr/>
        </p:nvSpPr>
        <p:spPr>
          <a:xfrm>
            <a:off x="5528149" y="1216428"/>
            <a:ext cx="490580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5551161" y="1160748"/>
            <a:ext cx="47031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4~6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순서도: 대체 처리 75"/>
          <p:cNvSpPr/>
          <p:nvPr/>
        </p:nvSpPr>
        <p:spPr>
          <a:xfrm>
            <a:off x="4134570" y="1226917"/>
            <a:ext cx="490580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>
            <a:spLocks noChangeArrowheads="1"/>
          </p:cNvSpPr>
          <p:nvPr/>
        </p:nvSpPr>
        <p:spPr bwMode="auto">
          <a:xfrm>
            <a:off x="4157582" y="1171237"/>
            <a:ext cx="47031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1~3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순서도: 대체 처리 77">
            <a:extLst>
              <a:ext uri="{FF2B5EF4-FFF2-40B4-BE49-F238E27FC236}">
                <a16:creationId xmlns:a16="http://schemas.microsoft.com/office/drawing/2014/main" xmlns="" id="{B39E72E7-6636-427C-BD3C-08F211B9F738}"/>
              </a:ext>
            </a:extLst>
          </p:cNvPr>
          <p:cNvSpPr/>
          <p:nvPr/>
        </p:nvSpPr>
        <p:spPr>
          <a:xfrm>
            <a:off x="4946044" y="124387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순서도: 대체 처리 78">
            <a:extLst>
              <a:ext uri="{FF2B5EF4-FFF2-40B4-BE49-F238E27FC236}">
                <a16:creationId xmlns:a16="http://schemas.microsoft.com/office/drawing/2014/main" xmlns="" id="{F68C3C5A-1F66-415C-9F74-3AA9B693F369}"/>
              </a:ext>
            </a:extLst>
          </p:cNvPr>
          <p:cNvSpPr/>
          <p:nvPr/>
        </p:nvSpPr>
        <p:spPr>
          <a:xfrm>
            <a:off x="4654301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9FD66F58-C80C-4992-BC71-73FA30D131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5751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D87EA1C1-CD1D-43F7-A6FE-9B096BCC8E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4008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88" name="표 4">
            <a:extLst>
              <a:ext uri="{FF2B5EF4-FFF2-40B4-BE49-F238E27FC236}">
                <a16:creationId xmlns="" xmlns:a16="http://schemas.microsoft.com/office/drawing/2014/main" id="{176E4616-D5F8-4378-8CFD-E58935935F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473180"/>
              </p:ext>
            </p:extLst>
          </p:nvPr>
        </p:nvGraphicFramePr>
        <p:xfrm>
          <a:off x="311803" y="2930076"/>
          <a:ext cx="6564455" cy="1051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9837">
                  <a:extLst>
                    <a:ext uri="{9D8B030D-6E8A-4147-A177-3AD203B41FA5}">
                      <a16:colId xmlns="" xmlns:a16="http://schemas.microsoft.com/office/drawing/2014/main" val="535278802"/>
                    </a:ext>
                  </a:extLst>
                </a:gridCol>
                <a:gridCol w="924103">
                  <a:extLst>
                    <a:ext uri="{9D8B030D-6E8A-4147-A177-3AD203B41FA5}">
                      <a16:colId xmlns="" xmlns:a16="http://schemas.microsoft.com/office/drawing/2014/main" val="1734534329"/>
                    </a:ext>
                  </a:extLst>
                </a:gridCol>
                <a:gridCol w="924103">
                  <a:extLst>
                    <a:ext uri="{9D8B030D-6E8A-4147-A177-3AD203B41FA5}">
                      <a16:colId xmlns="" xmlns:a16="http://schemas.microsoft.com/office/drawing/2014/main" val="2297072777"/>
                    </a:ext>
                  </a:extLst>
                </a:gridCol>
                <a:gridCol w="924103">
                  <a:extLst>
                    <a:ext uri="{9D8B030D-6E8A-4147-A177-3AD203B41FA5}">
                      <a16:colId xmlns="" xmlns:a16="http://schemas.microsoft.com/office/drawing/2014/main" val="3752471611"/>
                    </a:ext>
                  </a:extLst>
                </a:gridCol>
                <a:gridCol w="924103">
                  <a:extLst>
                    <a:ext uri="{9D8B030D-6E8A-4147-A177-3AD203B41FA5}">
                      <a16:colId xmlns="" xmlns:a16="http://schemas.microsoft.com/office/drawing/2014/main" val="100372439"/>
                    </a:ext>
                  </a:extLst>
                </a:gridCol>
                <a:gridCol w="924103">
                  <a:extLst>
                    <a:ext uri="{9D8B030D-6E8A-4147-A177-3AD203B41FA5}">
                      <a16:colId xmlns="" xmlns:a16="http://schemas.microsoft.com/office/drawing/2014/main" val="3141484446"/>
                    </a:ext>
                  </a:extLst>
                </a:gridCol>
                <a:gridCol w="924103">
                  <a:extLst>
                    <a:ext uri="{9D8B030D-6E8A-4147-A177-3AD203B41FA5}">
                      <a16:colId xmlns="" xmlns:a16="http://schemas.microsoft.com/office/drawing/2014/main" val="3588861004"/>
                    </a:ext>
                  </a:extLst>
                </a:gridCol>
              </a:tblGrid>
              <a:tr h="2802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채소</a:t>
                      </a:r>
                    </a:p>
                  </a:txBody>
                  <a:tcPr>
                    <a:lnL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오이</a:t>
                      </a:r>
                    </a:p>
                  </a:txBody>
                  <a:tcPr>
                    <a:lnL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당근</a:t>
                      </a:r>
                    </a:p>
                  </a:txBody>
                  <a:tcPr>
                    <a:lnL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가지</a:t>
                      </a:r>
                    </a:p>
                  </a:txBody>
                  <a:tcPr>
                    <a:lnL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시금치</a:t>
                      </a:r>
                    </a:p>
                  </a:txBody>
                  <a:tcPr>
                    <a:lnL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상추</a:t>
                      </a:r>
                    </a:p>
                  </a:txBody>
                  <a:tcPr>
                    <a:lnL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합계</a:t>
                      </a:r>
                    </a:p>
                  </a:txBody>
                  <a:tcPr>
                    <a:lnL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20586584"/>
                  </a:ext>
                </a:extLst>
              </a:tr>
              <a:tr h="4763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학생 수</a:t>
                      </a:r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61296501"/>
                  </a:ext>
                </a:extLst>
              </a:tr>
            </a:tbl>
          </a:graphicData>
        </a:graphic>
      </p:graphicFrame>
      <p:sp>
        <p:nvSpPr>
          <p:cNvPr id="89" name="TextBox 9">
            <a:extLst>
              <a:ext uri="{FF2B5EF4-FFF2-40B4-BE49-F238E27FC236}">
                <a16:creationId xmlns="" xmlns:a16="http://schemas.microsoft.com/office/drawing/2014/main" id="{CD6A1A87-5AF4-40C7-BE0D-48D3E7B4CD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1928" y="2276872"/>
            <a:ext cx="3142140" cy="385817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/>
          <a:lstStyle>
            <a:defPPr>
              <a:defRPr lang="ko-KR"/>
            </a:defPPr>
            <a:lvl1pPr algn="ctr">
              <a:defRPr sz="190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좋아하는 </a:t>
            </a:r>
            <a:r>
              <a:rPr lang="ko-KR" altLang="en-US" dirty="0" err="1"/>
              <a:t>채소별</a:t>
            </a:r>
            <a:r>
              <a:rPr lang="ko-KR" altLang="en-US" dirty="0"/>
              <a:t> 학생 수</a:t>
            </a:r>
          </a:p>
        </p:txBody>
      </p:sp>
    </p:spTree>
    <p:extLst>
      <p:ext uri="{BB962C8B-B14F-4D97-AF65-F5344CB8AC3E}">
        <p14:creationId xmlns:p14="http://schemas.microsoft.com/office/powerpoint/2010/main" val="3820714512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41582</TotalTime>
  <Words>2611</Words>
  <Application>Microsoft Office PowerPoint</Application>
  <PresentationFormat>화면 슬라이드 쇼(4:3)</PresentationFormat>
  <Paragraphs>1025</Paragraphs>
  <Slides>28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29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김윤희</cp:lastModifiedBy>
  <cp:revision>7316</cp:revision>
  <dcterms:created xsi:type="dcterms:W3CDTF">2008-07-15T12:19:11Z</dcterms:created>
  <dcterms:modified xsi:type="dcterms:W3CDTF">2022-03-03T08:26:59Z</dcterms:modified>
</cp:coreProperties>
</file>