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8"/>
  </p:notesMasterIdLst>
  <p:handoutMasterIdLst>
    <p:handoutMasterId r:id="rId29"/>
  </p:handoutMasterIdLst>
  <p:sldIdLst>
    <p:sldId id="782" r:id="rId2"/>
    <p:sldId id="783" r:id="rId3"/>
    <p:sldId id="1340" r:id="rId4"/>
    <p:sldId id="1384" r:id="rId5"/>
    <p:sldId id="1358" r:id="rId6"/>
    <p:sldId id="1385" r:id="rId7"/>
    <p:sldId id="1338" r:id="rId8"/>
    <p:sldId id="1388" r:id="rId9"/>
    <p:sldId id="1389" r:id="rId10"/>
    <p:sldId id="1390" r:id="rId11"/>
    <p:sldId id="1387" r:id="rId12"/>
    <p:sldId id="1345" r:id="rId13"/>
    <p:sldId id="1346" r:id="rId14"/>
    <p:sldId id="1391" r:id="rId15"/>
    <p:sldId id="1348" r:id="rId16"/>
    <p:sldId id="1392" r:id="rId17"/>
    <p:sldId id="1349" r:id="rId18"/>
    <p:sldId id="1393" r:id="rId19"/>
    <p:sldId id="1351" r:id="rId20"/>
    <p:sldId id="1352" r:id="rId21"/>
    <p:sldId id="1394" r:id="rId22"/>
    <p:sldId id="1355" r:id="rId23"/>
    <p:sldId id="1356" r:id="rId24"/>
    <p:sldId id="1397" r:id="rId25"/>
    <p:sldId id="1395" r:id="rId26"/>
    <p:sldId id="1396" r:id="rId27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BFB2"/>
    <a:srgbClr val="AE7C65"/>
    <a:srgbClr val="E5E0EE"/>
    <a:srgbClr val="F9DC95"/>
    <a:srgbClr val="FADF7E"/>
    <a:srgbClr val="FDFBEE"/>
    <a:srgbClr val="D0CCE3"/>
    <a:srgbClr val="F8E2E9"/>
    <a:srgbClr val="DDE9B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6686" autoAdjust="0"/>
  </p:normalViewPr>
  <p:slideViewPr>
    <p:cSldViewPr>
      <p:cViewPr>
        <p:scale>
          <a:sx n="100" d="100"/>
          <a:sy n="100" d="100"/>
        </p:scale>
        <p:origin x="-1944" y="-38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jpeg"/><Relationship Id="rId5" Type="http://schemas.openxmlformats.org/officeDocument/2006/relationships/image" Target="../media/image3.png"/><Relationship Id="rId4" Type="http://schemas.openxmlformats.org/officeDocument/2006/relationships/image" Target="../media/image5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2.png"/><Relationship Id="rId7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4.png"/><Relationship Id="rId10" Type="http://schemas.openxmlformats.org/officeDocument/2006/relationships/image" Target="../media/image15.jpeg"/><Relationship Id="rId4" Type="http://schemas.openxmlformats.org/officeDocument/2006/relationships/image" Target="../media/image13.png"/><Relationship Id="rId9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jpe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jpe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3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3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27.png"/><Relationship Id="rId12" Type="http://schemas.openxmlformats.org/officeDocument/2006/relationships/image" Target="../media/image1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11" Type="http://schemas.openxmlformats.org/officeDocument/2006/relationships/image" Target="../media/image32.png"/><Relationship Id="rId5" Type="http://schemas.openxmlformats.org/officeDocument/2006/relationships/image" Target="../media/image3.png"/><Relationship Id="rId10" Type="http://schemas.openxmlformats.org/officeDocument/2006/relationships/image" Target="../media/image18.png"/><Relationship Id="rId4" Type="http://schemas.openxmlformats.org/officeDocument/2006/relationships/image" Target="../media/image5.png"/><Relationship Id="rId9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10" Type="http://schemas.openxmlformats.org/officeDocument/2006/relationships/image" Target="../media/image24.png"/><Relationship Id="rId4" Type="http://schemas.openxmlformats.org/officeDocument/2006/relationships/image" Target="../media/image13.png"/><Relationship Id="rId9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12" Type="http://schemas.openxmlformats.org/officeDocument/2006/relationships/image" Target="../media/image15.jpeg"/><Relationship Id="rId2" Type="http://schemas.openxmlformats.org/officeDocument/2006/relationships/image" Target="../media/image33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3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5.png"/><Relationship Id="rId5" Type="http://schemas.openxmlformats.org/officeDocument/2006/relationships/image" Target="../media/image27.png"/><Relationship Id="rId10" Type="http://schemas.openxmlformats.org/officeDocument/2006/relationships/image" Target="../media/image2.png"/><Relationship Id="rId4" Type="http://schemas.openxmlformats.org/officeDocument/2006/relationships/image" Target="../media/image29.png"/><Relationship Id="rId9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10" Type="http://schemas.openxmlformats.org/officeDocument/2006/relationships/image" Target="../media/image20.png"/><Relationship Id="rId4" Type="http://schemas.openxmlformats.org/officeDocument/2006/relationships/image" Target="../media/image3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10" Type="http://schemas.openxmlformats.org/officeDocument/2006/relationships/image" Target="../media/image24.png"/><Relationship Id="rId4" Type="http://schemas.openxmlformats.org/officeDocument/2006/relationships/image" Target="../media/image13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5.png"/><Relationship Id="rId3" Type="http://schemas.openxmlformats.org/officeDocument/2006/relationships/image" Target="../media/image2.png"/><Relationship Id="rId7" Type="http://schemas.openxmlformats.org/officeDocument/2006/relationships/image" Target="../media/image15.jpeg"/><Relationship Id="rId12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24.png"/><Relationship Id="rId5" Type="http://schemas.openxmlformats.org/officeDocument/2006/relationships/image" Target="../media/image13.png"/><Relationship Id="rId15" Type="http://schemas.openxmlformats.org/officeDocument/2006/relationships/image" Target="../media/image26.png"/><Relationship Id="rId10" Type="http://schemas.openxmlformats.org/officeDocument/2006/relationships/image" Target="../media/image23.png"/><Relationship Id="rId4" Type="http://schemas.openxmlformats.org/officeDocument/2006/relationships/image" Target="../media/image12.png"/><Relationship Id="rId9" Type="http://schemas.openxmlformats.org/officeDocument/2006/relationships/image" Target="../media/image22.png"/><Relationship Id="rId1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160928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2022.02.21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2022.03.07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504651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803185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suhi_p_0401_05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05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자료를 조사하여 막대그래프로 나타내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suhi_p_0401_05_0005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5668486" y="4473116"/>
            <a:ext cx="3207629" cy="2160240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단원 공통 사항</a:t>
            </a:r>
            <a:endParaRPr lang="en-US" altLang="ko-KR" b="1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>
              <a:buAutoNum type="arabicParenR"/>
            </a:pPr>
            <a:r>
              <a:rPr lang="ko-KR" altLang="en-US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 안 텍스트는 </a:t>
            </a:r>
            <a:r>
              <a:rPr lang="en-US" altLang="ko-KR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40px</a:t>
            </a:r>
          </a:p>
          <a:p>
            <a:pPr marL="228600" indent="-228600" algn="just">
              <a:buAutoNum type="arabicParenR"/>
            </a:pPr>
            <a:endParaRPr lang="en-US" altLang="ko-KR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>
              <a:buAutoNum type="arabicParenR"/>
            </a:pPr>
            <a:r>
              <a:rPr lang="ko-KR" altLang="en-US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막대그래프 텍스트는 개발물 안에서 따로 작성</a:t>
            </a:r>
            <a:r>
              <a:rPr lang="en-US" altLang="ko-KR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40px</a:t>
            </a:r>
            <a:r>
              <a:rPr lang="ko-KR" altLang="en-US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기준</a:t>
            </a:r>
            <a:r>
              <a:rPr lang="en-US" altLang="ko-KR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공간상 안 들어가는 경우는 </a:t>
            </a:r>
            <a:r>
              <a:rPr lang="en-US" altLang="ko-KR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38px, 35px</a:t>
            </a:r>
            <a:r>
              <a:rPr lang="ko-KR" altLang="en-US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까지는 조정 가능</a:t>
            </a:r>
            <a:r>
              <a:rPr lang="en-US" altLang="ko-KR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 이하는 너무 글씨가 작게보여서 안됩니다</a:t>
            </a:r>
            <a:r>
              <a:rPr lang="en-US" altLang="ko-KR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글씨가 그래프를 살짝 벗어나는 것은 괜찮습니다</a:t>
            </a:r>
            <a:r>
              <a:rPr lang="en-US" altLang="ko-KR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16E42682-26D1-4D8F-A41C-535083D84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747" y="2748488"/>
            <a:ext cx="4184753" cy="2297852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19319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1583668" y="1043154"/>
            <a:ext cx="333986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자료를 조사하여 막대그래프로 나타내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76~77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00538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187268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순서도: 대체 처리 79">
            <a:extLst>
              <a:ext uri="{FF2B5EF4-FFF2-40B4-BE49-F238E27FC236}">
                <a16:creationId xmlns="" xmlns:a16="http://schemas.microsoft.com/office/drawing/2014/main" id="{B39E72E7-6636-427C-BD3C-08F211B9F738}"/>
              </a:ext>
            </a:extLst>
          </p:cNvPr>
          <p:cNvSpPr/>
          <p:nvPr/>
        </p:nvSpPr>
        <p:spPr>
          <a:xfrm>
            <a:off x="4837271" y="124387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순서도: 대체 처리 81">
            <a:extLst>
              <a:ext uri="{FF2B5EF4-FFF2-40B4-BE49-F238E27FC236}">
                <a16:creationId xmlns="" xmlns:a16="http://schemas.microsoft.com/office/drawing/2014/main" id="{F68C3C5A-1F66-415C-9F74-3AA9B693F369}"/>
              </a:ext>
            </a:extLst>
          </p:cNvPr>
          <p:cNvSpPr/>
          <p:nvPr/>
        </p:nvSpPr>
        <p:spPr>
          <a:xfrm>
            <a:off x="4545528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9FD66F58-C80C-4992-BC71-73FA30D13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978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D87EA1C1-CD1D-43F7-A6FE-9B096BCC8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5235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6F984C23-24BB-4B55-AE0D-9862F5BB8687}"/>
              </a:ext>
            </a:extLst>
          </p:cNvPr>
          <p:cNvSpPr txBox="1"/>
          <p:nvPr/>
        </p:nvSpPr>
        <p:spPr>
          <a:xfrm>
            <a:off x="729909" y="1532111"/>
            <a:ext cx="616232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표를 보고 막대그래프로 나타내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="" xmlns:a16="http://schemas.microsoft.com/office/drawing/2014/main" id="{C453F364-FE82-4D1E-827C-21BA33AA08F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4" y="1573010"/>
            <a:ext cx="357006" cy="340779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="" xmlns:a16="http://schemas.microsoft.com/office/drawing/2014/main" id="{D42D703A-1C92-4FB9-9CEF-12BEA08460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73873" y="1951692"/>
            <a:ext cx="1694668" cy="394109"/>
          </a:xfrm>
          <a:prstGeom prst="rect">
            <a:avLst/>
          </a:prstGeom>
        </p:spPr>
      </p:pic>
      <p:sp>
        <p:nvSpPr>
          <p:cNvPr id="4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자료를 조사하여 막대그래프로 나타내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순서도: 대체 처리 44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51" name="순서도: 대체 처리 50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59" name="순서도: 대체 처리 5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6" name="순서도: 대체 처리 65"/>
          <p:cNvSpPr/>
          <p:nvPr/>
        </p:nvSpPr>
        <p:spPr>
          <a:xfrm>
            <a:off x="5112821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509462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5410817" y="1226917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5433829" y="1171237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4~6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5" y="2521973"/>
            <a:ext cx="390342" cy="1528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9">
            <a:extLst>
              <a:ext uri="{FF2B5EF4-FFF2-40B4-BE49-F238E27FC236}">
                <a16:creationId xmlns="" xmlns:a16="http://schemas.microsoft.com/office/drawing/2014/main" id="{CD6A1A87-5AF4-40C7-BE0D-48D3E7B4C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9120" y="2176509"/>
            <a:ext cx="2650009" cy="424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태어난 계절별 사람 수</a:t>
            </a:r>
          </a:p>
        </p:txBody>
      </p:sp>
      <p:pic>
        <p:nvPicPr>
          <p:cNvPr id="75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479" y="1550000"/>
            <a:ext cx="1017255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5400092" y="1520788"/>
            <a:ext cx="933303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4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표 보기</a:t>
            </a:r>
            <a:endParaRPr lang="en-US" altLang="ko-KR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9">
            <a:extLst>
              <a:ext uri="{FF2B5EF4-FFF2-40B4-BE49-F238E27FC236}">
                <a16:creationId xmlns="" xmlns:a16="http://schemas.microsoft.com/office/drawing/2014/main" id="{DFDF9A07-FC4C-4F13-AA6D-AA00ED842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3079" y="4257092"/>
            <a:ext cx="275723" cy="320461"/>
          </a:xfrm>
          <a:prstGeom prst="rect">
            <a:avLst/>
          </a:prstGeom>
          <a:solidFill>
            <a:srgbClr val="F9F8FA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/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9">
            <a:extLst>
              <a:ext uri="{FF2B5EF4-FFF2-40B4-BE49-F238E27FC236}">
                <a16:creationId xmlns="" xmlns:a16="http://schemas.microsoft.com/office/drawing/2014/main" id="{DFDF9A07-FC4C-4F13-AA6D-AA00ED842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9936" y="3789040"/>
            <a:ext cx="275723" cy="320461"/>
          </a:xfrm>
          <a:prstGeom prst="rect">
            <a:avLst/>
          </a:prstGeom>
          <a:solidFill>
            <a:srgbClr val="F9F8FA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/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9">
            <a:extLst>
              <a:ext uri="{FF2B5EF4-FFF2-40B4-BE49-F238E27FC236}">
                <a16:creationId xmlns="" xmlns:a16="http://schemas.microsoft.com/office/drawing/2014/main" id="{DFDF9A07-FC4C-4F13-AA6D-AA00ED842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1740" y="3137393"/>
            <a:ext cx="275723" cy="320461"/>
          </a:xfrm>
          <a:prstGeom prst="rect">
            <a:avLst/>
          </a:prstGeom>
          <a:solidFill>
            <a:srgbClr val="F9F8FA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/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9">
            <a:extLst>
              <a:ext uri="{FF2B5EF4-FFF2-40B4-BE49-F238E27FC236}">
                <a16:creationId xmlns="" xmlns:a16="http://schemas.microsoft.com/office/drawing/2014/main" id="{DFDF9A07-FC4C-4F13-AA6D-AA00ED842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672" y="2816932"/>
            <a:ext cx="383735" cy="320461"/>
          </a:xfrm>
          <a:prstGeom prst="rect">
            <a:avLst/>
          </a:prstGeom>
          <a:solidFill>
            <a:srgbClr val="F9F8FA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/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명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9">
            <a:extLst>
              <a:ext uri="{FF2B5EF4-FFF2-40B4-BE49-F238E27FC236}">
                <a16:creationId xmlns="" xmlns:a16="http://schemas.microsoft.com/office/drawing/2014/main" id="{DFDF9A07-FC4C-4F13-AA6D-AA00ED842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4592389"/>
            <a:ext cx="715151" cy="240767"/>
          </a:xfrm>
          <a:prstGeom prst="rect">
            <a:avLst/>
          </a:prstGeom>
          <a:solidFill>
            <a:srgbClr val="F9F8FA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사</a:t>
            </a:r>
            <a:r>
              <a:rPr lang="ko-KR" altLang="en-US" sz="1600">
                <a:latin typeface="맑은 고딕" pitchFamily="50" charset="-127"/>
                <a:ea typeface="맑은 고딕" pitchFamily="50" charset="-127"/>
              </a:rPr>
              <a:t>람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>
                <a:latin typeface="맑은 고딕" pitchFamily="50" charset="-127"/>
                <a:ea typeface="맑은 고딕" pitchFamily="50" charset="-127"/>
              </a:rPr>
              <a:t>수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9">
            <a:extLst>
              <a:ext uri="{FF2B5EF4-FFF2-40B4-BE49-F238E27FC236}">
                <a16:creationId xmlns="" xmlns:a16="http://schemas.microsoft.com/office/drawing/2014/main" id="{DFDF9A07-FC4C-4F13-AA6D-AA00ED842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4697607"/>
            <a:ext cx="488458" cy="3204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계절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9">
            <a:extLst>
              <a:ext uri="{FF2B5EF4-FFF2-40B4-BE49-F238E27FC236}">
                <a16:creationId xmlns="" xmlns:a16="http://schemas.microsoft.com/office/drawing/2014/main" id="{DFDF9A07-FC4C-4F13-AA6D-AA00ED842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9386" y="4653136"/>
            <a:ext cx="488458" cy="3204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봄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TextBox 9">
            <a:extLst>
              <a:ext uri="{FF2B5EF4-FFF2-40B4-BE49-F238E27FC236}">
                <a16:creationId xmlns="" xmlns:a16="http://schemas.microsoft.com/office/drawing/2014/main" id="{DFDF9A07-FC4C-4F13-AA6D-AA00ED842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1880" y="4656711"/>
            <a:ext cx="488458" cy="3204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여름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TextBox 9">
            <a:extLst>
              <a:ext uri="{FF2B5EF4-FFF2-40B4-BE49-F238E27FC236}">
                <a16:creationId xmlns="" xmlns:a16="http://schemas.microsoft.com/office/drawing/2014/main" id="{DFDF9A07-FC4C-4F13-AA6D-AA00ED842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3968" y="4660286"/>
            <a:ext cx="488458" cy="3204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가</a:t>
            </a:r>
            <a:r>
              <a:rPr lang="ko-KR" altLang="en-US" sz="1600">
                <a:latin typeface="맑은 고딕" pitchFamily="50" charset="-127"/>
                <a:ea typeface="맑은 고딕" pitchFamily="50" charset="-127"/>
              </a:rPr>
              <a:t>을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TextBox 9">
            <a:extLst>
              <a:ext uri="{FF2B5EF4-FFF2-40B4-BE49-F238E27FC236}">
                <a16:creationId xmlns="" xmlns:a16="http://schemas.microsoft.com/office/drawing/2014/main" id="{DFDF9A07-FC4C-4F13-AA6D-AA00ED842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5650" y="4663861"/>
            <a:ext cx="488458" cy="3204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1600">
                <a:latin typeface="맑은 고딕" pitchFamily="50" charset="-127"/>
                <a:ea typeface="맑은 고딕" pitchFamily="50" charset="-127"/>
              </a:rPr>
              <a:t>겨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울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17DDEAAB-9C2C-4833-8EAF-B404BD44859D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3C0F679E-38A8-4C61-86D2-D68D7FE0A98A}"/>
              </a:ext>
            </a:extLst>
          </p:cNvPr>
          <p:cNvSpPr/>
          <p:nvPr/>
        </p:nvSpPr>
        <p:spPr>
          <a:xfrm>
            <a:off x="192745" y="3715864"/>
            <a:ext cx="6667165" cy="12699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4" name="모서리가 둥근 직사각형 45">
            <a:extLst>
              <a:ext uri="{FF2B5EF4-FFF2-40B4-BE49-F238E27FC236}">
                <a16:creationId xmlns="" xmlns:a16="http://schemas.microsoft.com/office/drawing/2014/main" id="{8DA17BC8-DEA5-43ED-84E1-0F6AFDD249E6}"/>
              </a:ext>
            </a:extLst>
          </p:cNvPr>
          <p:cNvSpPr/>
          <p:nvPr/>
        </p:nvSpPr>
        <p:spPr>
          <a:xfrm>
            <a:off x="338478" y="3537012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6" name="직각 삼각형 55">
            <a:extLst>
              <a:ext uri="{FF2B5EF4-FFF2-40B4-BE49-F238E27FC236}">
                <a16:creationId xmlns="" xmlns:a16="http://schemas.microsoft.com/office/drawing/2014/main" id="{6A86D373-50AE-4889-9300-9C29983CA8F4}"/>
              </a:ext>
            </a:extLst>
          </p:cNvPr>
          <p:cNvSpPr/>
          <p:nvPr/>
        </p:nvSpPr>
        <p:spPr>
          <a:xfrm flipH="1" flipV="1">
            <a:off x="5261885" y="4985859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TextBox 43">
            <a:extLst>
              <a:ext uri="{FF2B5EF4-FFF2-40B4-BE49-F238E27FC236}">
                <a16:creationId xmlns="" xmlns:a16="http://schemas.microsoft.com/office/drawing/2014/main" id="{FE318C95-7300-4D17-8AA7-BA60BC43D673}"/>
              </a:ext>
            </a:extLst>
          </p:cNvPr>
          <p:cNvSpPr txBox="1"/>
          <p:nvPr/>
        </p:nvSpPr>
        <p:spPr>
          <a:xfrm>
            <a:off x="359532" y="4177629"/>
            <a:ext cx="619466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태어난 계절별로 사람 수를 막대로 나타냅니다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5312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4">
            <a:extLst>
              <a:ext uri="{FF2B5EF4-FFF2-40B4-BE49-F238E27FC236}">
                <a16:creationId xmlns="" xmlns:a16="http://schemas.microsoft.com/office/drawing/2014/main" id="{176E4616-D5F8-4378-8CFD-E58935935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234131"/>
              </p:ext>
            </p:extLst>
          </p:nvPr>
        </p:nvGraphicFramePr>
        <p:xfrm>
          <a:off x="640974" y="2734458"/>
          <a:ext cx="6126792" cy="105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132">
                  <a:extLst>
                    <a:ext uri="{9D8B030D-6E8A-4147-A177-3AD203B41FA5}">
                      <a16:colId xmlns="" xmlns:a16="http://schemas.microsoft.com/office/drawing/2014/main" val="535278802"/>
                    </a:ext>
                  </a:extLst>
                </a:gridCol>
                <a:gridCol w="1021132">
                  <a:extLst>
                    <a:ext uri="{9D8B030D-6E8A-4147-A177-3AD203B41FA5}">
                      <a16:colId xmlns="" xmlns:a16="http://schemas.microsoft.com/office/drawing/2014/main" val="1734534329"/>
                    </a:ext>
                  </a:extLst>
                </a:gridCol>
                <a:gridCol w="1021132">
                  <a:extLst>
                    <a:ext uri="{9D8B030D-6E8A-4147-A177-3AD203B41FA5}">
                      <a16:colId xmlns="" xmlns:a16="http://schemas.microsoft.com/office/drawing/2014/main" val="2297072777"/>
                    </a:ext>
                  </a:extLst>
                </a:gridCol>
                <a:gridCol w="1021132">
                  <a:extLst>
                    <a:ext uri="{9D8B030D-6E8A-4147-A177-3AD203B41FA5}">
                      <a16:colId xmlns="" xmlns:a16="http://schemas.microsoft.com/office/drawing/2014/main" val="3752471611"/>
                    </a:ext>
                  </a:extLst>
                </a:gridCol>
                <a:gridCol w="1021132">
                  <a:extLst>
                    <a:ext uri="{9D8B030D-6E8A-4147-A177-3AD203B41FA5}">
                      <a16:colId xmlns="" xmlns:a16="http://schemas.microsoft.com/office/drawing/2014/main" val="100372439"/>
                    </a:ext>
                  </a:extLst>
                </a:gridCol>
                <a:gridCol w="1021132">
                  <a:extLst>
                    <a:ext uri="{9D8B030D-6E8A-4147-A177-3AD203B41FA5}">
                      <a16:colId xmlns="" xmlns:a16="http://schemas.microsoft.com/office/drawing/2014/main" val="3588861004"/>
                    </a:ext>
                  </a:extLst>
                </a:gridCol>
              </a:tblGrid>
              <a:tr h="2802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계절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겨울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20586584"/>
                  </a:ext>
                </a:extLst>
              </a:tr>
              <a:tr h="4763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사람 수</a:t>
                      </a:r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61296501"/>
                  </a:ext>
                </a:extLst>
              </a:tr>
            </a:tbl>
          </a:graphicData>
        </a:graphic>
      </p:graphicFrame>
      <p:sp>
        <p:nvSpPr>
          <p:cNvPr id="3" name="TextBox 9">
            <a:extLst>
              <a:ext uri="{FF2B5EF4-FFF2-40B4-BE49-F238E27FC236}">
                <a16:creationId xmlns="" xmlns:a16="http://schemas.microsoft.com/office/drawing/2014/main" id="{CD6A1A87-5AF4-40C7-BE0D-48D3E7B4C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9120" y="2176509"/>
            <a:ext cx="2650009" cy="424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태어난 계절별 사람 수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21"/>
          <p:cNvSpPr>
            <a:spLocks noChangeArrowheads="1"/>
          </p:cNvSpPr>
          <p:nvPr/>
        </p:nvSpPr>
        <p:spPr bwMode="auto">
          <a:xfrm>
            <a:off x="6984268" y="692696"/>
            <a:ext cx="2159732" cy="592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smtClean="0">
                <a:latin typeface="맑은 고딕" pitchFamily="50" charset="-127"/>
                <a:ea typeface="맑은 고딕" pitchFamily="50" charset="-127"/>
              </a:rPr>
              <a:t>표 보기 버튼 클릭 시 나타나는 화면</a:t>
            </a:r>
            <a:r>
              <a:rPr lang="en-US" altLang="ko-KR" sz="1000" b="1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9705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99963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img_02.svg / 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\lesson05\ops\ms_lesson05\images\ms_41_5_04_04_01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04" y="1521062"/>
            <a:ext cx="363274" cy="344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144353" y="123547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134060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4869564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4859271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자료를 조사하여 막대그래프로 나타내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76~77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4577821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567528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155387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92609" y="50068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60E1C3A3-9244-49E3-9F5C-9CCAF19C39ED}"/>
              </a:ext>
            </a:extLst>
          </p:cNvPr>
          <p:cNvSpPr txBox="1"/>
          <p:nvPr/>
        </p:nvSpPr>
        <p:spPr>
          <a:xfrm>
            <a:off x="7001523" y="1043154"/>
            <a:ext cx="2125629" cy="2439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가리기로 토글 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u="sng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번 문제와 같은 내용의 대발문 팝업창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진입화면에서 오픈되지는 않고 클릭했을때만 오픈되게 해주세요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u="sng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Picture 12">
            <a:extLst>
              <a:ext uri="{FF2B5EF4-FFF2-40B4-BE49-F238E27FC236}">
                <a16:creationId xmlns="" xmlns:a16="http://schemas.microsoft.com/office/drawing/2014/main" id="{233901F8-5166-4793-8B2A-CE82A6389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193382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타원 75">
            <a:extLst>
              <a:ext uri="{FF2B5EF4-FFF2-40B4-BE49-F238E27FC236}">
                <a16:creationId xmlns="" xmlns:a16="http://schemas.microsoft.com/office/drawing/2014/main" id="{FAD49563-5812-4E2F-9E92-5A339AA7CD5B}"/>
              </a:ext>
            </a:extLst>
          </p:cNvPr>
          <p:cNvSpPr/>
          <p:nvPr/>
        </p:nvSpPr>
        <p:spPr>
          <a:xfrm>
            <a:off x="4522540" y="52395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C858B72A-75F7-494B-8F4F-0F9D0448583A}"/>
              </a:ext>
            </a:extLst>
          </p:cNvPr>
          <p:cNvSpPr txBox="1"/>
          <p:nvPr/>
        </p:nvSpPr>
        <p:spPr>
          <a:xfrm>
            <a:off x="780569" y="1496107"/>
            <a:ext cx="616232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막대그래프를 보고 알 수 있는 내용을 써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6906394" y="52233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9DAAEF6A-4641-44B9-B192-900F3CB15A78}"/>
              </a:ext>
            </a:extLst>
          </p:cNvPr>
          <p:cNvSpPr/>
          <p:nvPr/>
        </p:nvSpPr>
        <p:spPr bwMode="auto">
          <a:xfrm>
            <a:off x="539552" y="4373191"/>
            <a:ext cx="5901429" cy="71199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lang="ko-KR" altLang="en-US" sz="1900" b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가족이나 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친척 그리고 친구들이 가장 많이 태어난 계절은 봄입니다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7" name="그림 86">
            <a:extLst>
              <a:ext uri="{FF2B5EF4-FFF2-40B4-BE49-F238E27FC236}">
                <a16:creationId xmlns="" xmlns:a16="http://schemas.microsoft.com/office/drawing/2014/main" id="{4A8D1728-0D53-4CAD-81B9-6FFD3011AD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0412" y="4651842"/>
            <a:ext cx="360000" cy="355000"/>
          </a:xfrm>
          <a:prstGeom prst="rect">
            <a:avLst/>
          </a:prstGeom>
        </p:spPr>
      </p:pic>
      <p:pic>
        <p:nvPicPr>
          <p:cNvPr id="68" name="Picture 2">
            <a:extLst>
              <a:ext uri="{FF2B5EF4-FFF2-40B4-BE49-F238E27FC236}">
                <a16:creationId xmlns="" xmlns:a16="http://schemas.microsoft.com/office/drawing/2014/main" id="{B7C1A62D-0B00-4EA0-A5F3-F6CE438F5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0" y="4437083"/>
            <a:ext cx="363640" cy="292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자료를 조사하여 막대그래프로 나타내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59" name="순서도: 대체 처리 58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6" name="순서도: 대체 처리 6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5410817" y="1226917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5433829" y="1171237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4~6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9">
            <a:extLst>
              <a:ext uri="{FF2B5EF4-FFF2-40B4-BE49-F238E27FC236}">
                <a16:creationId xmlns="" xmlns:a16="http://schemas.microsoft.com/office/drawing/2014/main" id="{CD6A1A87-5AF4-40C7-BE0D-48D3E7B4C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9120" y="1844824"/>
            <a:ext cx="2650009" cy="424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태어난 계절별 사람 수</a:t>
            </a:r>
          </a:p>
        </p:txBody>
      </p:sp>
      <p:grpSp>
        <p:nvGrpSpPr>
          <p:cNvPr id="77" name="그룹 76"/>
          <p:cNvGrpSpPr/>
          <p:nvPr/>
        </p:nvGrpSpPr>
        <p:grpSpPr>
          <a:xfrm>
            <a:off x="1699702" y="2359272"/>
            <a:ext cx="3685909" cy="1899051"/>
            <a:chOff x="1256550" y="2748488"/>
            <a:chExt cx="4459950" cy="2297852"/>
          </a:xfrm>
        </p:grpSpPr>
        <p:pic>
          <p:nvPicPr>
            <p:cNvPr id="78" name="그림 77">
              <a:extLst>
                <a:ext uri="{FF2B5EF4-FFF2-40B4-BE49-F238E27FC236}">
                  <a16:creationId xmlns="" xmlns:a16="http://schemas.microsoft.com/office/drawing/2014/main" id="{16E42682-26D1-4D8F-A41C-535083D84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31747" y="2748488"/>
              <a:ext cx="4184753" cy="2297852"/>
            </a:xfrm>
            <a:prstGeom prst="rect">
              <a:avLst/>
            </a:prstGeom>
          </p:spPr>
        </p:pic>
        <p:sp>
          <p:nvSpPr>
            <p:cNvPr id="79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3079" y="4257092"/>
              <a:ext cx="275723" cy="320461"/>
            </a:xfrm>
            <a:prstGeom prst="rect">
              <a:avLst/>
            </a:prstGeom>
            <a:solidFill>
              <a:srgbClr val="F9F8FA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1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9936" y="3789040"/>
              <a:ext cx="275723" cy="320461"/>
            </a:xfrm>
            <a:prstGeom prst="rect">
              <a:avLst/>
            </a:prstGeom>
            <a:solidFill>
              <a:srgbClr val="F9F8FA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2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1740" y="3137393"/>
              <a:ext cx="275723" cy="320461"/>
            </a:xfrm>
            <a:prstGeom prst="rect">
              <a:avLst/>
            </a:prstGeom>
            <a:solidFill>
              <a:srgbClr val="F9F8FA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3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672" y="2816932"/>
              <a:ext cx="383735" cy="320461"/>
            </a:xfrm>
            <a:prstGeom prst="rect">
              <a:avLst/>
            </a:prstGeom>
            <a:solidFill>
              <a:srgbClr val="F9F8FA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명</a:t>
              </a:r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4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6550" y="4592389"/>
              <a:ext cx="865333" cy="240767"/>
            </a:xfrm>
            <a:prstGeom prst="rect">
              <a:avLst/>
            </a:prstGeom>
            <a:solidFill>
              <a:srgbClr val="F9F8FA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사</a:t>
              </a:r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람</a:t>
              </a:r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수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5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1293" y="4697607"/>
              <a:ext cx="537303" cy="32046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계절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6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9386" y="4653136"/>
              <a:ext cx="488458" cy="32046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봄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0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7457" y="4656711"/>
              <a:ext cx="537303" cy="32046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여름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1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9545" y="4660286"/>
              <a:ext cx="537303" cy="32046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가</a:t>
              </a:r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을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2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1227" y="4663861"/>
              <a:ext cx="537303" cy="32046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겨</a:t>
              </a:r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울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93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40" y="5171175"/>
            <a:ext cx="1112959" cy="365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타원 93">
            <a:extLst>
              <a:ext uri="{FF2B5EF4-FFF2-40B4-BE49-F238E27FC236}">
                <a16:creationId xmlns="" xmlns:a16="http://schemas.microsoft.com/office/drawing/2014/main" id="{CD1652DB-D24F-434D-8472-613F9F0855EA}"/>
              </a:ext>
            </a:extLst>
          </p:cNvPr>
          <p:cNvSpPr/>
          <p:nvPr/>
        </p:nvSpPr>
        <p:spPr>
          <a:xfrm>
            <a:off x="54303" y="22408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5" y="2521973"/>
            <a:ext cx="390342" cy="1528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106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자료를 조사하여 막대그래프로 나타내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31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(4-1-5)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_05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가리기로 토글 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529739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타원 27"/>
          <p:cNvSpPr/>
          <p:nvPr/>
        </p:nvSpPr>
        <p:spPr>
          <a:xfrm>
            <a:off x="43549" y="542406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2">
            <a:extLst>
              <a:ext uri="{FF2B5EF4-FFF2-40B4-BE49-F238E27FC236}">
                <a16:creationId xmlns="" xmlns:a16="http://schemas.microsoft.com/office/drawing/2014/main" id="{BEBFA9AE-1ACA-40A4-80A2-0678465C3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8" y="1972540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43">
            <a:extLst>
              <a:ext uri="{FF2B5EF4-FFF2-40B4-BE49-F238E27FC236}">
                <a16:creationId xmlns="" xmlns:a16="http://schemas.microsoft.com/office/drawing/2014/main" id="{FB95D95D-FF10-4353-A8BB-ADB4AD77BF8B}"/>
              </a:ext>
            </a:extLst>
          </p:cNvPr>
          <p:cNvSpPr txBox="1"/>
          <p:nvPr/>
        </p:nvSpPr>
        <p:spPr>
          <a:xfrm>
            <a:off x="513276" y="1916832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막대그래프를 보고 알 수 있는 내용을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9" name="TextBox 43">
            <a:extLst>
              <a:ext uri="{FF2B5EF4-FFF2-40B4-BE49-F238E27FC236}">
                <a16:creationId xmlns="" xmlns:a16="http://schemas.microsoft.com/office/drawing/2014/main" id="{35807F12-B34D-4A59-8F18-9D826F846873}"/>
              </a:ext>
            </a:extLst>
          </p:cNvPr>
          <p:cNvSpPr txBox="1"/>
          <p:nvPr/>
        </p:nvSpPr>
        <p:spPr>
          <a:xfrm>
            <a:off x="340087" y="1271656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윤희네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반 학생들이 좋아하는 동물을 조사하여 나타낸 자료입니다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물음에 답하세요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8" name="타원 57"/>
          <p:cNvSpPr/>
          <p:nvPr/>
        </p:nvSpPr>
        <p:spPr>
          <a:xfrm>
            <a:off x="5555493" y="549492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2C82CF58-1A97-43D1-9507-B54BFB96773F}"/>
              </a:ext>
            </a:extLst>
          </p:cNvPr>
          <p:cNvSpPr/>
          <p:nvPr/>
        </p:nvSpPr>
        <p:spPr bwMode="auto">
          <a:xfrm>
            <a:off x="517242" y="5096506"/>
            <a:ext cx="6250524" cy="38472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 가장 많은 학생들이 좋아하는 동물은 펭귄입니다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="" xmlns:a16="http://schemas.microsoft.com/office/drawing/2014/main" id="{7E72786F-2192-4522-A66E-312F089D08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2890" y="5019711"/>
            <a:ext cx="360000" cy="355000"/>
          </a:xfrm>
          <a:prstGeom prst="rect">
            <a:avLst/>
          </a:prstGeom>
        </p:spPr>
      </p:pic>
      <p:pic>
        <p:nvPicPr>
          <p:cNvPr id="67" name="Picture 2">
            <a:extLst>
              <a:ext uri="{FF2B5EF4-FFF2-40B4-BE49-F238E27FC236}">
                <a16:creationId xmlns="" xmlns:a16="http://schemas.microsoft.com/office/drawing/2014/main" id="{26D86094-B359-4830-A99D-DA5BF8659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02" y="5155300"/>
            <a:ext cx="363640" cy="292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>
            <a:extLst>
              <a:ext uri="{FF2B5EF4-FFF2-40B4-BE49-F238E27FC236}">
                <a16:creationId xmlns="" xmlns:a16="http://schemas.microsoft.com/office/drawing/2014/main" id="{3012534F-8CB5-4E74-AE53-2E7EA9A5830B}"/>
              </a:ext>
            </a:extLst>
          </p:cNvPr>
          <p:cNvSpPr/>
          <p:nvPr/>
        </p:nvSpPr>
        <p:spPr>
          <a:xfrm>
            <a:off x="308523" y="50467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46675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pop01_img_01.svg / pop01_img_02.svg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\lesson05\ops\ms_lesson05\images\ms_41_5_04_04_01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TextBox 9">
            <a:extLst>
              <a:ext uri="{FF2B5EF4-FFF2-40B4-BE49-F238E27FC236}">
                <a16:creationId xmlns="" xmlns:a16="http://schemas.microsoft.com/office/drawing/2014/main" id="{CD6A1A87-5AF4-40C7-BE0D-48D3E7B4C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6619" y="2320525"/>
            <a:ext cx="2915010" cy="424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좋아하는 동물별 학생 수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1297731" y="2744924"/>
            <a:ext cx="4706440" cy="2307336"/>
            <a:chOff x="1297731" y="2921864"/>
            <a:chExt cx="4706440" cy="2307336"/>
          </a:xfrm>
        </p:grpSpPr>
        <p:pic>
          <p:nvPicPr>
            <p:cNvPr id="30" name="그림 29">
              <a:extLst>
                <a:ext uri="{FF2B5EF4-FFF2-40B4-BE49-F238E27FC236}">
                  <a16:creationId xmlns="" xmlns:a16="http://schemas.microsoft.com/office/drawing/2014/main" id="{8FEAF892-9EBB-4103-81DA-59133DD73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297731" y="2921864"/>
              <a:ext cx="4706440" cy="2307336"/>
            </a:xfrm>
            <a:prstGeom prst="rect">
              <a:avLst/>
            </a:prstGeom>
          </p:spPr>
        </p:pic>
        <p:sp>
          <p:nvSpPr>
            <p:cNvPr id="35" name="TextBox 9">
              <a:extLst>
                <a:ext uri="{FF2B5EF4-FFF2-40B4-BE49-F238E27FC236}">
                  <a16:creationId xmlns:a16="http://schemas.microsoft.com/office/drawing/2014/main" xmlns="" id="{2B821323-A33E-49E3-9D4B-FEE638C850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5982" y="2973999"/>
              <a:ext cx="371702" cy="310985"/>
            </a:xfrm>
            <a:prstGeom prst="rect">
              <a:avLst/>
            </a:prstGeom>
            <a:solidFill>
              <a:srgbClr val="EDF2F9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명</a:t>
              </a:r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TextBox 9">
              <a:extLst>
                <a:ext uri="{FF2B5EF4-FFF2-40B4-BE49-F238E27FC236}">
                  <a16:creationId xmlns:a16="http://schemas.microsoft.com/office/drawing/2014/main" xmlns="" id="{2B821323-A33E-49E3-9D4B-FEE638C850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1720" y="3068960"/>
              <a:ext cx="307192" cy="310985"/>
            </a:xfrm>
            <a:prstGeom prst="rect">
              <a:avLst/>
            </a:prstGeom>
            <a:solidFill>
              <a:srgbClr val="EDF2F9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9">
              <a:extLst>
                <a:ext uri="{FF2B5EF4-FFF2-40B4-BE49-F238E27FC236}">
                  <a16:creationId xmlns:a16="http://schemas.microsoft.com/office/drawing/2014/main" xmlns="" id="{2B821323-A33E-49E3-9D4B-FEE638C850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1720" y="3838095"/>
              <a:ext cx="307192" cy="310985"/>
            </a:xfrm>
            <a:prstGeom prst="rect">
              <a:avLst/>
            </a:prstGeom>
            <a:solidFill>
              <a:srgbClr val="EDF2F9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ko-KR" sz="1600"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TextBox 9">
              <a:extLst>
                <a:ext uri="{FF2B5EF4-FFF2-40B4-BE49-F238E27FC236}">
                  <a16:creationId xmlns:a16="http://schemas.microsoft.com/office/drawing/2014/main" xmlns="" id="{2B821323-A33E-49E3-9D4B-FEE638C850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1720" y="4365104"/>
              <a:ext cx="307192" cy="310985"/>
            </a:xfrm>
            <a:prstGeom prst="rect">
              <a:avLst/>
            </a:prstGeom>
            <a:solidFill>
              <a:srgbClr val="EDF2F9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7" name="TextBox 9">
              <a:extLst>
                <a:ext uri="{FF2B5EF4-FFF2-40B4-BE49-F238E27FC236}">
                  <a16:creationId xmlns:a16="http://schemas.microsoft.com/office/drawing/2014/main" xmlns="" id="{76B15AD1-AEAF-4F81-9158-1A6AB70850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1640" y="4711447"/>
              <a:ext cx="743159" cy="193717"/>
            </a:xfrm>
            <a:prstGeom prst="rect">
              <a:avLst/>
            </a:prstGeom>
            <a:solidFill>
              <a:srgbClr val="EDF2F9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학생 수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8" name="TextBox 9">
              <a:extLst>
                <a:ext uri="{FF2B5EF4-FFF2-40B4-BE49-F238E27FC236}">
                  <a16:creationId xmlns:a16="http://schemas.microsoft.com/office/drawing/2014/main" xmlns="" id="{2B821323-A33E-49E3-9D4B-FEE638C850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7704" y="4869160"/>
              <a:ext cx="445398" cy="31098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동</a:t>
              </a: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물</a:t>
              </a:r>
            </a:p>
          </p:txBody>
        </p:sp>
        <p:sp>
          <p:nvSpPr>
            <p:cNvPr id="49" name="TextBox 9">
              <a:extLst>
                <a:ext uri="{FF2B5EF4-FFF2-40B4-BE49-F238E27FC236}">
                  <a16:creationId xmlns:a16="http://schemas.microsoft.com/office/drawing/2014/main" xmlns="" id="{2B821323-A33E-49E3-9D4B-FEE638C850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4434" y="4797152"/>
              <a:ext cx="445398" cy="31098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기린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TextBox 9">
              <a:extLst>
                <a:ext uri="{FF2B5EF4-FFF2-40B4-BE49-F238E27FC236}">
                  <a16:creationId xmlns:a16="http://schemas.microsoft.com/office/drawing/2014/main" xmlns="" id="{2B821323-A33E-49E3-9D4B-FEE638C850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4534" y="4797152"/>
              <a:ext cx="445398" cy="31098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사자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" name="TextBox 9">
              <a:extLst>
                <a:ext uri="{FF2B5EF4-FFF2-40B4-BE49-F238E27FC236}">
                  <a16:creationId xmlns:a16="http://schemas.microsoft.com/office/drawing/2014/main" xmlns="" id="{2B821323-A33E-49E3-9D4B-FEE638C850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1279" y="4797152"/>
              <a:ext cx="652108" cy="31098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코끼리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TextBox 9">
              <a:extLst>
                <a:ext uri="{FF2B5EF4-FFF2-40B4-BE49-F238E27FC236}">
                  <a16:creationId xmlns:a16="http://schemas.microsoft.com/office/drawing/2014/main" xmlns="" id="{2B821323-A33E-49E3-9D4B-FEE638C850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0032" y="4797152"/>
              <a:ext cx="652108" cy="31098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펭귄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51723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3" y="1340768"/>
            <a:ext cx="178503" cy="21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024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04" y="1521062"/>
            <a:ext cx="363274" cy="344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144353" y="123547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134060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4869564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4859271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자료를 조사하여 막대그래프로 나타내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76~77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4577821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567528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155387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Picture 12">
            <a:extLst>
              <a:ext uri="{FF2B5EF4-FFF2-40B4-BE49-F238E27FC236}">
                <a16:creationId xmlns="" xmlns:a16="http://schemas.microsoft.com/office/drawing/2014/main" id="{233901F8-5166-4793-8B2A-CE82A6389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193382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C858B72A-75F7-494B-8F4F-0F9D0448583A}"/>
              </a:ext>
            </a:extLst>
          </p:cNvPr>
          <p:cNvSpPr txBox="1"/>
          <p:nvPr/>
        </p:nvSpPr>
        <p:spPr>
          <a:xfrm>
            <a:off x="780569" y="1496107"/>
            <a:ext cx="616232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막대그래프를 보고 알 수 있는 내용을 써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9DAAEF6A-4641-44B9-B192-900F3CB15A78}"/>
              </a:ext>
            </a:extLst>
          </p:cNvPr>
          <p:cNvSpPr/>
          <p:nvPr/>
        </p:nvSpPr>
        <p:spPr bwMode="auto">
          <a:xfrm>
            <a:off x="539552" y="4373191"/>
            <a:ext cx="5901429" cy="71199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lang="ko-KR" altLang="en-US" sz="1900" b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가족이나 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친척 그리고 친구들이 가장 많이 태어난 계절은 봄입니다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7" name="그림 86">
            <a:extLst>
              <a:ext uri="{FF2B5EF4-FFF2-40B4-BE49-F238E27FC236}">
                <a16:creationId xmlns="" xmlns:a16="http://schemas.microsoft.com/office/drawing/2014/main" id="{4A8D1728-0D53-4CAD-81B9-6FFD3011AD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0412" y="4651842"/>
            <a:ext cx="360000" cy="355000"/>
          </a:xfrm>
          <a:prstGeom prst="rect">
            <a:avLst/>
          </a:prstGeom>
        </p:spPr>
      </p:pic>
      <p:pic>
        <p:nvPicPr>
          <p:cNvPr id="68" name="Picture 2">
            <a:extLst>
              <a:ext uri="{FF2B5EF4-FFF2-40B4-BE49-F238E27FC236}">
                <a16:creationId xmlns="" xmlns:a16="http://schemas.microsoft.com/office/drawing/2014/main" id="{B7C1A62D-0B00-4EA0-A5F3-F6CE438F5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0" y="4437083"/>
            <a:ext cx="363640" cy="292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자료를 조사하여 막대그래프로 나타내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59" name="순서도: 대체 처리 58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6" name="순서도: 대체 처리 6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5410817" y="1226917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5433829" y="1171237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4~6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9">
            <a:extLst>
              <a:ext uri="{FF2B5EF4-FFF2-40B4-BE49-F238E27FC236}">
                <a16:creationId xmlns="" xmlns:a16="http://schemas.microsoft.com/office/drawing/2014/main" id="{CD6A1A87-5AF4-40C7-BE0D-48D3E7B4C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9120" y="1844824"/>
            <a:ext cx="2650009" cy="424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태어난 계절별 사람 수</a:t>
            </a:r>
          </a:p>
        </p:txBody>
      </p:sp>
      <p:grpSp>
        <p:nvGrpSpPr>
          <p:cNvPr id="77" name="그룹 76"/>
          <p:cNvGrpSpPr/>
          <p:nvPr/>
        </p:nvGrpSpPr>
        <p:grpSpPr>
          <a:xfrm>
            <a:off x="1699702" y="2359272"/>
            <a:ext cx="3685909" cy="1899051"/>
            <a:chOff x="1256550" y="2748488"/>
            <a:chExt cx="4459950" cy="2297852"/>
          </a:xfrm>
        </p:grpSpPr>
        <p:pic>
          <p:nvPicPr>
            <p:cNvPr id="78" name="그림 77">
              <a:extLst>
                <a:ext uri="{FF2B5EF4-FFF2-40B4-BE49-F238E27FC236}">
                  <a16:creationId xmlns="" xmlns:a16="http://schemas.microsoft.com/office/drawing/2014/main" id="{16E42682-26D1-4D8F-A41C-535083D84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31747" y="2748488"/>
              <a:ext cx="4184753" cy="2297852"/>
            </a:xfrm>
            <a:prstGeom prst="rect">
              <a:avLst/>
            </a:prstGeom>
          </p:spPr>
        </p:pic>
        <p:sp>
          <p:nvSpPr>
            <p:cNvPr id="79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3079" y="4257092"/>
              <a:ext cx="275723" cy="320461"/>
            </a:xfrm>
            <a:prstGeom prst="rect">
              <a:avLst/>
            </a:prstGeom>
            <a:solidFill>
              <a:srgbClr val="F9F8FA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1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9936" y="3789040"/>
              <a:ext cx="275723" cy="320461"/>
            </a:xfrm>
            <a:prstGeom prst="rect">
              <a:avLst/>
            </a:prstGeom>
            <a:solidFill>
              <a:srgbClr val="F9F8FA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2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1740" y="3137393"/>
              <a:ext cx="275723" cy="320461"/>
            </a:xfrm>
            <a:prstGeom prst="rect">
              <a:avLst/>
            </a:prstGeom>
            <a:solidFill>
              <a:srgbClr val="F9F8FA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3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672" y="2816932"/>
              <a:ext cx="383735" cy="320461"/>
            </a:xfrm>
            <a:prstGeom prst="rect">
              <a:avLst/>
            </a:prstGeom>
            <a:solidFill>
              <a:srgbClr val="F9F8FA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명</a:t>
              </a:r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4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6550" y="4592389"/>
              <a:ext cx="865333" cy="240767"/>
            </a:xfrm>
            <a:prstGeom prst="rect">
              <a:avLst/>
            </a:prstGeom>
            <a:solidFill>
              <a:srgbClr val="F9F8FA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사</a:t>
              </a:r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람</a:t>
              </a:r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수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5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1293" y="4697607"/>
              <a:ext cx="537303" cy="32046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계절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6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9386" y="4653136"/>
              <a:ext cx="488458" cy="32046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봄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0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7457" y="4656711"/>
              <a:ext cx="537303" cy="32046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여름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1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9545" y="4660286"/>
              <a:ext cx="537303" cy="32046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가</a:t>
              </a:r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을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2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1227" y="4663861"/>
              <a:ext cx="537303" cy="32046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겨</a:t>
              </a:r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울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93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40" y="5171175"/>
            <a:ext cx="1112959" cy="365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5" y="2521973"/>
            <a:ext cx="390342" cy="1528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002DE1DE-36BE-4AF1-AFBC-05786DED8F9B}"/>
              </a:ext>
            </a:extLst>
          </p:cNvPr>
          <p:cNvSpPr txBox="1"/>
          <p:nvPr/>
        </p:nvSpPr>
        <p:spPr>
          <a:xfrm>
            <a:off x="7068751" y="1063509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A90931C6-7A67-48AC-A634-4CFC5FE57EDD}"/>
              </a:ext>
            </a:extLst>
          </p:cNvPr>
          <p:cNvSpPr/>
          <p:nvPr/>
        </p:nvSpPr>
        <p:spPr>
          <a:xfrm>
            <a:off x="98105" y="3641416"/>
            <a:ext cx="6667165" cy="132767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2" name="모서리가 둥근 직사각형 45">
            <a:extLst>
              <a:ext uri="{FF2B5EF4-FFF2-40B4-BE49-F238E27FC236}">
                <a16:creationId xmlns="" xmlns:a16="http://schemas.microsoft.com/office/drawing/2014/main" id="{B417C38C-0A51-4CD8-A0A6-08B7E5518460}"/>
              </a:ext>
            </a:extLst>
          </p:cNvPr>
          <p:cNvSpPr/>
          <p:nvPr/>
        </p:nvSpPr>
        <p:spPr>
          <a:xfrm>
            <a:off x="243838" y="3553987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4" name="직각 삼각형 53">
            <a:extLst>
              <a:ext uri="{FF2B5EF4-FFF2-40B4-BE49-F238E27FC236}">
                <a16:creationId xmlns="" xmlns:a16="http://schemas.microsoft.com/office/drawing/2014/main" id="{C0C2A448-79AA-4344-9FB7-957EC3CDDDF8}"/>
              </a:ext>
            </a:extLst>
          </p:cNvPr>
          <p:cNvSpPr/>
          <p:nvPr/>
        </p:nvSpPr>
        <p:spPr>
          <a:xfrm flipH="1" flipV="1">
            <a:off x="5167245" y="4969085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5" name="TextBox 43">
            <a:extLst>
              <a:ext uri="{FF2B5EF4-FFF2-40B4-BE49-F238E27FC236}">
                <a16:creationId xmlns="" xmlns:a16="http://schemas.microsoft.com/office/drawing/2014/main" id="{043DBA29-B2EB-4B86-9BB8-023B920773D7}"/>
              </a:ext>
            </a:extLst>
          </p:cNvPr>
          <p:cNvSpPr txBox="1"/>
          <p:nvPr/>
        </p:nvSpPr>
        <p:spPr>
          <a:xfrm>
            <a:off x="357248" y="3975408"/>
            <a:ext cx="6187463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가족이나 친척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그리고 친구들이 태어난 계절이 가장 적은 계절은 가을입니다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."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등 알 수 있는 내용을 써 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348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46330312-2426-4D3B-87BA-031972008D80}"/>
              </a:ext>
            </a:extLst>
          </p:cNvPr>
          <p:cNvSpPr txBox="1"/>
          <p:nvPr/>
        </p:nvSpPr>
        <p:spPr>
          <a:xfrm>
            <a:off x="1511660" y="1614706"/>
            <a:ext cx="55609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연경이네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 학생들이 배우고 싶어 하는 악기를 조사한 자료입니다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물음에 답하세요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Picture 8">
            <a:extLst>
              <a:ext uri="{FF2B5EF4-FFF2-40B4-BE49-F238E27FC236}">
                <a16:creationId xmlns="" xmlns:a16="http://schemas.microsoft.com/office/drawing/2014/main" id="{FAEE3CE5-5AB0-494A-A275-BF159F6BC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11" y="1628800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148825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138532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4874036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4863743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자료를 조사하여 막대그래프로 나타내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76~77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4582293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572000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0" name="그림 59">
            <a:extLst>
              <a:ext uri="{FF2B5EF4-FFF2-40B4-BE49-F238E27FC236}">
                <a16:creationId xmlns="" xmlns:a16="http://schemas.microsoft.com/office/drawing/2014/main" id="{440CB02C-A554-44CF-9026-0AADEC84AB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48" y="1639592"/>
            <a:ext cx="348893" cy="332665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A83D40B0-DC9C-41FC-9677-01841EEF6AB9}"/>
              </a:ext>
            </a:extLst>
          </p:cNvPr>
          <p:cNvSpPr txBox="1"/>
          <p:nvPr/>
        </p:nvSpPr>
        <p:spPr>
          <a:xfrm>
            <a:off x="7001523" y="1043154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3" name="표 3">
            <a:extLst>
              <a:ext uri="{FF2B5EF4-FFF2-40B4-BE49-F238E27FC236}">
                <a16:creationId xmlns="" xmlns:a16="http://schemas.microsoft.com/office/drawing/2014/main" id="{BB56AFEF-208F-4064-BA9F-F73D3F7FE6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925411"/>
              </p:ext>
            </p:extLst>
          </p:nvPr>
        </p:nvGraphicFramePr>
        <p:xfrm>
          <a:off x="315576" y="3032956"/>
          <a:ext cx="6350226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8371">
                  <a:extLst>
                    <a:ext uri="{9D8B030D-6E8A-4147-A177-3AD203B41FA5}">
                      <a16:colId xmlns="" xmlns:a16="http://schemas.microsoft.com/office/drawing/2014/main" val="2699639090"/>
                    </a:ext>
                  </a:extLst>
                </a:gridCol>
                <a:gridCol w="1058371">
                  <a:extLst>
                    <a:ext uri="{9D8B030D-6E8A-4147-A177-3AD203B41FA5}">
                      <a16:colId xmlns="" xmlns:a16="http://schemas.microsoft.com/office/drawing/2014/main" val="1345732324"/>
                    </a:ext>
                  </a:extLst>
                </a:gridCol>
                <a:gridCol w="1058371">
                  <a:extLst>
                    <a:ext uri="{9D8B030D-6E8A-4147-A177-3AD203B41FA5}">
                      <a16:colId xmlns="" xmlns:a16="http://schemas.microsoft.com/office/drawing/2014/main" val="634360500"/>
                    </a:ext>
                  </a:extLst>
                </a:gridCol>
                <a:gridCol w="1058371">
                  <a:extLst>
                    <a:ext uri="{9D8B030D-6E8A-4147-A177-3AD203B41FA5}">
                      <a16:colId xmlns="" xmlns:a16="http://schemas.microsoft.com/office/drawing/2014/main" val="3865242142"/>
                    </a:ext>
                  </a:extLst>
                </a:gridCol>
                <a:gridCol w="1058371">
                  <a:extLst>
                    <a:ext uri="{9D8B030D-6E8A-4147-A177-3AD203B41FA5}">
                      <a16:colId xmlns="" xmlns:a16="http://schemas.microsoft.com/office/drawing/2014/main" val="2275681594"/>
                    </a:ext>
                  </a:extLst>
                </a:gridCol>
                <a:gridCol w="1058371">
                  <a:extLst>
                    <a:ext uri="{9D8B030D-6E8A-4147-A177-3AD203B41FA5}">
                      <a16:colId xmlns="" xmlns:a16="http://schemas.microsoft.com/office/drawing/2014/main" val="3193654636"/>
                    </a:ext>
                  </a:extLst>
                </a:gridCol>
              </a:tblGrid>
              <a:tr h="3552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피아노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바이올린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플루트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바이올린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피아노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가야금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17071799"/>
                  </a:ext>
                </a:extLst>
              </a:tr>
              <a:tr h="3552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바이올린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피아노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피아노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가야금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가야금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피아노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368728957"/>
                  </a:ext>
                </a:extLst>
              </a:tr>
              <a:tr h="3552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피아노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플루트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가야금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피아노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바이올린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바이올린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13611987"/>
                  </a:ext>
                </a:extLst>
              </a:tr>
              <a:tr h="3552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가야금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피아노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바이올린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바이올린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피아노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피아노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48129396"/>
                  </a:ext>
                </a:extLst>
              </a:tr>
            </a:tbl>
          </a:graphicData>
        </a:graphic>
      </p:graphicFrame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5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자료를 조사하여 막대그래프로 나타내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5410817" y="1232756"/>
            <a:ext cx="490580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5433829" y="1171237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4~6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순서도: 대체 처리 62"/>
          <p:cNvSpPr/>
          <p:nvPr/>
        </p:nvSpPr>
        <p:spPr>
          <a:xfrm>
            <a:off x="5950445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5940152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769059" y="1595612"/>
            <a:ext cx="33695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~</a:t>
            </a:r>
            <a:endParaRPr lang="ko-KR" altLang="en-US" sz="1900"/>
          </a:p>
        </p:txBody>
      </p:sp>
      <p:sp>
        <p:nvSpPr>
          <p:cNvPr id="73" name="직사각형 72"/>
          <p:cNvSpPr/>
          <p:nvPr/>
        </p:nvSpPr>
        <p:spPr>
          <a:xfrm>
            <a:off x="287524" y="1595612"/>
            <a:ext cx="23916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[</a:t>
            </a:r>
            <a:endParaRPr lang="ko-KR" altLang="en-US" sz="1900"/>
          </a:p>
        </p:txBody>
      </p:sp>
      <p:sp>
        <p:nvSpPr>
          <p:cNvPr id="75" name="직사각형 74"/>
          <p:cNvSpPr/>
          <p:nvPr/>
        </p:nvSpPr>
        <p:spPr>
          <a:xfrm>
            <a:off x="1321979" y="1592796"/>
            <a:ext cx="23916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1900"/>
          </a:p>
        </p:txBody>
      </p:sp>
      <p:sp>
        <p:nvSpPr>
          <p:cNvPr id="76" name="TextBox 9">
            <a:extLst>
              <a:ext uri="{FF2B5EF4-FFF2-40B4-BE49-F238E27FC236}">
                <a16:creationId xmlns="" xmlns:a16="http://schemas.microsoft.com/office/drawing/2014/main" id="{CD6A1A87-5AF4-40C7-BE0D-48D3E7B4C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732" y="2428537"/>
            <a:ext cx="2650009" cy="424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배우고 싶어 하는 악기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표 4">
            <a:extLst>
              <a:ext uri="{FF2B5EF4-FFF2-40B4-BE49-F238E27FC236}">
                <a16:creationId xmlns="" xmlns:a16="http://schemas.microsoft.com/office/drawing/2014/main" id="{5A5A2916-3B7C-4955-B1D6-2DDF826371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713040"/>
              </p:ext>
            </p:extLst>
          </p:nvPr>
        </p:nvGraphicFramePr>
        <p:xfrm>
          <a:off x="696369" y="3002427"/>
          <a:ext cx="5923128" cy="105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188">
                  <a:extLst>
                    <a:ext uri="{9D8B030D-6E8A-4147-A177-3AD203B41FA5}">
                      <a16:colId xmlns="" xmlns:a16="http://schemas.microsoft.com/office/drawing/2014/main" val="535278802"/>
                    </a:ext>
                  </a:extLst>
                </a:gridCol>
                <a:gridCol w="987188">
                  <a:extLst>
                    <a:ext uri="{9D8B030D-6E8A-4147-A177-3AD203B41FA5}">
                      <a16:colId xmlns="" xmlns:a16="http://schemas.microsoft.com/office/drawing/2014/main" val="1734534329"/>
                    </a:ext>
                  </a:extLst>
                </a:gridCol>
                <a:gridCol w="987188">
                  <a:extLst>
                    <a:ext uri="{9D8B030D-6E8A-4147-A177-3AD203B41FA5}">
                      <a16:colId xmlns="" xmlns:a16="http://schemas.microsoft.com/office/drawing/2014/main" val="2297072777"/>
                    </a:ext>
                  </a:extLst>
                </a:gridCol>
                <a:gridCol w="987188">
                  <a:extLst>
                    <a:ext uri="{9D8B030D-6E8A-4147-A177-3AD203B41FA5}">
                      <a16:colId xmlns="" xmlns:a16="http://schemas.microsoft.com/office/drawing/2014/main" val="3752471611"/>
                    </a:ext>
                  </a:extLst>
                </a:gridCol>
                <a:gridCol w="987188">
                  <a:extLst>
                    <a:ext uri="{9D8B030D-6E8A-4147-A177-3AD203B41FA5}">
                      <a16:colId xmlns="" xmlns:a16="http://schemas.microsoft.com/office/drawing/2014/main" val="100372439"/>
                    </a:ext>
                  </a:extLst>
                </a:gridCol>
                <a:gridCol w="987188">
                  <a:extLst>
                    <a:ext uri="{9D8B030D-6E8A-4147-A177-3AD203B41FA5}">
                      <a16:colId xmlns="" xmlns:a16="http://schemas.microsoft.com/office/drawing/2014/main" val="3588861004"/>
                    </a:ext>
                  </a:extLst>
                </a:gridCol>
              </a:tblGrid>
              <a:tr h="2802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악기</a:t>
                      </a:r>
                    </a:p>
                  </a:txBody>
                  <a:tcPr marL="0" marR="0"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피아노</a:t>
                      </a:r>
                    </a:p>
                  </a:txBody>
                  <a:tcPr marL="0" marR="0"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바이올린</a:t>
                      </a:r>
                    </a:p>
                  </a:txBody>
                  <a:tcPr marL="0" marR="0"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플루트</a:t>
                      </a:r>
                    </a:p>
                  </a:txBody>
                  <a:tcPr marL="0" marR="0"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가야금</a:t>
                      </a:r>
                    </a:p>
                  </a:txBody>
                  <a:tcPr marL="0" marR="0"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 marL="0" marR="0"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20586584"/>
                  </a:ext>
                </a:extLst>
              </a:tr>
              <a:tr h="4763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 수</a:t>
                      </a:r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61296501"/>
                  </a:ext>
                </a:extLst>
              </a:tr>
            </a:tbl>
          </a:graphicData>
        </a:graphic>
      </p:graphicFrame>
      <p:pic>
        <p:nvPicPr>
          <p:cNvPr id="53" name="그림 52">
            <a:extLst>
              <a:ext uri="{FF2B5EF4-FFF2-40B4-BE49-F238E27FC236}">
                <a16:creationId xmlns="" xmlns:a16="http://schemas.microsoft.com/office/drawing/2014/main" id="{0D170B93-0A6C-4E92-A24C-D8E84B260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647" y="3759270"/>
            <a:ext cx="360000" cy="355000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501" y="524247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자료를 조사하여 막대그래프로 나타내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76~77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6651726" y="51260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73" y="5229207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156704" y="498512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A83D40B0-DC9C-41FC-9677-01841EEF6AB9}"/>
              </a:ext>
            </a:extLst>
          </p:cNvPr>
          <p:cNvSpPr txBox="1"/>
          <p:nvPr/>
        </p:nvSpPr>
        <p:spPr>
          <a:xfrm>
            <a:off x="7001523" y="1043154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예 약물은 안 보이다가 답 칸 클릭할 때 함께 나타남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12">
            <a:extLst>
              <a:ext uri="{FF2B5EF4-FFF2-40B4-BE49-F238E27FC236}">
                <a16:creationId xmlns="" xmlns:a16="http://schemas.microsoft.com/office/drawing/2014/main" id="{D24BECC1-1872-4E87-8485-F918C427C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735" y="5242477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타원 71">
            <a:extLst>
              <a:ext uri="{FF2B5EF4-FFF2-40B4-BE49-F238E27FC236}">
                <a16:creationId xmlns="" xmlns:a16="http://schemas.microsoft.com/office/drawing/2014/main" id="{7F957951-4EA2-4572-A0AD-B0A8E20F8C46}"/>
              </a:ext>
            </a:extLst>
          </p:cNvPr>
          <p:cNvSpPr/>
          <p:nvPr/>
        </p:nvSpPr>
        <p:spPr>
          <a:xfrm>
            <a:off x="4784873" y="50348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="" xmlns:a16="http://schemas.microsoft.com/office/drawing/2014/main" id="{9948FDD3-0BE6-4717-89A1-96B3C746CC0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76" y="1501433"/>
            <a:ext cx="348893" cy="332665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DAB23539-2E2D-4872-B796-DA1D9BE561A8}"/>
              </a:ext>
            </a:extLst>
          </p:cNvPr>
          <p:cNvSpPr txBox="1"/>
          <p:nvPr/>
        </p:nvSpPr>
        <p:spPr>
          <a:xfrm>
            <a:off x="667424" y="1484784"/>
            <a:ext cx="616232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조사한 결과를 표로 나타내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5" name="Picture 2">
            <a:extLst>
              <a:ext uri="{FF2B5EF4-FFF2-40B4-BE49-F238E27FC236}">
                <a16:creationId xmlns="" xmlns:a16="http://schemas.microsoft.com/office/drawing/2014/main" id="{A0E5BEDE-0755-49E5-9464-4418C8886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2668844"/>
            <a:ext cx="363640" cy="292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68814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img_01.svg / img_02.svg / img_02_a.svg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\lesson05\ops\ms_lesson05\images\ms_41_5_04_05_01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5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자료를 조사하여 막대그래프로 나타내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4834321" y="1234397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4824028" y="1178717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3" name="순서도: 대체 처리 62">
            <a:extLst>
              <a:ext uri="{FF2B5EF4-FFF2-40B4-BE49-F238E27FC236}">
                <a16:creationId xmlns:a16="http://schemas.microsoft.com/office/drawing/2014/main" xmlns="" id="{F68C3C5A-1F66-415C-9F74-3AA9B693F369}"/>
              </a:ext>
            </a:extLst>
          </p:cNvPr>
          <p:cNvSpPr/>
          <p:nvPr/>
        </p:nvSpPr>
        <p:spPr>
          <a:xfrm>
            <a:off x="4546289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D87EA1C1-CD1D-43F7-A6FE-9B096BCC8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5996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5122353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5112060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75" name="순서도: 대체 처리 74"/>
          <p:cNvSpPr/>
          <p:nvPr/>
        </p:nvSpPr>
        <p:spPr>
          <a:xfrm>
            <a:off x="5410817" y="1216428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5433829" y="1160748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4~6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9">
            <a:extLst>
              <a:ext uri="{FF2B5EF4-FFF2-40B4-BE49-F238E27FC236}">
                <a16:creationId xmlns="" xmlns:a16="http://schemas.microsoft.com/office/drawing/2014/main" id="{CD6A1A87-5AF4-40C7-BE0D-48D3E7B4C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4797" y="1880828"/>
            <a:ext cx="3879878" cy="424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배우고 싶어 하는 악기별 학생 수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그림 77">
            <a:extLst>
              <a:ext uri="{FF2B5EF4-FFF2-40B4-BE49-F238E27FC236}">
                <a16:creationId xmlns="" xmlns:a16="http://schemas.microsoft.com/office/drawing/2014/main" id="{0D170B93-0A6C-4E92-A24C-D8E84B260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273" y="3734170"/>
            <a:ext cx="360000" cy="355000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="" xmlns:a16="http://schemas.microsoft.com/office/drawing/2014/main" id="{0D170B93-0A6C-4E92-A24C-D8E84B260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899" y="3709070"/>
            <a:ext cx="360000" cy="355000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="" xmlns:a16="http://schemas.microsoft.com/office/drawing/2014/main" id="{0D170B93-0A6C-4E92-A24C-D8E84B260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525" y="3683970"/>
            <a:ext cx="360000" cy="35500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="" xmlns:a16="http://schemas.microsoft.com/office/drawing/2014/main" id="{0D170B93-0A6C-4E92-A24C-D8E84B260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9151" y="3658870"/>
            <a:ext cx="360000" cy="355000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="" xmlns:a16="http://schemas.microsoft.com/office/drawing/2014/main" id="{0D170B93-0A6C-4E92-A24C-D8E84B260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681" y="2744924"/>
            <a:ext cx="360000" cy="35500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="" xmlns:a16="http://schemas.microsoft.com/office/drawing/2014/main" id="{0D170B93-0A6C-4E92-A24C-D8E84B260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307" y="2719824"/>
            <a:ext cx="360000" cy="355000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="" xmlns:a16="http://schemas.microsoft.com/office/drawing/2014/main" id="{0D170B93-0A6C-4E92-A24C-D8E84B260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933" y="2749964"/>
            <a:ext cx="360000" cy="355000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="" xmlns:a16="http://schemas.microsoft.com/office/drawing/2014/main" id="{0D170B93-0A6C-4E92-A24C-D8E84B260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559" y="2724864"/>
            <a:ext cx="360000" cy="355000"/>
          </a:xfrm>
          <a:prstGeom prst="rect">
            <a:avLst/>
          </a:prstGeom>
        </p:spPr>
      </p:pic>
      <p:sp>
        <p:nvSpPr>
          <p:cNvPr id="86" name="타원 85"/>
          <p:cNvSpPr/>
          <p:nvPr/>
        </p:nvSpPr>
        <p:spPr>
          <a:xfrm>
            <a:off x="373653" y="26640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4266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자료를 조사하여 막대그래프로 나타내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="" xmlns:a16="http://schemas.microsoft.com/office/drawing/2014/main" id="{EEB6899C-FD84-4452-BA33-A94D84440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39" y="1963193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타원 41">
            <a:extLst>
              <a:ext uri="{FF2B5EF4-FFF2-40B4-BE49-F238E27FC236}">
                <a16:creationId xmlns="" xmlns:a16="http://schemas.microsoft.com/office/drawing/2014/main" id="{1C68C594-DD39-4B1C-A299-1637E0C9559C}"/>
              </a:ext>
            </a:extLst>
          </p:cNvPr>
          <p:cNvSpPr/>
          <p:nvPr/>
        </p:nvSpPr>
        <p:spPr>
          <a:xfrm>
            <a:off x="5577534" y="54094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>
            <a:extLst>
              <a:ext uri="{FF2B5EF4-FFF2-40B4-BE49-F238E27FC236}">
                <a16:creationId xmlns="" xmlns:a16="http://schemas.microsoft.com/office/drawing/2014/main" id="{A55A1E39-8210-4DB5-8AA6-0C1DB8092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(4-1-5)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_05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="" xmlns:a16="http://schemas.microsoft.com/office/drawing/2014/main" id="{A2735484-9A90-4F32-907B-ACA9525EE9FB}"/>
              </a:ext>
            </a:extLst>
          </p:cNvPr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F42CA9CE-454D-4E52-90B8-3854DAB6B73A}"/>
              </a:ext>
            </a:extLst>
          </p:cNvPr>
          <p:cNvSpPr txBox="1"/>
          <p:nvPr/>
        </p:nvSpPr>
        <p:spPr>
          <a:xfrm>
            <a:off x="516495" y="1338010"/>
            <a:ext cx="627863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문수네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반 학생들이 생일에 받고 싶어 하는 선물을 조사하여 나타낸 자료입니다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물음에 답하세요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30" name="표 3">
            <a:extLst>
              <a:ext uri="{FF2B5EF4-FFF2-40B4-BE49-F238E27FC236}">
                <a16:creationId xmlns="" xmlns:a16="http://schemas.microsoft.com/office/drawing/2014/main" id="{9A90533B-5F94-4ABE-BF25-1784CABCA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509003"/>
              </p:ext>
            </p:extLst>
          </p:nvPr>
        </p:nvGraphicFramePr>
        <p:xfrm>
          <a:off x="516495" y="2384884"/>
          <a:ext cx="6350226" cy="1421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8371">
                  <a:extLst>
                    <a:ext uri="{9D8B030D-6E8A-4147-A177-3AD203B41FA5}">
                      <a16:colId xmlns="" xmlns:a16="http://schemas.microsoft.com/office/drawing/2014/main" val="2699639090"/>
                    </a:ext>
                  </a:extLst>
                </a:gridCol>
                <a:gridCol w="1058371">
                  <a:extLst>
                    <a:ext uri="{9D8B030D-6E8A-4147-A177-3AD203B41FA5}">
                      <a16:colId xmlns="" xmlns:a16="http://schemas.microsoft.com/office/drawing/2014/main" val="1345732324"/>
                    </a:ext>
                  </a:extLst>
                </a:gridCol>
                <a:gridCol w="1058371">
                  <a:extLst>
                    <a:ext uri="{9D8B030D-6E8A-4147-A177-3AD203B41FA5}">
                      <a16:colId xmlns="" xmlns:a16="http://schemas.microsoft.com/office/drawing/2014/main" val="634360500"/>
                    </a:ext>
                  </a:extLst>
                </a:gridCol>
                <a:gridCol w="1058371">
                  <a:extLst>
                    <a:ext uri="{9D8B030D-6E8A-4147-A177-3AD203B41FA5}">
                      <a16:colId xmlns="" xmlns:a16="http://schemas.microsoft.com/office/drawing/2014/main" val="3865242142"/>
                    </a:ext>
                  </a:extLst>
                </a:gridCol>
                <a:gridCol w="1058371">
                  <a:extLst>
                    <a:ext uri="{9D8B030D-6E8A-4147-A177-3AD203B41FA5}">
                      <a16:colId xmlns="" xmlns:a16="http://schemas.microsoft.com/office/drawing/2014/main" val="2275681594"/>
                    </a:ext>
                  </a:extLst>
                </a:gridCol>
                <a:gridCol w="1058371">
                  <a:extLst>
                    <a:ext uri="{9D8B030D-6E8A-4147-A177-3AD203B41FA5}">
                      <a16:colId xmlns="" xmlns:a16="http://schemas.microsoft.com/office/drawing/2014/main" val="3193654636"/>
                    </a:ext>
                  </a:extLst>
                </a:gridCol>
              </a:tblGrid>
              <a:tr h="3552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동화책</a:t>
                      </a: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운동화</a:t>
                      </a: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동화책</a:t>
                      </a: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자전거</a:t>
                      </a: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인형</a:t>
                      </a: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운동화</a:t>
                      </a: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17071799"/>
                  </a:ext>
                </a:extLst>
              </a:tr>
              <a:tr h="3552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운동화</a:t>
                      </a: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자전거</a:t>
                      </a: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동화책</a:t>
                      </a: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운동화</a:t>
                      </a: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운동화</a:t>
                      </a: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운동화</a:t>
                      </a: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368728957"/>
                  </a:ext>
                </a:extLst>
              </a:tr>
              <a:tr h="3552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운동화</a:t>
                      </a: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운동화</a:t>
                      </a: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운동화</a:t>
                      </a: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인형</a:t>
                      </a: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자전거</a:t>
                      </a: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동화책</a:t>
                      </a: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13611987"/>
                  </a:ext>
                </a:extLst>
              </a:tr>
              <a:tr h="3552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운동화</a:t>
                      </a: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동화책</a:t>
                      </a: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운동화</a:t>
                      </a: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동화책</a:t>
                      </a: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자전거</a:t>
                      </a: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운동화</a:t>
                      </a: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48129396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30B96778-54DC-48AC-8377-6292ED9400DD}"/>
              </a:ext>
            </a:extLst>
          </p:cNvPr>
          <p:cNvSpPr txBox="1"/>
          <p:nvPr/>
        </p:nvSpPr>
        <p:spPr>
          <a:xfrm>
            <a:off x="685036" y="1928155"/>
            <a:ext cx="616232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조사한 결과를 표로 나타내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="" xmlns:a16="http://schemas.microsoft.com/office/drawing/2014/main" id="{AC60916D-2EB3-4AFE-85BA-C3080C426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9278" y="3967391"/>
            <a:ext cx="3773926" cy="39771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받고 싶어 하는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선물별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학생 수</a:t>
            </a:r>
          </a:p>
        </p:txBody>
      </p:sp>
      <p:graphicFrame>
        <p:nvGraphicFramePr>
          <p:cNvPr id="45" name="표 4">
            <a:extLst>
              <a:ext uri="{FF2B5EF4-FFF2-40B4-BE49-F238E27FC236}">
                <a16:creationId xmlns="" xmlns:a16="http://schemas.microsoft.com/office/drawing/2014/main" id="{D7BC7727-3F0A-4477-A4A6-311367A579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906120"/>
              </p:ext>
            </p:extLst>
          </p:nvPr>
        </p:nvGraphicFramePr>
        <p:xfrm>
          <a:off x="922727" y="4478248"/>
          <a:ext cx="536485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142">
                  <a:extLst>
                    <a:ext uri="{9D8B030D-6E8A-4147-A177-3AD203B41FA5}">
                      <a16:colId xmlns="" xmlns:a16="http://schemas.microsoft.com/office/drawing/2014/main" val="535278802"/>
                    </a:ext>
                  </a:extLst>
                </a:gridCol>
                <a:gridCol w="894142">
                  <a:extLst>
                    <a:ext uri="{9D8B030D-6E8A-4147-A177-3AD203B41FA5}">
                      <a16:colId xmlns="" xmlns:a16="http://schemas.microsoft.com/office/drawing/2014/main" val="1734534329"/>
                    </a:ext>
                  </a:extLst>
                </a:gridCol>
                <a:gridCol w="894142">
                  <a:extLst>
                    <a:ext uri="{9D8B030D-6E8A-4147-A177-3AD203B41FA5}">
                      <a16:colId xmlns="" xmlns:a16="http://schemas.microsoft.com/office/drawing/2014/main" val="2297072777"/>
                    </a:ext>
                  </a:extLst>
                </a:gridCol>
                <a:gridCol w="894142">
                  <a:extLst>
                    <a:ext uri="{9D8B030D-6E8A-4147-A177-3AD203B41FA5}">
                      <a16:colId xmlns="" xmlns:a16="http://schemas.microsoft.com/office/drawing/2014/main" val="3752471611"/>
                    </a:ext>
                  </a:extLst>
                </a:gridCol>
                <a:gridCol w="894142">
                  <a:extLst>
                    <a:ext uri="{9D8B030D-6E8A-4147-A177-3AD203B41FA5}">
                      <a16:colId xmlns="" xmlns:a16="http://schemas.microsoft.com/office/drawing/2014/main" val="100372439"/>
                    </a:ext>
                  </a:extLst>
                </a:gridCol>
                <a:gridCol w="894142">
                  <a:extLst>
                    <a:ext uri="{9D8B030D-6E8A-4147-A177-3AD203B41FA5}">
                      <a16:colId xmlns="" xmlns:a16="http://schemas.microsoft.com/office/drawing/2014/main" val="3588861004"/>
                    </a:ext>
                  </a:extLst>
                </a:gridCol>
              </a:tblGrid>
              <a:tr h="2802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선물</a:t>
                      </a:r>
                    </a:p>
                  </a:txBody>
                  <a:tcPr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동화책</a:t>
                      </a:r>
                    </a:p>
                  </a:txBody>
                  <a:tcPr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운동화</a:t>
                      </a:r>
                    </a:p>
                  </a:txBody>
                  <a:tcPr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자전거</a:t>
                      </a:r>
                    </a:p>
                  </a:txBody>
                  <a:tcPr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인형</a:t>
                      </a:r>
                    </a:p>
                  </a:txBody>
                  <a:tcPr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20586584"/>
                  </a:ext>
                </a:extLst>
              </a:tr>
              <a:tr h="4763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 수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6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ko-KR" altLang="en-US" sz="16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61296501"/>
                  </a:ext>
                </a:extLst>
              </a:tr>
            </a:tbl>
          </a:graphicData>
        </a:graphic>
      </p:graphicFrame>
      <p:pic>
        <p:nvPicPr>
          <p:cNvPr id="46" name="그림 45">
            <a:extLst>
              <a:ext uri="{FF2B5EF4-FFF2-40B4-BE49-F238E27FC236}">
                <a16:creationId xmlns="" xmlns:a16="http://schemas.microsoft.com/office/drawing/2014/main" id="{C217A129-A048-4A94-B02F-BD72889669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19772" y="4379153"/>
            <a:ext cx="360000" cy="355000"/>
          </a:xfrm>
          <a:prstGeom prst="rect">
            <a:avLst/>
          </a:prstGeom>
        </p:spPr>
      </p:pic>
      <p:pic>
        <p:nvPicPr>
          <p:cNvPr id="47" name="Picture 2">
            <a:extLst>
              <a:ext uri="{FF2B5EF4-FFF2-40B4-BE49-F238E27FC236}">
                <a16:creationId xmlns="" xmlns:a16="http://schemas.microsoft.com/office/drawing/2014/main" id="{8D0724D8-463A-4094-9AA2-43BD72D7F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15" y="4187938"/>
            <a:ext cx="363640" cy="292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76267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pop01_img_01.svg / pop01_img_02.svg / pop01_img_02_a.svg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\lesson05\ops\ms_lesson05\images\ms_41_5_04_05_01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9A0A37D5-598B-4C83-946F-AAA9F71127F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49" y="1417841"/>
            <a:ext cx="178503" cy="210959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="" xmlns:a16="http://schemas.microsoft.com/office/drawing/2014/main" id="{C217A129-A048-4A94-B02F-BD72889669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6196" y="4380739"/>
            <a:ext cx="360000" cy="3550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="" xmlns:a16="http://schemas.microsoft.com/office/drawing/2014/main" id="{C217A129-A048-4A94-B02F-BD72889669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92620" y="4382325"/>
            <a:ext cx="360000" cy="3550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C217A129-A048-4A94-B02F-BD72889669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79044" y="4383911"/>
            <a:ext cx="360000" cy="3550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="" xmlns:a16="http://schemas.microsoft.com/office/drawing/2014/main" id="{C217A129-A048-4A94-B02F-BD72889669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04201" y="4748964"/>
            <a:ext cx="360000" cy="3550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="" xmlns:a16="http://schemas.microsoft.com/office/drawing/2014/main" id="{C217A129-A048-4A94-B02F-BD72889669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0625" y="4750550"/>
            <a:ext cx="360000" cy="3550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="" xmlns:a16="http://schemas.microsoft.com/office/drawing/2014/main" id="{C217A129-A048-4A94-B02F-BD72889669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77049" y="4752136"/>
            <a:ext cx="360000" cy="3550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="" xmlns:a16="http://schemas.microsoft.com/office/drawing/2014/main" id="{C217A129-A048-4A94-B02F-BD72889669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3473" y="4753722"/>
            <a:ext cx="360000" cy="355000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="" xmlns:a16="http://schemas.microsoft.com/office/drawing/2014/main" id="{C217A129-A048-4A94-B02F-BD72889669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2145" y="4759466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392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표 4">
            <a:extLst>
              <a:ext uri="{FF2B5EF4-FFF2-40B4-BE49-F238E27FC236}">
                <a16:creationId xmlns="" xmlns:a16="http://schemas.microsoft.com/office/drawing/2014/main" id="{5A5A2916-3B7C-4955-B1D6-2DDF826371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503521"/>
              </p:ext>
            </p:extLst>
          </p:nvPr>
        </p:nvGraphicFramePr>
        <p:xfrm>
          <a:off x="696369" y="3002427"/>
          <a:ext cx="5923128" cy="105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188">
                  <a:extLst>
                    <a:ext uri="{9D8B030D-6E8A-4147-A177-3AD203B41FA5}">
                      <a16:colId xmlns="" xmlns:a16="http://schemas.microsoft.com/office/drawing/2014/main" val="535278802"/>
                    </a:ext>
                  </a:extLst>
                </a:gridCol>
                <a:gridCol w="987188">
                  <a:extLst>
                    <a:ext uri="{9D8B030D-6E8A-4147-A177-3AD203B41FA5}">
                      <a16:colId xmlns="" xmlns:a16="http://schemas.microsoft.com/office/drawing/2014/main" val="1734534329"/>
                    </a:ext>
                  </a:extLst>
                </a:gridCol>
                <a:gridCol w="987188">
                  <a:extLst>
                    <a:ext uri="{9D8B030D-6E8A-4147-A177-3AD203B41FA5}">
                      <a16:colId xmlns="" xmlns:a16="http://schemas.microsoft.com/office/drawing/2014/main" val="2297072777"/>
                    </a:ext>
                  </a:extLst>
                </a:gridCol>
                <a:gridCol w="987188">
                  <a:extLst>
                    <a:ext uri="{9D8B030D-6E8A-4147-A177-3AD203B41FA5}">
                      <a16:colId xmlns="" xmlns:a16="http://schemas.microsoft.com/office/drawing/2014/main" val="3752471611"/>
                    </a:ext>
                  </a:extLst>
                </a:gridCol>
                <a:gridCol w="987188">
                  <a:extLst>
                    <a:ext uri="{9D8B030D-6E8A-4147-A177-3AD203B41FA5}">
                      <a16:colId xmlns="" xmlns:a16="http://schemas.microsoft.com/office/drawing/2014/main" val="100372439"/>
                    </a:ext>
                  </a:extLst>
                </a:gridCol>
                <a:gridCol w="987188">
                  <a:extLst>
                    <a:ext uri="{9D8B030D-6E8A-4147-A177-3AD203B41FA5}">
                      <a16:colId xmlns="" xmlns:a16="http://schemas.microsoft.com/office/drawing/2014/main" val="3588861004"/>
                    </a:ext>
                  </a:extLst>
                </a:gridCol>
              </a:tblGrid>
              <a:tr h="2802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악기</a:t>
                      </a:r>
                    </a:p>
                  </a:txBody>
                  <a:tcPr marL="0" marR="0"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피아노</a:t>
                      </a:r>
                    </a:p>
                  </a:txBody>
                  <a:tcPr marL="0" marR="0"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바이올린</a:t>
                      </a:r>
                    </a:p>
                  </a:txBody>
                  <a:tcPr marL="0" marR="0"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플루트</a:t>
                      </a:r>
                    </a:p>
                  </a:txBody>
                  <a:tcPr marL="0" marR="0"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가야금</a:t>
                      </a:r>
                    </a:p>
                  </a:txBody>
                  <a:tcPr marL="0" marR="0"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 marL="0" marR="0"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20586584"/>
                  </a:ext>
                </a:extLst>
              </a:tr>
              <a:tr h="4763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 수</a:t>
                      </a:r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61296501"/>
                  </a:ext>
                </a:extLst>
              </a:tr>
            </a:tbl>
          </a:graphicData>
        </a:graphic>
      </p:graphicFrame>
      <p:pic>
        <p:nvPicPr>
          <p:cNvPr id="53" name="그림 52">
            <a:extLst>
              <a:ext uri="{FF2B5EF4-FFF2-40B4-BE49-F238E27FC236}">
                <a16:creationId xmlns="" xmlns:a16="http://schemas.microsoft.com/office/drawing/2014/main" id="{0D170B93-0A6C-4E92-A24C-D8E84B260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647" y="3759270"/>
            <a:ext cx="360000" cy="355000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501" y="524247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자료를 조사하여 막대그래프로 나타내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76~77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73" y="5229207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Picture 12">
            <a:extLst>
              <a:ext uri="{FF2B5EF4-FFF2-40B4-BE49-F238E27FC236}">
                <a16:creationId xmlns="" xmlns:a16="http://schemas.microsoft.com/office/drawing/2014/main" id="{D24BECC1-1872-4E87-8485-F918C427C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735" y="5242477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그림 55">
            <a:extLst>
              <a:ext uri="{FF2B5EF4-FFF2-40B4-BE49-F238E27FC236}">
                <a16:creationId xmlns="" xmlns:a16="http://schemas.microsoft.com/office/drawing/2014/main" id="{9948FDD3-0BE6-4717-89A1-96B3C746CC0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76" y="1501433"/>
            <a:ext cx="348893" cy="332665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DAB23539-2E2D-4872-B796-DA1D9BE561A8}"/>
              </a:ext>
            </a:extLst>
          </p:cNvPr>
          <p:cNvSpPr txBox="1"/>
          <p:nvPr/>
        </p:nvSpPr>
        <p:spPr>
          <a:xfrm>
            <a:off x="667424" y="1484784"/>
            <a:ext cx="616232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조사한 결과를 표로 나타내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5" name="Picture 2">
            <a:extLst>
              <a:ext uri="{FF2B5EF4-FFF2-40B4-BE49-F238E27FC236}">
                <a16:creationId xmlns="" xmlns:a16="http://schemas.microsoft.com/office/drawing/2014/main" id="{A0E5BEDE-0755-49E5-9464-4418C8886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2668844"/>
            <a:ext cx="363640" cy="292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5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자료를 조사하여 막대그래프로 나타내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4834321" y="1234397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4824028" y="1178717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3" name="순서도: 대체 처리 62">
            <a:extLst>
              <a:ext uri="{FF2B5EF4-FFF2-40B4-BE49-F238E27FC236}">
                <a16:creationId xmlns:a16="http://schemas.microsoft.com/office/drawing/2014/main" xmlns="" id="{F68C3C5A-1F66-415C-9F74-3AA9B693F369}"/>
              </a:ext>
            </a:extLst>
          </p:cNvPr>
          <p:cNvSpPr/>
          <p:nvPr/>
        </p:nvSpPr>
        <p:spPr>
          <a:xfrm>
            <a:off x="4546289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D87EA1C1-CD1D-43F7-A6FE-9B096BCC8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5996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5122353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5112060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75" name="순서도: 대체 처리 74"/>
          <p:cNvSpPr/>
          <p:nvPr/>
        </p:nvSpPr>
        <p:spPr>
          <a:xfrm>
            <a:off x="5410817" y="1216428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5433829" y="1160748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4~6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9">
            <a:extLst>
              <a:ext uri="{FF2B5EF4-FFF2-40B4-BE49-F238E27FC236}">
                <a16:creationId xmlns="" xmlns:a16="http://schemas.microsoft.com/office/drawing/2014/main" id="{CD6A1A87-5AF4-40C7-BE0D-48D3E7B4C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4797" y="1880828"/>
            <a:ext cx="3879878" cy="424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배우고 싶어 하는 악기별 학생 수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그림 77">
            <a:extLst>
              <a:ext uri="{FF2B5EF4-FFF2-40B4-BE49-F238E27FC236}">
                <a16:creationId xmlns="" xmlns:a16="http://schemas.microsoft.com/office/drawing/2014/main" id="{0D170B93-0A6C-4E92-A24C-D8E84B260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273" y="3734170"/>
            <a:ext cx="360000" cy="355000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="" xmlns:a16="http://schemas.microsoft.com/office/drawing/2014/main" id="{0D170B93-0A6C-4E92-A24C-D8E84B260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899" y="3709070"/>
            <a:ext cx="360000" cy="355000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="" xmlns:a16="http://schemas.microsoft.com/office/drawing/2014/main" id="{0D170B93-0A6C-4E92-A24C-D8E84B260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525" y="3683970"/>
            <a:ext cx="360000" cy="35500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="" xmlns:a16="http://schemas.microsoft.com/office/drawing/2014/main" id="{0D170B93-0A6C-4E92-A24C-D8E84B260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9151" y="3658870"/>
            <a:ext cx="360000" cy="355000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="" xmlns:a16="http://schemas.microsoft.com/office/drawing/2014/main" id="{0D170B93-0A6C-4E92-A24C-D8E84B260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681" y="2744924"/>
            <a:ext cx="360000" cy="35500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="" xmlns:a16="http://schemas.microsoft.com/office/drawing/2014/main" id="{0D170B93-0A6C-4E92-A24C-D8E84B260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307" y="2719824"/>
            <a:ext cx="360000" cy="355000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="" xmlns:a16="http://schemas.microsoft.com/office/drawing/2014/main" id="{0D170B93-0A6C-4E92-A24C-D8E84B260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933" y="2749964"/>
            <a:ext cx="360000" cy="355000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="" xmlns:a16="http://schemas.microsoft.com/office/drawing/2014/main" id="{0D170B93-0A6C-4E92-A24C-D8E84B260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559" y="2724864"/>
            <a:ext cx="360000" cy="35500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2F16313B-2B67-4BF3-8797-918F07F53C9F}"/>
              </a:ext>
            </a:extLst>
          </p:cNvPr>
          <p:cNvSpPr txBox="1"/>
          <p:nvPr/>
        </p:nvSpPr>
        <p:spPr>
          <a:xfrm>
            <a:off x="7068751" y="1063509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FD53C908-86FF-4355-BAB4-833602BD82E7}"/>
              </a:ext>
            </a:extLst>
          </p:cNvPr>
          <p:cNvSpPr/>
          <p:nvPr/>
        </p:nvSpPr>
        <p:spPr>
          <a:xfrm>
            <a:off x="98105" y="3449160"/>
            <a:ext cx="6667165" cy="159052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7" name="모서리가 둥근 직사각형 45">
            <a:extLst>
              <a:ext uri="{FF2B5EF4-FFF2-40B4-BE49-F238E27FC236}">
                <a16:creationId xmlns="" xmlns:a16="http://schemas.microsoft.com/office/drawing/2014/main" id="{12A30D0C-7917-459E-AC6F-F24BF412590C}"/>
              </a:ext>
            </a:extLst>
          </p:cNvPr>
          <p:cNvSpPr/>
          <p:nvPr/>
        </p:nvSpPr>
        <p:spPr>
          <a:xfrm>
            <a:off x="243838" y="3269140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0" name="직각 삼각형 49">
            <a:extLst>
              <a:ext uri="{FF2B5EF4-FFF2-40B4-BE49-F238E27FC236}">
                <a16:creationId xmlns="" xmlns:a16="http://schemas.microsoft.com/office/drawing/2014/main" id="{C0AC7678-84D2-47CB-8374-85D433980310}"/>
              </a:ext>
            </a:extLst>
          </p:cNvPr>
          <p:cNvSpPr/>
          <p:nvPr/>
        </p:nvSpPr>
        <p:spPr>
          <a:xfrm flipH="1" flipV="1">
            <a:off x="5167245" y="50396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TextBox 43">
            <a:extLst>
              <a:ext uri="{FF2B5EF4-FFF2-40B4-BE49-F238E27FC236}">
                <a16:creationId xmlns="" xmlns:a16="http://schemas.microsoft.com/office/drawing/2014/main" id="{823DD2E0-8668-450C-88F9-B3B5E3A87ADB}"/>
              </a:ext>
            </a:extLst>
          </p:cNvPr>
          <p:cNvSpPr txBox="1"/>
          <p:nvPr/>
        </p:nvSpPr>
        <p:spPr>
          <a:xfrm>
            <a:off x="179512" y="4048958"/>
            <a:ext cx="598984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표시를 하면서 빠뜨리지 않도록 세어 표를 완성합니다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3900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131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907" y="525869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자료를 조사하여 막대그래프로 나타내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76~77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86350" y="496250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141" y="5258698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726948" y="49688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0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62" y="1905509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79" y="5245428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154110" y="50936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6">
            <a:extLst>
              <a:ext uri="{FF2B5EF4-FFF2-40B4-BE49-F238E27FC236}">
                <a16:creationId xmlns="" xmlns:a16="http://schemas.microsoft.com/office/drawing/2014/main" id="{194F7940-56F5-4913-9B91-979B08BBE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89" y="1529486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B8B9D810-D090-4A3E-A18E-C570E7DDCC66}"/>
              </a:ext>
            </a:extLst>
          </p:cNvPr>
          <p:cNvSpPr txBox="1"/>
          <p:nvPr/>
        </p:nvSpPr>
        <p:spPr>
          <a:xfrm>
            <a:off x="667424" y="1520788"/>
            <a:ext cx="616232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눈금 한 칸은 몇 명을 나타내야 하나요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5B355B4E-7303-4DF7-A1ED-7681E8203185}"/>
              </a:ext>
            </a:extLst>
          </p:cNvPr>
          <p:cNvSpPr/>
          <p:nvPr/>
        </p:nvSpPr>
        <p:spPr bwMode="auto">
          <a:xfrm>
            <a:off x="3253601" y="2157844"/>
            <a:ext cx="884406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b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명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="" xmlns:a16="http://schemas.microsoft.com/office/drawing/2014/main" id="{432AF95A-6D14-46C9-878D-BE4C68AEA4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10354" y="1993961"/>
            <a:ext cx="360000" cy="355000"/>
          </a:xfrm>
          <a:prstGeom prst="rect">
            <a:avLst/>
          </a:prstGeom>
        </p:spPr>
      </p:pic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5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자료를 조사하여 막대그래프로 나타내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4834321" y="1234397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4824028" y="1178717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순서도: 대체 처리 60">
            <a:extLst>
              <a:ext uri="{FF2B5EF4-FFF2-40B4-BE49-F238E27FC236}">
                <a16:creationId xmlns:a16="http://schemas.microsoft.com/office/drawing/2014/main" xmlns="" id="{F68C3C5A-1F66-415C-9F74-3AA9B693F369}"/>
              </a:ext>
            </a:extLst>
          </p:cNvPr>
          <p:cNvSpPr/>
          <p:nvPr/>
        </p:nvSpPr>
        <p:spPr>
          <a:xfrm>
            <a:off x="4546289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D87EA1C1-CD1D-43F7-A6FE-9B096BCC8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5996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122353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5112060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6" name="순서도: 대체 처리 65"/>
          <p:cNvSpPr/>
          <p:nvPr/>
        </p:nvSpPr>
        <p:spPr>
          <a:xfrm>
            <a:off x="5410817" y="1216428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5433829" y="1160748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4~6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6202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520459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suhi_p_0401_05_0005.html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76~77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자료를 조사하여 막대그래프로 나타내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632" y="537321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73363" y="52271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7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(4-1-5)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_05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83" y="540903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91109" y="53033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2">
            <a:extLst>
              <a:ext uri="{FF2B5EF4-FFF2-40B4-BE49-F238E27FC236}">
                <a16:creationId xmlns="" xmlns:a16="http://schemas.microsoft.com/office/drawing/2014/main" id="{8CFA80A7-8F05-4542-B058-68958E5F2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39" y="2117991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47781EF2-57D3-4879-98A3-BA36E796A954}"/>
              </a:ext>
            </a:extLst>
          </p:cNvPr>
          <p:cNvSpPr txBox="1"/>
          <p:nvPr/>
        </p:nvSpPr>
        <p:spPr>
          <a:xfrm>
            <a:off x="516495" y="1338010"/>
            <a:ext cx="627863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문수네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반 학생들이 생일에 받고 싶어 하는 선물을 조사하여 나타낸 자료입니다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물음에 답하세요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02DF8625-7F77-48EF-AB1A-59028658E62A}"/>
              </a:ext>
            </a:extLst>
          </p:cNvPr>
          <p:cNvSpPr txBox="1"/>
          <p:nvPr/>
        </p:nvSpPr>
        <p:spPr>
          <a:xfrm>
            <a:off x="667424" y="2060848"/>
            <a:ext cx="616232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눈금 한 칸은 몇 명을 나타내야 하나요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560BA409-E4B1-488D-9625-265B0C957C23}"/>
              </a:ext>
            </a:extLst>
          </p:cNvPr>
          <p:cNvSpPr/>
          <p:nvPr/>
        </p:nvSpPr>
        <p:spPr bwMode="auto">
          <a:xfrm>
            <a:off x="3048486" y="2511446"/>
            <a:ext cx="884406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="" xmlns:a16="http://schemas.microsoft.com/office/drawing/2014/main" id="{4B504D22-0A38-4325-99AA-6AD7929325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8486" y="2435805"/>
            <a:ext cx="360000" cy="3550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FF020DA4-9F59-4790-B2EC-4B1D36B09884}"/>
              </a:ext>
            </a:extLst>
          </p:cNvPr>
          <p:cNvSpPr txBox="1"/>
          <p:nvPr/>
        </p:nvSpPr>
        <p:spPr>
          <a:xfrm>
            <a:off x="3851920" y="2486914"/>
            <a:ext cx="6689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9A0A37D5-598B-4C83-946F-AAA9F71127F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49" y="1417841"/>
            <a:ext cx="178503" cy="21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5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907" y="525869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자료를 조사하여 막대그래프로 나타내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76~77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141" y="5258698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62" y="1905509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79" y="5245428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6">
            <a:extLst>
              <a:ext uri="{FF2B5EF4-FFF2-40B4-BE49-F238E27FC236}">
                <a16:creationId xmlns="" xmlns:a16="http://schemas.microsoft.com/office/drawing/2014/main" id="{194F7940-56F5-4913-9B91-979B08BBE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89" y="1529486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B8B9D810-D090-4A3E-A18E-C570E7DDCC66}"/>
              </a:ext>
            </a:extLst>
          </p:cNvPr>
          <p:cNvSpPr txBox="1"/>
          <p:nvPr/>
        </p:nvSpPr>
        <p:spPr>
          <a:xfrm>
            <a:off x="667424" y="1520788"/>
            <a:ext cx="616232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눈금 한 칸은 몇 명을 나타내야 하나요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5B355B4E-7303-4DF7-A1ED-7681E8203185}"/>
              </a:ext>
            </a:extLst>
          </p:cNvPr>
          <p:cNvSpPr/>
          <p:nvPr/>
        </p:nvSpPr>
        <p:spPr bwMode="auto">
          <a:xfrm>
            <a:off x="3253601" y="2157844"/>
            <a:ext cx="884406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b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명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="" xmlns:a16="http://schemas.microsoft.com/office/drawing/2014/main" id="{432AF95A-6D14-46C9-878D-BE4C68AEA4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10354" y="1993961"/>
            <a:ext cx="360000" cy="355000"/>
          </a:xfrm>
          <a:prstGeom prst="rect">
            <a:avLst/>
          </a:prstGeom>
        </p:spPr>
      </p:pic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5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자료를 조사하여 막대그래프로 나타내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AD380460-09BD-4FD3-81CF-EE8AEC56BF6C}"/>
              </a:ext>
            </a:extLst>
          </p:cNvPr>
          <p:cNvSpPr txBox="1"/>
          <p:nvPr/>
        </p:nvSpPr>
        <p:spPr>
          <a:xfrm>
            <a:off x="7068751" y="964436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E493839A-1A61-4753-B657-344577391E68}"/>
              </a:ext>
            </a:extLst>
          </p:cNvPr>
          <p:cNvSpPr/>
          <p:nvPr/>
        </p:nvSpPr>
        <p:spPr>
          <a:xfrm>
            <a:off x="160522" y="3804835"/>
            <a:ext cx="6667165" cy="131771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4" name="모서리가 둥근 직사각형 45">
            <a:extLst>
              <a:ext uri="{FF2B5EF4-FFF2-40B4-BE49-F238E27FC236}">
                <a16:creationId xmlns="" xmlns:a16="http://schemas.microsoft.com/office/drawing/2014/main" id="{6AF0C7B2-9D46-42BD-A8F4-704B063068E7}"/>
              </a:ext>
            </a:extLst>
          </p:cNvPr>
          <p:cNvSpPr/>
          <p:nvPr/>
        </p:nvSpPr>
        <p:spPr>
          <a:xfrm>
            <a:off x="306255" y="3626598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각 삼각형 55">
            <a:extLst>
              <a:ext uri="{FF2B5EF4-FFF2-40B4-BE49-F238E27FC236}">
                <a16:creationId xmlns="" xmlns:a16="http://schemas.microsoft.com/office/drawing/2014/main" id="{1D135E31-6334-423F-8C2E-BC260A82924B}"/>
              </a:ext>
            </a:extLst>
          </p:cNvPr>
          <p:cNvSpPr/>
          <p:nvPr/>
        </p:nvSpPr>
        <p:spPr>
          <a:xfrm flipH="1" flipV="1">
            <a:off x="5229662" y="512255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9" name="TextBox 43">
            <a:extLst>
              <a:ext uri="{FF2B5EF4-FFF2-40B4-BE49-F238E27FC236}">
                <a16:creationId xmlns="" xmlns:a16="http://schemas.microsoft.com/office/drawing/2014/main" id="{41B91E5E-4268-4D2F-9D92-EBE4FCE59E00}"/>
              </a:ext>
            </a:extLst>
          </p:cNvPr>
          <p:cNvSpPr txBox="1"/>
          <p:nvPr/>
        </p:nvSpPr>
        <p:spPr>
          <a:xfrm>
            <a:off x="463261" y="4150395"/>
            <a:ext cx="598984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가장 큰 수가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이므로 세로 눈금 한 칸은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명으로 나타내면 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0" name="순서도: 대체 처리 59"/>
          <p:cNvSpPr/>
          <p:nvPr/>
        </p:nvSpPr>
        <p:spPr>
          <a:xfrm>
            <a:off x="4834321" y="1234397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4824028" y="1178717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2" name="순서도: 대체 처리 61">
            <a:extLst>
              <a:ext uri="{FF2B5EF4-FFF2-40B4-BE49-F238E27FC236}">
                <a16:creationId xmlns:a16="http://schemas.microsoft.com/office/drawing/2014/main" xmlns="" id="{F68C3C5A-1F66-415C-9F74-3AA9B693F369}"/>
              </a:ext>
            </a:extLst>
          </p:cNvPr>
          <p:cNvSpPr/>
          <p:nvPr/>
        </p:nvSpPr>
        <p:spPr>
          <a:xfrm>
            <a:off x="4546289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D87EA1C1-CD1D-43F7-A6FE-9B096BCC8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5996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122353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5112060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5410817" y="1216428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5433829" y="1160748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4~6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1780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338770"/>
              </p:ext>
            </p:extLst>
          </p:nvPr>
        </p:nvGraphicFramePr>
        <p:xfrm>
          <a:off x="115384" y="6157035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base_01.svg / answer_01_back.svg / answer_01_a.svg / answer_01.svg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\lesson05\ops\ms_lesson05\images\ms_41_5_04_06_01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18C2D3A1-B2E8-45A7-B6D7-50F11CD8A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3023150"/>
            <a:ext cx="3798215" cy="1777438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5055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버튼 또는 그래프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막대그래프 완성 되어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전 기존 틀 이미지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 algn="just"/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kumimoji="0" lang="ko-KR" altLang="en-US" sz="100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kumimoji="0" lang="en-US" altLang="ko-KR" sz="100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kumimoji="0" lang="ko-KR" altLang="en-US" sz="100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kumimoji="0" lang="en-US" altLang="ko-KR" sz="1000">
                <a:latin typeface="맑은 고딕" pitchFamily="50" charset="-127"/>
                <a:ea typeface="맑은 고딕" pitchFamily="50" charset="-127"/>
              </a:rPr>
              <a:t>\</a:t>
            </a: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app\resource\contents_sub\lesson05\ops\ms_lesson05\ms_41_5_04_06_01.html</a:t>
            </a:r>
          </a:p>
          <a:p>
            <a:pPr marL="228600" indent="-228600" algn="just"/>
            <a:endParaRPr kumimoji="0"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kumimoji="0" lang="ko-KR" altLang="en-US" sz="1000" smtClean="0">
                <a:latin typeface="맑은 고딕" pitchFamily="50" charset="-127"/>
                <a:ea typeface="맑은 고딕" pitchFamily="50" charset="-127"/>
              </a:rPr>
              <a:t>풀 팝업창 </a:t>
            </a: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kumimoji="0" lang="ko-KR" altLang="en-US" sz="1000" smtClean="0">
                <a:latin typeface="맑은 고딕" pitchFamily="50" charset="-127"/>
                <a:ea typeface="맑은 고딕" pitchFamily="50" charset="-127"/>
              </a:rPr>
              <a:t>풀 팝업창 다음 슬라이드</a:t>
            </a: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241" y="525437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자료를 조사하여 막대그래프로 나타내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76~77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738684" y="55428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475" y="5254379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779282" y="55491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13" y="5241109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158362" y="51290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7">
            <a:extLst>
              <a:ext uri="{FF2B5EF4-FFF2-40B4-BE49-F238E27FC236}">
                <a16:creationId xmlns="" xmlns:a16="http://schemas.microsoft.com/office/drawing/2014/main" id="{4060CE84-4163-4000-A576-5E01C2803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76" y="1926800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TextBox 43">
            <a:extLst>
              <a:ext uri="{FF2B5EF4-FFF2-40B4-BE49-F238E27FC236}">
                <a16:creationId xmlns="" xmlns:a16="http://schemas.microsoft.com/office/drawing/2014/main" id="{EF070C31-4EDD-4F03-8106-985F38229CF5}"/>
              </a:ext>
            </a:extLst>
          </p:cNvPr>
          <p:cNvSpPr txBox="1"/>
          <p:nvPr/>
        </p:nvSpPr>
        <p:spPr>
          <a:xfrm>
            <a:off x="704340" y="1527756"/>
            <a:ext cx="6110881" cy="677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배우고 싶어 하는 학생 수가 많은 악기부터 위에서 차례대로 나타나도록 막대가 가로인 막대그래프로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2" name="Picture 8">
            <a:extLst>
              <a:ext uri="{FF2B5EF4-FFF2-40B4-BE49-F238E27FC236}">
                <a16:creationId xmlns="" xmlns:a16="http://schemas.microsoft.com/office/drawing/2014/main" id="{BE42675A-0534-4FC8-9F27-AEE5B4E2F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19" y="1559784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모서리가 둥근 직사각형 62">
            <a:extLst>
              <a:ext uri="{FF2B5EF4-FFF2-40B4-BE49-F238E27FC236}">
                <a16:creationId xmlns="" xmlns:a16="http://schemas.microsoft.com/office/drawing/2014/main" id="{DCD0C9D5-0933-4BCB-BADA-3930A5EE1B3C}"/>
              </a:ext>
            </a:extLst>
          </p:cNvPr>
          <p:cNvSpPr/>
          <p:nvPr/>
        </p:nvSpPr>
        <p:spPr bwMode="auto">
          <a:xfrm>
            <a:off x="1531686" y="2606748"/>
            <a:ext cx="4247596" cy="365130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 배우고 싶어 하는 </a:t>
            </a:r>
            <a:r>
              <a:rPr lang="ko-KR" altLang="en-US" sz="1900" b="1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악기별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학생 수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2">
            <a:extLst>
              <a:ext uri="{FF2B5EF4-FFF2-40B4-BE49-F238E27FC236}">
                <a16:creationId xmlns="" xmlns:a16="http://schemas.microsoft.com/office/drawing/2014/main" id="{508003A2-7157-4C16-84F5-2A53E4D7A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978" y="2632840"/>
            <a:ext cx="363640" cy="292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AC70CF05-95CB-4EFA-BD77-9FA759345181}"/>
              </a:ext>
            </a:extLst>
          </p:cNvPr>
          <p:cNvSpPr txBox="1"/>
          <p:nvPr/>
        </p:nvSpPr>
        <p:spPr>
          <a:xfrm>
            <a:off x="1637318" y="3118526"/>
            <a:ext cx="15305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피아노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1C6EB23D-B1F7-4444-A7AE-B8C2D6663EB5}"/>
              </a:ext>
            </a:extLst>
          </p:cNvPr>
          <p:cNvSpPr txBox="1"/>
          <p:nvPr/>
        </p:nvSpPr>
        <p:spPr>
          <a:xfrm>
            <a:off x="3642328" y="4376514"/>
            <a:ext cx="16264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5	    10</a:t>
            </a:r>
            <a:endParaRPr lang="ko-KR" altLang="en-US" sz="14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11A9B336-07D5-488E-9128-216C3147B5BF}"/>
              </a:ext>
            </a:extLst>
          </p:cNvPr>
          <p:cNvSpPr txBox="1"/>
          <p:nvPr/>
        </p:nvSpPr>
        <p:spPr>
          <a:xfrm>
            <a:off x="2267744" y="4525379"/>
            <a:ext cx="8418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학생 수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F81A7F40-B948-4032-926D-199A2BD960BB}"/>
              </a:ext>
            </a:extLst>
          </p:cNvPr>
          <p:cNvSpPr txBox="1"/>
          <p:nvPr/>
        </p:nvSpPr>
        <p:spPr>
          <a:xfrm>
            <a:off x="1632086" y="4411173"/>
            <a:ext cx="7276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악기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6C889245-1725-4CF6-B5B3-ACEB7A0854B4}"/>
              </a:ext>
            </a:extLst>
          </p:cNvPr>
          <p:cNvSpPr txBox="1"/>
          <p:nvPr/>
        </p:nvSpPr>
        <p:spPr>
          <a:xfrm>
            <a:off x="1637318" y="3442952"/>
            <a:ext cx="15305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바이올린</a:t>
            </a:r>
            <a:endParaRPr lang="ko-KR" altLang="en-US" sz="14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89838DE1-F40A-4438-A45C-280FBEEA46A1}"/>
              </a:ext>
            </a:extLst>
          </p:cNvPr>
          <p:cNvSpPr txBox="1"/>
          <p:nvPr/>
        </p:nvSpPr>
        <p:spPr>
          <a:xfrm>
            <a:off x="1529306" y="3745181"/>
            <a:ext cx="17465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가야금</a:t>
            </a:r>
            <a:endParaRPr lang="ko-KR" altLang="en-US" sz="14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8B24D33D-32FD-4FC1-B7A0-37040C810CAF}"/>
              </a:ext>
            </a:extLst>
          </p:cNvPr>
          <p:cNvSpPr txBox="1"/>
          <p:nvPr/>
        </p:nvSpPr>
        <p:spPr>
          <a:xfrm>
            <a:off x="1637318" y="4083903"/>
            <a:ext cx="15305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플루트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7D3003C3-D387-44DF-97F2-BB74F3DCB8FA}"/>
              </a:ext>
            </a:extLst>
          </p:cNvPr>
          <p:cNvSpPr txBox="1"/>
          <p:nvPr/>
        </p:nvSpPr>
        <p:spPr>
          <a:xfrm>
            <a:off x="4990556" y="4472593"/>
            <a:ext cx="6308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</a:p>
        </p:txBody>
      </p:sp>
      <p:pic>
        <p:nvPicPr>
          <p:cNvPr id="94" name="그림 93">
            <a:extLst>
              <a:ext uri="{FF2B5EF4-FFF2-40B4-BE49-F238E27FC236}">
                <a16:creationId xmlns="" xmlns:a16="http://schemas.microsoft.com/office/drawing/2014/main" id="{75C42E6A-2DC3-4268-B610-9C1DFB6EF50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49306" y="2644247"/>
            <a:ext cx="360000" cy="355000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="" xmlns:a16="http://schemas.microsoft.com/office/drawing/2014/main" id="{2D60D919-FAEF-41E1-89D0-4B4B6F26AB8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38617" y="2971878"/>
            <a:ext cx="360000" cy="355000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="" xmlns:a16="http://schemas.microsoft.com/office/drawing/2014/main" id="{D185B3CC-01A4-47BF-B404-080DE9996B1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68822" y="2168860"/>
            <a:ext cx="1694668" cy="394109"/>
          </a:xfrm>
          <a:prstGeom prst="rect">
            <a:avLst/>
          </a:prstGeom>
        </p:spPr>
      </p:pic>
      <p:sp>
        <p:nvSpPr>
          <p:cNvPr id="93" name="타원 92">
            <a:extLst>
              <a:ext uri="{FF2B5EF4-FFF2-40B4-BE49-F238E27FC236}">
                <a16:creationId xmlns="" xmlns:a16="http://schemas.microsoft.com/office/drawing/2014/main" id="{999B4E77-9CF7-4B91-83AF-4D1ADF04465B}"/>
              </a:ext>
            </a:extLst>
          </p:cNvPr>
          <p:cNvSpPr/>
          <p:nvPr/>
        </p:nvSpPr>
        <p:spPr>
          <a:xfrm>
            <a:off x="5197259" y="23099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14DF7067-B1A0-4507-89F5-562A1CF658F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02647" y="3061306"/>
            <a:ext cx="2491150" cy="1356926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="" xmlns:a16="http://schemas.microsoft.com/office/drawing/2014/main" id="{E13959DA-29A8-4F4F-9097-A5EEDF6BF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0088" y="2816932"/>
            <a:ext cx="2274517" cy="1064398"/>
          </a:xfrm>
          <a:prstGeom prst="rect">
            <a:avLst/>
          </a:prstGeom>
        </p:spPr>
      </p:pic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자료를 조사하여 막대그래프로 나타내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순서도: 대체 처리 83"/>
          <p:cNvSpPr/>
          <p:nvPr/>
        </p:nvSpPr>
        <p:spPr>
          <a:xfrm>
            <a:off x="4834321" y="1234397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824028" y="1178717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6" name="순서도: 대체 처리 85">
            <a:extLst>
              <a:ext uri="{FF2B5EF4-FFF2-40B4-BE49-F238E27FC236}">
                <a16:creationId xmlns:a16="http://schemas.microsoft.com/office/drawing/2014/main" xmlns="" id="{F68C3C5A-1F66-415C-9F74-3AA9B693F369}"/>
              </a:ext>
            </a:extLst>
          </p:cNvPr>
          <p:cNvSpPr/>
          <p:nvPr/>
        </p:nvSpPr>
        <p:spPr>
          <a:xfrm>
            <a:off x="4546289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D87EA1C1-CD1D-43F7-A6FE-9B096BCC8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5996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5122353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5112060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7" name="순서도: 대체 처리 96"/>
          <p:cNvSpPr/>
          <p:nvPr/>
        </p:nvSpPr>
        <p:spPr>
          <a:xfrm>
            <a:off x="5410817" y="1216428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5433829" y="1160748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4~6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9" name="Picture 7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609" y="2212554"/>
            <a:ext cx="1017255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4248222" y="2183342"/>
            <a:ext cx="933303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4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표 보기</a:t>
            </a:r>
            <a:endParaRPr lang="en-US" altLang="ko-KR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="" xmlns:a16="http://schemas.microsoft.com/office/drawing/2014/main" id="{999B4E77-9CF7-4B91-83AF-4D1ADF04465B}"/>
              </a:ext>
            </a:extLst>
          </p:cNvPr>
          <p:cNvSpPr/>
          <p:nvPr/>
        </p:nvSpPr>
        <p:spPr>
          <a:xfrm>
            <a:off x="3706841" y="22594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52671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자료를 조사하여 막대그래프로 나타내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6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(4-1-5)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_05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이너탭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8014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타원 26"/>
          <p:cNvSpPr/>
          <p:nvPr/>
        </p:nvSpPr>
        <p:spPr>
          <a:xfrm>
            <a:off x="43549" y="53744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2">
            <a:extLst>
              <a:ext uri="{FF2B5EF4-FFF2-40B4-BE49-F238E27FC236}">
                <a16:creationId xmlns="" xmlns:a16="http://schemas.microsoft.com/office/drawing/2014/main" id="{DE7AE672-E1DE-47FA-A2F8-C6A11054E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39" y="2081987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DAC19F05-8A77-4DDC-AF10-5CA596C46A5B}"/>
              </a:ext>
            </a:extLst>
          </p:cNvPr>
          <p:cNvSpPr txBox="1"/>
          <p:nvPr/>
        </p:nvSpPr>
        <p:spPr>
          <a:xfrm>
            <a:off x="516495" y="1338010"/>
            <a:ext cx="627863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문수네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반 학생들이 생일에 받고 싶어 하는 선물을 조사하여 나타낸 자료입니다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물음에 답하세요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E58D378C-6E87-4ED4-B579-0F0534BBC24A}"/>
              </a:ext>
            </a:extLst>
          </p:cNvPr>
          <p:cNvSpPr txBox="1"/>
          <p:nvPr/>
        </p:nvSpPr>
        <p:spPr>
          <a:xfrm>
            <a:off x="667424" y="2024844"/>
            <a:ext cx="6162321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받고 싶어 하는 학생 수가 많은 선물부터 위에서 차례대로 나타나도록 막대가 가로인 막대그래프로 나타내 보세요</a:t>
            </a:r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9A0A37D5-598B-4C83-946F-AAA9F71127F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49" y="1417841"/>
            <a:ext cx="178503" cy="210959"/>
          </a:xfrm>
          <a:prstGeom prst="rect">
            <a:avLst/>
          </a:prstGeom>
        </p:spPr>
      </p:pic>
      <p:grpSp>
        <p:nvGrpSpPr>
          <p:cNvPr id="39" name="그룹 38"/>
          <p:cNvGrpSpPr/>
          <p:nvPr/>
        </p:nvGrpSpPr>
        <p:grpSpPr>
          <a:xfrm>
            <a:off x="2701416" y="5481102"/>
            <a:ext cx="1637116" cy="263186"/>
            <a:chOff x="319554" y="1245924"/>
            <a:chExt cx="2636592" cy="423864"/>
          </a:xfrm>
        </p:grpSpPr>
        <p:pic>
          <p:nvPicPr>
            <p:cNvPr id="40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5" name="타원 44"/>
          <p:cNvSpPr/>
          <p:nvPr/>
        </p:nvSpPr>
        <p:spPr>
          <a:xfrm>
            <a:off x="4338532" y="53794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>
            <a:extLst>
              <a:ext uri="{FF2B5EF4-FFF2-40B4-BE49-F238E27FC236}">
                <a16:creationId xmlns="" xmlns:a16="http://schemas.microsoft.com/office/drawing/2014/main" id="{AC60916D-2EB3-4AFE-85BA-C3080C426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563" y="3007247"/>
            <a:ext cx="3773926" cy="39771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받고 싶어 하는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선물별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학생 수</a:t>
            </a:r>
          </a:p>
        </p:txBody>
      </p:sp>
      <p:graphicFrame>
        <p:nvGraphicFramePr>
          <p:cNvPr id="47" name="표 4">
            <a:extLst>
              <a:ext uri="{FF2B5EF4-FFF2-40B4-BE49-F238E27FC236}">
                <a16:creationId xmlns="" xmlns:a16="http://schemas.microsoft.com/office/drawing/2014/main" id="{D7BC7727-3F0A-4477-A4A6-311367A579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593699"/>
              </p:ext>
            </p:extLst>
          </p:nvPr>
        </p:nvGraphicFramePr>
        <p:xfrm>
          <a:off x="975012" y="3518104"/>
          <a:ext cx="536485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142">
                  <a:extLst>
                    <a:ext uri="{9D8B030D-6E8A-4147-A177-3AD203B41FA5}">
                      <a16:colId xmlns="" xmlns:a16="http://schemas.microsoft.com/office/drawing/2014/main" val="535278802"/>
                    </a:ext>
                  </a:extLst>
                </a:gridCol>
                <a:gridCol w="894142">
                  <a:extLst>
                    <a:ext uri="{9D8B030D-6E8A-4147-A177-3AD203B41FA5}">
                      <a16:colId xmlns="" xmlns:a16="http://schemas.microsoft.com/office/drawing/2014/main" val="1734534329"/>
                    </a:ext>
                  </a:extLst>
                </a:gridCol>
                <a:gridCol w="894142">
                  <a:extLst>
                    <a:ext uri="{9D8B030D-6E8A-4147-A177-3AD203B41FA5}">
                      <a16:colId xmlns="" xmlns:a16="http://schemas.microsoft.com/office/drawing/2014/main" val="2297072777"/>
                    </a:ext>
                  </a:extLst>
                </a:gridCol>
                <a:gridCol w="894142">
                  <a:extLst>
                    <a:ext uri="{9D8B030D-6E8A-4147-A177-3AD203B41FA5}">
                      <a16:colId xmlns="" xmlns:a16="http://schemas.microsoft.com/office/drawing/2014/main" val="3752471611"/>
                    </a:ext>
                  </a:extLst>
                </a:gridCol>
                <a:gridCol w="894142">
                  <a:extLst>
                    <a:ext uri="{9D8B030D-6E8A-4147-A177-3AD203B41FA5}">
                      <a16:colId xmlns="" xmlns:a16="http://schemas.microsoft.com/office/drawing/2014/main" val="100372439"/>
                    </a:ext>
                  </a:extLst>
                </a:gridCol>
                <a:gridCol w="894142">
                  <a:extLst>
                    <a:ext uri="{9D8B030D-6E8A-4147-A177-3AD203B41FA5}">
                      <a16:colId xmlns="" xmlns:a16="http://schemas.microsoft.com/office/drawing/2014/main" val="3588861004"/>
                    </a:ext>
                  </a:extLst>
                </a:gridCol>
              </a:tblGrid>
              <a:tr h="2802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선물</a:t>
                      </a:r>
                    </a:p>
                  </a:txBody>
                  <a:tcPr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동화책</a:t>
                      </a:r>
                    </a:p>
                  </a:txBody>
                  <a:tcPr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운동화</a:t>
                      </a:r>
                    </a:p>
                  </a:txBody>
                  <a:tcPr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자전거</a:t>
                      </a:r>
                    </a:p>
                  </a:txBody>
                  <a:tcPr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인형</a:t>
                      </a:r>
                    </a:p>
                  </a:txBody>
                  <a:tcPr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20586584"/>
                  </a:ext>
                </a:extLst>
              </a:tr>
              <a:tr h="4763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 수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61296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67613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269345"/>
              </p:ext>
            </p:extLst>
          </p:nvPr>
        </p:nvGraphicFramePr>
        <p:xfrm>
          <a:off x="115384" y="6157035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pop01_base_01.svg / pop01_answer_01_back.svg / pop01_answer_01_a.svg / pop01_answer_01.svg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\lesson05\ops\ms_lesson05\images\ms_41_5_04_06_01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E59EE5DA-8F3B-4B19-8C73-7A5BD1644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960" y="3471951"/>
            <a:ext cx="4030269" cy="1863155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자료를 조사하여 막대그래프로 나타내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4432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982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478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(4-1-5)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_05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버튼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또는 그래프 클릭하면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막대그래프 완성 되어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전 기존 틀 이미지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전자저작물의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8014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타원 26"/>
          <p:cNvSpPr/>
          <p:nvPr/>
        </p:nvSpPr>
        <p:spPr>
          <a:xfrm>
            <a:off x="43549" y="53744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C7E1F5E8-98EB-4A9B-92E4-DB939583E15E}"/>
              </a:ext>
            </a:extLst>
          </p:cNvPr>
          <p:cNvSpPr txBox="1"/>
          <p:nvPr/>
        </p:nvSpPr>
        <p:spPr>
          <a:xfrm>
            <a:off x="1673322" y="3564061"/>
            <a:ext cx="15305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운동화</a:t>
            </a:r>
            <a:endParaRPr lang="ko-KR" altLang="en-US" sz="14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E7021018-57CB-49DA-BC3F-B54BAF8D0586}"/>
              </a:ext>
            </a:extLst>
          </p:cNvPr>
          <p:cNvSpPr txBox="1"/>
          <p:nvPr/>
        </p:nvSpPr>
        <p:spPr>
          <a:xfrm>
            <a:off x="3680157" y="4900348"/>
            <a:ext cx="16264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5	    10</a:t>
            </a:r>
            <a:endParaRPr lang="ko-KR" altLang="en-US" sz="14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87C4C473-2634-4C8E-B84E-DA4847E115FB}"/>
              </a:ext>
            </a:extLst>
          </p:cNvPr>
          <p:cNvSpPr txBox="1"/>
          <p:nvPr/>
        </p:nvSpPr>
        <p:spPr>
          <a:xfrm>
            <a:off x="2484078" y="4812182"/>
            <a:ext cx="7276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학생 수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FD7E63BD-3912-4F7E-9883-5352C1B0A36E}"/>
              </a:ext>
            </a:extLst>
          </p:cNvPr>
          <p:cNvSpPr txBox="1"/>
          <p:nvPr/>
        </p:nvSpPr>
        <p:spPr>
          <a:xfrm>
            <a:off x="1643695" y="4915633"/>
            <a:ext cx="7276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선물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276AEC92-E048-4429-9D2E-4021632FAB23}"/>
              </a:ext>
            </a:extLst>
          </p:cNvPr>
          <p:cNvSpPr txBox="1"/>
          <p:nvPr/>
        </p:nvSpPr>
        <p:spPr>
          <a:xfrm>
            <a:off x="1673322" y="3888487"/>
            <a:ext cx="15305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동화책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FFA77D1C-4A0F-4E51-A237-20BB4C80DB0B}"/>
              </a:ext>
            </a:extLst>
          </p:cNvPr>
          <p:cNvSpPr txBox="1"/>
          <p:nvPr/>
        </p:nvSpPr>
        <p:spPr>
          <a:xfrm>
            <a:off x="1540915" y="4249641"/>
            <a:ext cx="17465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자전거</a:t>
            </a:r>
            <a:endParaRPr lang="ko-KR" altLang="en-US" sz="14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E9C2EE91-38D8-4B35-B90E-95840B102B7D}"/>
              </a:ext>
            </a:extLst>
          </p:cNvPr>
          <p:cNvSpPr txBox="1"/>
          <p:nvPr/>
        </p:nvSpPr>
        <p:spPr>
          <a:xfrm>
            <a:off x="1648927" y="4588363"/>
            <a:ext cx="15305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인형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3071DDDE-6128-4EC4-89BE-FE800D5A9597}"/>
              </a:ext>
            </a:extLst>
          </p:cNvPr>
          <p:cNvSpPr txBox="1"/>
          <p:nvPr/>
        </p:nvSpPr>
        <p:spPr>
          <a:xfrm>
            <a:off x="5165240" y="5056484"/>
            <a:ext cx="6308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</a:p>
        </p:txBody>
      </p:sp>
      <p:pic>
        <p:nvPicPr>
          <p:cNvPr id="74" name="Picture 2">
            <a:extLst>
              <a:ext uri="{FF2B5EF4-FFF2-40B4-BE49-F238E27FC236}">
                <a16:creationId xmlns="" xmlns:a16="http://schemas.microsoft.com/office/drawing/2014/main" id="{DE7AE672-E1DE-47FA-A2F8-C6A11054E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39" y="2081987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DAC19F05-8A77-4DDC-AF10-5CA596C46A5B}"/>
              </a:ext>
            </a:extLst>
          </p:cNvPr>
          <p:cNvSpPr txBox="1"/>
          <p:nvPr/>
        </p:nvSpPr>
        <p:spPr>
          <a:xfrm>
            <a:off x="516495" y="1338010"/>
            <a:ext cx="627863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문수네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반 학생들이 생일에 받고 싶어 하는 선물을 조사하여 나타낸 자료입니다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물음에 답하세요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E58D378C-6E87-4ED4-B579-0F0534BBC24A}"/>
              </a:ext>
            </a:extLst>
          </p:cNvPr>
          <p:cNvSpPr txBox="1"/>
          <p:nvPr/>
        </p:nvSpPr>
        <p:spPr>
          <a:xfrm>
            <a:off x="667424" y="2024844"/>
            <a:ext cx="6162321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받고 싶어 하는 학생 수가 많은 선물부터 위에서 차례대로 나타나도록 막대가 가로인 막대그래프로 나타내 보세요</a:t>
            </a:r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5467FF70-C6A6-427D-A9E4-979A2C72E0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28704" y="3479392"/>
            <a:ext cx="2697099" cy="1444471"/>
          </a:xfrm>
          <a:prstGeom prst="rect">
            <a:avLst/>
          </a:prstGeom>
        </p:spPr>
      </p:pic>
      <p:sp>
        <p:nvSpPr>
          <p:cNvPr id="88" name="모서리가 둥근 직사각형 87">
            <a:extLst>
              <a:ext uri="{FF2B5EF4-FFF2-40B4-BE49-F238E27FC236}">
                <a16:creationId xmlns="" xmlns:a16="http://schemas.microsoft.com/office/drawing/2014/main" id="{CAC48839-6BAC-479E-AEC6-F506785009CC}"/>
              </a:ext>
            </a:extLst>
          </p:cNvPr>
          <p:cNvSpPr/>
          <p:nvPr/>
        </p:nvSpPr>
        <p:spPr bwMode="auto">
          <a:xfrm>
            <a:off x="1626476" y="2998809"/>
            <a:ext cx="4247596" cy="365130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 받고 싶어 하는 </a:t>
            </a:r>
            <a:r>
              <a:rPr lang="ko-KR" altLang="en-US" sz="1900" b="1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선물별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학생 수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9" name="Picture 2">
            <a:extLst>
              <a:ext uri="{FF2B5EF4-FFF2-40B4-BE49-F238E27FC236}">
                <a16:creationId xmlns="" xmlns:a16="http://schemas.microsoft.com/office/drawing/2014/main" id="{C76444CE-975C-4F74-A6B7-DA9A39AD3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768" y="3032956"/>
            <a:ext cx="363640" cy="292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그림 89">
            <a:extLst>
              <a:ext uri="{FF2B5EF4-FFF2-40B4-BE49-F238E27FC236}">
                <a16:creationId xmlns="" xmlns:a16="http://schemas.microsoft.com/office/drawing/2014/main" id="{11BE47BB-90D9-41D9-83D3-38753FD311B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25803" y="3042302"/>
            <a:ext cx="360000" cy="355000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="" xmlns:a16="http://schemas.microsoft.com/office/drawing/2014/main" id="{C823ED26-FC96-4318-993F-33598B3F7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404" y="3275610"/>
            <a:ext cx="2434612" cy="1125498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="" xmlns:a16="http://schemas.microsoft.com/office/drawing/2014/main" id="{78871651-064B-47AE-B38F-ECECEB16D3B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66827" y="2600908"/>
            <a:ext cx="1694668" cy="394109"/>
          </a:xfrm>
          <a:prstGeom prst="rect">
            <a:avLst/>
          </a:prstGeom>
        </p:spPr>
      </p:pic>
      <p:sp>
        <p:nvSpPr>
          <p:cNvPr id="94" name="타원 93">
            <a:extLst>
              <a:ext uri="{FF2B5EF4-FFF2-40B4-BE49-F238E27FC236}">
                <a16:creationId xmlns="" xmlns:a16="http://schemas.microsoft.com/office/drawing/2014/main" id="{85A9F660-845B-4E23-A6A4-2BC17C7EDF0C}"/>
              </a:ext>
            </a:extLst>
          </p:cNvPr>
          <p:cNvSpPr/>
          <p:nvPr/>
        </p:nvSpPr>
        <p:spPr>
          <a:xfrm>
            <a:off x="6555466" y="30060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9A0A37D5-598B-4C83-946F-AAA9F71127F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49" y="1417841"/>
            <a:ext cx="178503" cy="210959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="" xmlns:a16="http://schemas.microsoft.com/office/drawing/2014/main" id="{11BE47BB-90D9-41D9-83D3-38753FD311B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16136" y="3483359"/>
            <a:ext cx="360000" cy="355000"/>
          </a:xfrm>
          <a:prstGeom prst="rect">
            <a:avLst/>
          </a:prstGeom>
        </p:spPr>
      </p:pic>
      <p:grpSp>
        <p:nvGrpSpPr>
          <p:cNvPr id="40" name="그룹 39"/>
          <p:cNvGrpSpPr/>
          <p:nvPr/>
        </p:nvGrpSpPr>
        <p:grpSpPr>
          <a:xfrm>
            <a:off x="2701416" y="5481102"/>
            <a:ext cx="1637116" cy="263186"/>
            <a:chOff x="319554" y="1245924"/>
            <a:chExt cx="2636592" cy="423864"/>
          </a:xfrm>
        </p:grpSpPr>
        <p:pic>
          <p:nvPicPr>
            <p:cNvPr id="42" name="Picture 11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12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0589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3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817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4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822151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18C2D3A1-B2E8-45A7-B6D7-50F11CD8A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3023150"/>
            <a:ext cx="3798215" cy="1777438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자료를 조사하여 막대그래프로 나타내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76~77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13" y="5241109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7">
            <a:extLst>
              <a:ext uri="{FF2B5EF4-FFF2-40B4-BE49-F238E27FC236}">
                <a16:creationId xmlns="" xmlns:a16="http://schemas.microsoft.com/office/drawing/2014/main" id="{4060CE84-4163-4000-A576-5E01C2803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26800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TextBox 43">
            <a:extLst>
              <a:ext uri="{FF2B5EF4-FFF2-40B4-BE49-F238E27FC236}">
                <a16:creationId xmlns="" xmlns:a16="http://schemas.microsoft.com/office/drawing/2014/main" id="{EF070C31-4EDD-4F03-8106-985F38229CF5}"/>
              </a:ext>
            </a:extLst>
          </p:cNvPr>
          <p:cNvSpPr txBox="1"/>
          <p:nvPr/>
        </p:nvSpPr>
        <p:spPr>
          <a:xfrm>
            <a:off x="704340" y="1527756"/>
            <a:ext cx="6110881" cy="677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배우고 싶어 하는 학생 수가 많은 악기부터 위에서 차례대로 나타나도록 막대가 가로인 막대그래프로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2" name="Picture 8">
            <a:extLst>
              <a:ext uri="{FF2B5EF4-FFF2-40B4-BE49-F238E27FC236}">
                <a16:creationId xmlns="" xmlns:a16="http://schemas.microsoft.com/office/drawing/2014/main" id="{BE42675A-0534-4FC8-9F27-AEE5B4E2F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19" y="1559784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모서리가 둥근 직사각형 62">
            <a:extLst>
              <a:ext uri="{FF2B5EF4-FFF2-40B4-BE49-F238E27FC236}">
                <a16:creationId xmlns="" xmlns:a16="http://schemas.microsoft.com/office/drawing/2014/main" id="{DCD0C9D5-0933-4BCB-BADA-3930A5EE1B3C}"/>
              </a:ext>
            </a:extLst>
          </p:cNvPr>
          <p:cNvSpPr/>
          <p:nvPr/>
        </p:nvSpPr>
        <p:spPr bwMode="auto">
          <a:xfrm>
            <a:off x="1531686" y="2606748"/>
            <a:ext cx="4247596" cy="365130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 배우고 싶어 하는 </a:t>
            </a:r>
            <a:r>
              <a:rPr lang="ko-KR" altLang="en-US" sz="1900" b="1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악기별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학생 수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2">
            <a:extLst>
              <a:ext uri="{FF2B5EF4-FFF2-40B4-BE49-F238E27FC236}">
                <a16:creationId xmlns="" xmlns:a16="http://schemas.microsoft.com/office/drawing/2014/main" id="{508003A2-7157-4C16-84F5-2A53E4D7A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978" y="2632840"/>
            <a:ext cx="363640" cy="292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AC70CF05-95CB-4EFA-BD77-9FA759345181}"/>
              </a:ext>
            </a:extLst>
          </p:cNvPr>
          <p:cNvSpPr txBox="1"/>
          <p:nvPr/>
        </p:nvSpPr>
        <p:spPr>
          <a:xfrm>
            <a:off x="1637318" y="3118526"/>
            <a:ext cx="15305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피아노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1C6EB23D-B1F7-4444-A7AE-B8C2D6663EB5}"/>
              </a:ext>
            </a:extLst>
          </p:cNvPr>
          <p:cNvSpPr txBox="1"/>
          <p:nvPr/>
        </p:nvSpPr>
        <p:spPr>
          <a:xfrm>
            <a:off x="3642328" y="4376514"/>
            <a:ext cx="16264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5	    10</a:t>
            </a:r>
            <a:endParaRPr lang="ko-KR" altLang="en-US" sz="14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11A9B336-07D5-488E-9128-216C3147B5BF}"/>
              </a:ext>
            </a:extLst>
          </p:cNvPr>
          <p:cNvSpPr txBox="1"/>
          <p:nvPr/>
        </p:nvSpPr>
        <p:spPr>
          <a:xfrm>
            <a:off x="2267744" y="4525379"/>
            <a:ext cx="8418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학생 수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F81A7F40-B948-4032-926D-199A2BD960BB}"/>
              </a:ext>
            </a:extLst>
          </p:cNvPr>
          <p:cNvSpPr txBox="1"/>
          <p:nvPr/>
        </p:nvSpPr>
        <p:spPr>
          <a:xfrm>
            <a:off x="1632086" y="4411173"/>
            <a:ext cx="7276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악기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6C889245-1725-4CF6-B5B3-ACEB7A0854B4}"/>
              </a:ext>
            </a:extLst>
          </p:cNvPr>
          <p:cNvSpPr txBox="1"/>
          <p:nvPr/>
        </p:nvSpPr>
        <p:spPr>
          <a:xfrm>
            <a:off x="1637318" y="3442952"/>
            <a:ext cx="15305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바이올린</a:t>
            </a:r>
            <a:endParaRPr lang="ko-KR" altLang="en-US" sz="14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89838DE1-F40A-4438-A45C-280FBEEA46A1}"/>
              </a:ext>
            </a:extLst>
          </p:cNvPr>
          <p:cNvSpPr txBox="1"/>
          <p:nvPr/>
        </p:nvSpPr>
        <p:spPr>
          <a:xfrm>
            <a:off x="1529306" y="3745181"/>
            <a:ext cx="17465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가야금</a:t>
            </a:r>
            <a:endParaRPr lang="ko-KR" altLang="en-US" sz="14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8B24D33D-32FD-4FC1-B7A0-37040C810CAF}"/>
              </a:ext>
            </a:extLst>
          </p:cNvPr>
          <p:cNvSpPr txBox="1"/>
          <p:nvPr/>
        </p:nvSpPr>
        <p:spPr>
          <a:xfrm>
            <a:off x="1637318" y="4083903"/>
            <a:ext cx="15305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플루트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7D3003C3-D387-44DF-97F2-BB74F3DCB8FA}"/>
              </a:ext>
            </a:extLst>
          </p:cNvPr>
          <p:cNvSpPr txBox="1"/>
          <p:nvPr/>
        </p:nvSpPr>
        <p:spPr>
          <a:xfrm>
            <a:off x="4990556" y="4472593"/>
            <a:ext cx="6308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</a:p>
        </p:txBody>
      </p:sp>
      <p:pic>
        <p:nvPicPr>
          <p:cNvPr id="94" name="그림 93">
            <a:extLst>
              <a:ext uri="{FF2B5EF4-FFF2-40B4-BE49-F238E27FC236}">
                <a16:creationId xmlns="" xmlns:a16="http://schemas.microsoft.com/office/drawing/2014/main" id="{75C42E6A-2DC3-4268-B610-9C1DFB6EF5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9306" y="2644247"/>
            <a:ext cx="360000" cy="355000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="" xmlns:a16="http://schemas.microsoft.com/office/drawing/2014/main" id="{2D60D919-FAEF-41E1-89D0-4B4B6F26AB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38617" y="2971878"/>
            <a:ext cx="360000" cy="355000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="" xmlns:a16="http://schemas.microsoft.com/office/drawing/2014/main" id="{D185B3CC-01A4-47BF-B404-080DE9996B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68822" y="2168860"/>
            <a:ext cx="1694668" cy="39410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14DF7067-B1A0-4507-89F5-562A1CF658F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02647" y="3061306"/>
            <a:ext cx="2491150" cy="1356926"/>
          </a:xfrm>
          <a:prstGeom prst="rect">
            <a:avLst/>
          </a:prstGeom>
        </p:spPr>
      </p:pic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자료를 조사하여 막대그래프로 나타내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순서도: 대체 처리 83"/>
          <p:cNvSpPr/>
          <p:nvPr/>
        </p:nvSpPr>
        <p:spPr>
          <a:xfrm>
            <a:off x="4834321" y="1234397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824028" y="1178717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6" name="순서도: 대체 처리 85">
            <a:extLst>
              <a:ext uri="{FF2B5EF4-FFF2-40B4-BE49-F238E27FC236}">
                <a16:creationId xmlns:a16="http://schemas.microsoft.com/office/drawing/2014/main" xmlns="" id="{F68C3C5A-1F66-415C-9F74-3AA9B693F369}"/>
              </a:ext>
            </a:extLst>
          </p:cNvPr>
          <p:cNvSpPr/>
          <p:nvPr/>
        </p:nvSpPr>
        <p:spPr>
          <a:xfrm>
            <a:off x="4546289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D87EA1C1-CD1D-43F7-A6FE-9B096BCC8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5996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5122353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5112060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7" name="순서도: 대체 처리 96"/>
          <p:cNvSpPr/>
          <p:nvPr/>
        </p:nvSpPr>
        <p:spPr>
          <a:xfrm>
            <a:off x="5410817" y="1216428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5433829" y="1160748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4~6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FC501AF2-7A96-464C-83AA-D4837F1D6273}"/>
              </a:ext>
            </a:extLst>
          </p:cNvPr>
          <p:cNvSpPr txBox="1"/>
          <p:nvPr/>
        </p:nvSpPr>
        <p:spPr>
          <a:xfrm>
            <a:off x="7068751" y="1042933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56863974-819F-4CBF-BBF7-AE3F7ADC554B}"/>
              </a:ext>
            </a:extLst>
          </p:cNvPr>
          <p:cNvSpPr/>
          <p:nvPr/>
        </p:nvSpPr>
        <p:spPr>
          <a:xfrm>
            <a:off x="96322" y="3320988"/>
            <a:ext cx="6667165" cy="159052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5" name="직각 삼각형 54">
            <a:extLst>
              <a:ext uri="{FF2B5EF4-FFF2-40B4-BE49-F238E27FC236}">
                <a16:creationId xmlns="" xmlns:a16="http://schemas.microsoft.com/office/drawing/2014/main" id="{088B9397-647B-4AC1-92DB-F03708A88514}"/>
              </a:ext>
            </a:extLst>
          </p:cNvPr>
          <p:cNvSpPr/>
          <p:nvPr/>
        </p:nvSpPr>
        <p:spPr>
          <a:xfrm flipH="1" flipV="1">
            <a:off x="5165462" y="4911511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9" name="TextBox 43">
            <a:extLst>
              <a:ext uri="{FF2B5EF4-FFF2-40B4-BE49-F238E27FC236}">
                <a16:creationId xmlns="" xmlns:a16="http://schemas.microsoft.com/office/drawing/2014/main" id="{BB95D9BD-52EC-4AB2-9576-50996FED5E10}"/>
              </a:ext>
            </a:extLst>
          </p:cNvPr>
          <p:cNvSpPr txBox="1"/>
          <p:nvPr/>
        </p:nvSpPr>
        <p:spPr>
          <a:xfrm>
            <a:off x="379612" y="3681866"/>
            <a:ext cx="598984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그래프의 가로에는 학생 수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세로에는 악기의 종류를 쓰고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악기별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학생 수만큼 막대를 가로로 나타내고 알맞은 제목을 붙입니다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0" name="모서리가 둥근 직사각형 45">
            <a:extLst>
              <a:ext uri="{FF2B5EF4-FFF2-40B4-BE49-F238E27FC236}">
                <a16:creationId xmlns="" xmlns:a16="http://schemas.microsoft.com/office/drawing/2014/main" id="{9AF2D096-1951-4F9C-8B10-FAD954EBEE9C}"/>
              </a:ext>
            </a:extLst>
          </p:cNvPr>
          <p:cNvSpPr/>
          <p:nvPr/>
        </p:nvSpPr>
        <p:spPr>
          <a:xfrm>
            <a:off x="242055" y="3140968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pic>
        <p:nvPicPr>
          <p:cNvPr id="61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241" y="525437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1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475" y="5254379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73480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21"/>
          <p:cNvSpPr>
            <a:spLocks noChangeArrowheads="1"/>
          </p:cNvSpPr>
          <p:nvPr/>
        </p:nvSpPr>
        <p:spPr bwMode="auto">
          <a:xfrm>
            <a:off x="6984268" y="692696"/>
            <a:ext cx="2159732" cy="592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smtClean="0">
                <a:latin typeface="맑은 고딕" pitchFamily="50" charset="-127"/>
                <a:ea typeface="맑은 고딕" pitchFamily="50" charset="-127"/>
              </a:rPr>
              <a:t>표 보기 버튼 클릭 시 나타나는 화면</a:t>
            </a:r>
            <a:r>
              <a:rPr lang="en-US" altLang="ko-KR" sz="1000" b="1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" name="표 4">
            <a:extLst>
              <a:ext uri="{FF2B5EF4-FFF2-40B4-BE49-F238E27FC236}">
                <a16:creationId xmlns="" xmlns:a16="http://schemas.microsoft.com/office/drawing/2014/main" id="{5A5A2916-3B7C-4955-B1D6-2DDF826371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921047"/>
              </p:ext>
            </p:extLst>
          </p:nvPr>
        </p:nvGraphicFramePr>
        <p:xfrm>
          <a:off x="696369" y="2737480"/>
          <a:ext cx="5923128" cy="105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188">
                  <a:extLst>
                    <a:ext uri="{9D8B030D-6E8A-4147-A177-3AD203B41FA5}">
                      <a16:colId xmlns="" xmlns:a16="http://schemas.microsoft.com/office/drawing/2014/main" val="535278802"/>
                    </a:ext>
                  </a:extLst>
                </a:gridCol>
                <a:gridCol w="987188">
                  <a:extLst>
                    <a:ext uri="{9D8B030D-6E8A-4147-A177-3AD203B41FA5}">
                      <a16:colId xmlns="" xmlns:a16="http://schemas.microsoft.com/office/drawing/2014/main" val="1734534329"/>
                    </a:ext>
                  </a:extLst>
                </a:gridCol>
                <a:gridCol w="987188">
                  <a:extLst>
                    <a:ext uri="{9D8B030D-6E8A-4147-A177-3AD203B41FA5}">
                      <a16:colId xmlns="" xmlns:a16="http://schemas.microsoft.com/office/drawing/2014/main" val="2297072777"/>
                    </a:ext>
                  </a:extLst>
                </a:gridCol>
                <a:gridCol w="987188">
                  <a:extLst>
                    <a:ext uri="{9D8B030D-6E8A-4147-A177-3AD203B41FA5}">
                      <a16:colId xmlns="" xmlns:a16="http://schemas.microsoft.com/office/drawing/2014/main" val="3752471611"/>
                    </a:ext>
                  </a:extLst>
                </a:gridCol>
                <a:gridCol w="987188">
                  <a:extLst>
                    <a:ext uri="{9D8B030D-6E8A-4147-A177-3AD203B41FA5}">
                      <a16:colId xmlns="" xmlns:a16="http://schemas.microsoft.com/office/drawing/2014/main" val="100372439"/>
                    </a:ext>
                  </a:extLst>
                </a:gridCol>
                <a:gridCol w="987188">
                  <a:extLst>
                    <a:ext uri="{9D8B030D-6E8A-4147-A177-3AD203B41FA5}">
                      <a16:colId xmlns="" xmlns:a16="http://schemas.microsoft.com/office/drawing/2014/main" val="3588861004"/>
                    </a:ext>
                  </a:extLst>
                </a:gridCol>
              </a:tblGrid>
              <a:tr h="2802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악기</a:t>
                      </a:r>
                    </a:p>
                  </a:txBody>
                  <a:tcPr marL="0" marR="0"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피아노</a:t>
                      </a:r>
                    </a:p>
                  </a:txBody>
                  <a:tcPr marL="0" marR="0"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바이올린</a:t>
                      </a:r>
                    </a:p>
                  </a:txBody>
                  <a:tcPr marL="0" marR="0"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플루트</a:t>
                      </a:r>
                    </a:p>
                  </a:txBody>
                  <a:tcPr marL="0" marR="0"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가야금</a:t>
                      </a:r>
                    </a:p>
                  </a:txBody>
                  <a:tcPr marL="0" marR="0"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 marL="0" marR="0"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20586584"/>
                  </a:ext>
                </a:extLst>
              </a:tr>
              <a:tr h="4763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 수</a:t>
                      </a:r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61296501"/>
                  </a:ext>
                </a:extLst>
              </a:tr>
            </a:tbl>
          </a:graphicData>
        </a:graphic>
      </p:graphicFrame>
      <p:sp>
        <p:nvSpPr>
          <p:cNvPr id="7" name="TextBox 9">
            <a:extLst>
              <a:ext uri="{FF2B5EF4-FFF2-40B4-BE49-F238E27FC236}">
                <a16:creationId xmlns="" xmlns:a16="http://schemas.microsoft.com/office/drawing/2014/main" id="{CD6A1A87-5AF4-40C7-BE0D-48D3E7B4C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4797" y="2032493"/>
            <a:ext cx="3879878" cy="424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배우고 싶어 하는 악기별 학생 수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자료를 조사하여 막대그래프로 나타내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6750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4">
            <a:extLst>
              <a:ext uri="{FF2B5EF4-FFF2-40B4-BE49-F238E27FC236}">
                <a16:creationId xmlns="" xmlns:a16="http://schemas.microsoft.com/office/drawing/2014/main" id="{176E4616-D5F8-4378-8CFD-E58935935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490059"/>
              </p:ext>
            </p:extLst>
          </p:nvPr>
        </p:nvGraphicFramePr>
        <p:xfrm>
          <a:off x="640974" y="2734458"/>
          <a:ext cx="6126792" cy="105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132">
                  <a:extLst>
                    <a:ext uri="{9D8B030D-6E8A-4147-A177-3AD203B41FA5}">
                      <a16:colId xmlns="" xmlns:a16="http://schemas.microsoft.com/office/drawing/2014/main" val="535278802"/>
                    </a:ext>
                  </a:extLst>
                </a:gridCol>
                <a:gridCol w="1021132">
                  <a:extLst>
                    <a:ext uri="{9D8B030D-6E8A-4147-A177-3AD203B41FA5}">
                      <a16:colId xmlns="" xmlns:a16="http://schemas.microsoft.com/office/drawing/2014/main" val="1734534329"/>
                    </a:ext>
                  </a:extLst>
                </a:gridCol>
                <a:gridCol w="1021132">
                  <a:extLst>
                    <a:ext uri="{9D8B030D-6E8A-4147-A177-3AD203B41FA5}">
                      <a16:colId xmlns="" xmlns:a16="http://schemas.microsoft.com/office/drawing/2014/main" val="2297072777"/>
                    </a:ext>
                  </a:extLst>
                </a:gridCol>
                <a:gridCol w="1021132">
                  <a:extLst>
                    <a:ext uri="{9D8B030D-6E8A-4147-A177-3AD203B41FA5}">
                      <a16:colId xmlns="" xmlns:a16="http://schemas.microsoft.com/office/drawing/2014/main" val="3752471611"/>
                    </a:ext>
                  </a:extLst>
                </a:gridCol>
                <a:gridCol w="1021132">
                  <a:extLst>
                    <a:ext uri="{9D8B030D-6E8A-4147-A177-3AD203B41FA5}">
                      <a16:colId xmlns="" xmlns:a16="http://schemas.microsoft.com/office/drawing/2014/main" val="100372439"/>
                    </a:ext>
                  </a:extLst>
                </a:gridCol>
                <a:gridCol w="1021132">
                  <a:extLst>
                    <a:ext uri="{9D8B030D-6E8A-4147-A177-3AD203B41FA5}">
                      <a16:colId xmlns="" xmlns:a16="http://schemas.microsoft.com/office/drawing/2014/main" val="3588861004"/>
                    </a:ext>
                  </a:extLst>
                </a:gridCol>
              </a:tblGrid>
              <a:tr h="2802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계절</a:t>
                      </a:r>
                    </a:p>
                  </a:txBody>
                  <a:tcPr>
                    <a:lnL w="12700" cap="flat" cmpd="sng" algn="ctr">
                      <a:solidFill>
                        <a:srgbClr val="E3D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D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D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D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봄</a:t>
                      </a:r>
                    </a:p>
                  </a:txBody>
                  <a:tcPr>
                    <a:lnL w="12700" cap="flat" cmpd="sng" algn="ctr">
                      <a:solidFill>
                        <a:srgbClr val="E3D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D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D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D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여름</a:t>
                      </a:r>
                    </a:p>
                  </a:txBody>
                  <a:tcPr>
                    <a:lnL w="12700" cap="flat" cmpd="sng" algn="ctr">
                      <a:solidFill>
                        <a:srgbClr val="E3D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D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D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D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가을</a:t>
                      </a:r>
                    </a:p>
                  </a:txBody>
                  <a:tcPr>
                    <a:lnL w="12700" cap="flat" cmpd="sng" algn="ctr">
                      <a:solidFill>
                        <a:srgbClr val="E3D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D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D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D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겨울</a:t>
                      </a:r>
                    </a:p>
                  </a:txBody>
                  <a:tcPr>
                    <a:lnL w="12700" cap="flat" cmpd="sng" algn="ctr">
                      <a:solidFill>
                        <a:srgbClr val="E3D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D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D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D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>
                    <a:lnL w="12700" cap="flat" cmpd="sng" algn="ctr">
                      <a:solidFill>
                        <a:srgbClr val="E3D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D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D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D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20586584"/>
                  </a:ext>
                </a:extLst>
              </a:tr>
              <a:tr h="4763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사람 수</a:t>
                      </a:r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3D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D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D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D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3D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D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D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D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3D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D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D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D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3D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D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D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D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3D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D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D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D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3D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D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D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D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61296501"/>
                  </a:ext>
                </a:extLst>
              </a:tr>
            </a:tbl>
          </a:graphicData>
        </a:graphic>
      </p:graphicFrame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112821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09462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4838032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4827739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자료를 조사하여 막대그래프로 나타내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76~77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4546289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535996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9">
            <a:extLst>
              <a:ext uri="{FF2B5EF4-FFF2-40B4-BE49-F238E27FC236}">
                <a16:creationId xmlns="" xmlns:a16="http://schemas.microsoft.com/office/drawing/2014/main" id="{CD6A1A87-5AF4-40C7-BE0D-48D3E7B4C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9120" y="2176509"/>
            <a:ext cx="2650009" cy="424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태어난 계절별 사람 수</a:t>
            </a:r>
          </a:p>
        </p:txBody>
      </p:sp>
      <p:pic>
        <p:nvPicPr>
          <p:cNvPr id="58" name="그림 57">
            <a:extLst>
              <a:ext uri="{FF2B5EF4-FFF2-40B4-BE49-F238E27FC236}">
                <a16:creationId xmlns="" xmlns:a16="http://schemas.microsoft.com/office/drawing/2014/main" id="{F9908929-DB91-4B56-8573-FCB442D35EE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75" y="1484784"/>
            <a:ext cx="348893" cy="3570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8510728-C9F1-4EDB-86E1-5457FC44AB87}"/>
              </a:ext>
            </a:extLst>
          </p:cNvPr>
          <p:cNvSpPr txBox="1"/>
          <p:nvPr/>
        </p:nvSpPr>
        <p:spPr>
          <a:xfrm>
            <a:off x="640975" y="1512547"/>
            <a:ext cx="598044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계절별로 태어난 사람 수를 조사하여 표로 나타내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9" name="Picture 12">
            <a:extLst>
              <a:ext uri="{FF2B5EF4-FFF2-40B4-BE49-F238E27FC236}">
                <a16:creationId xmlns="" xmlns:a16="http://schemas.microsoft.com/office/drawing/2014/main" id="{9082D86D-12CD-45B5-8EF4-63B3B26CD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그림 53">
            <a:extLst>
              <a:ext uri="{FF2B5EF4-FFF2-40B4-BE49-F238E27FC236}">
                <a16:creationId xmlns="" xmlns:a16="http://schemas.microsoft.com/office/drawing/2014/main" id="{77A9A323-D8D4-4F52-AEBC-03B62213AD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8244" y="3209409"/>
            <a:ext cx="360000" cy="355000"/>
          </a:xfrm>
          <a:prstGeom prst="rect">
            <a:avLst/>
          </a:prstGeom>
        </p:spPr>
      </p:pic>
      <p:pic>
        <p:nvPicPr>
          <p:cNvPr id="59" name="Picture 2">
            <a:extLst>
              <a:ext uri="{FF2B5EF4-FFF2-40B4-BE49-F238E27FC236}">
                <a16:creationId xmlns="" xmlns:a16="http://schemas.microsoft.com/office/drawing/2014/main" id="{CEC2507D-97B8-4272-B24C-25C412A3B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75" y="2386112"/>
            <a:ext cx="363640" cy="292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순서도: 대체 처리 47"/>
          <p:cNvSpPr/>
          <p:nvPr/>
        </p:nvSpPr>
        <p:spPr>
          <a:xfrm>
            <a:off x="5410817" y="1226917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433829" y="1171237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4~6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="" xmlns:a16="http://schemas.microsoft.com/office/drawing/2014/main" id="{77A9A323-D8D4-4F52-AEBC-03B62213AD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9120" y="3107780"/>
            <a:ext cx="360000" cy="3550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="" xmlns:a16="http://schemas.microsoft.com/office/drawing/2014/main" id="{77A9A323-D8D4-4F52-AEBC-03B62213AD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7864" y="3107780"/>
            <a:ext cx="360000" cy="3550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="" xmlns:a16="http://schemas.microsoft.com/office/drawing/2014/main" id="{77A9A323-D8D4-4F52-AEBC-03B62213AD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6608" y="3107780"/>
            <a:ext cx="360000" cy="355000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="" xmlns:a16="http://schemas.microsoft.com/office/drawing/2014/main" id="{77A9A323-D8D4-4F52-AEBC-03B62213AD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5352" y="3107780"/>
            <a:ext cx="360000" cy="355000"/>
          </a:xfrm>
          <a:prstGeom prst="rect">
            <a:avLst/>
          </a:prstGeom>
        </p:spPr>
      </p:pic>
      <p:pic>
        <p:nvPicPr>
          <p:cNvPr id="68" name="Picture 3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13" r="1"/>
          <a:stretch/>
        </p:blipFill>
        <p:spPr bwMode="auto">
          <a:xfrm>
            <a:off x="76544" y="2386112"/>
            <a:ext cx="6907724" cy="179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ED176F09-FD55-4269-B4EF-E389126757E8}"/>
              </a:ext>
            </a:extLst>
          </p:cNvPr>
          <p:cNvSpPr txBox="1"/>
          <p:nvPr/>
        </p:nvSpPr>
        <p:spPr>
          <a:xfrm>
            <a:off x="1295400" y="2744924"/>
            <a:ext cx="511284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우리 </a:t>
            </a:r>
            <a:r>
              <a:rPr lang="ko-KR" altLang="en-US" sz="1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가족이나 친척 그리고 친구들이 태어난 계절을 조사하여 막대그래프로 나타내려고 합니다</a:t>
            </a:r>
            <a:r>
              <a:rPr lang="en-US" altLang="ko-KR" sz="1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물음에 답하세요</a:t>
            </a:r>
            <a:r>
              <a:rPr lang="en-US" altLang="ko-KR" sz="1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="" xmlns:a16="http://schemas.microsoft.com/office/drawing/2014/main" id="{70240FE5-95A7-4173-9B3E-E21027D0308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01" y="2750168"/>
            <a:ext cx="365135" cy="373625"/>
          </a:xfrm>
          <a:prstGeom prst="rect">
            <a:avLst/>
          </a:prstGeom>
        </p:spPr>
      </p:pic>
      <p:pic>
        <p:nvPicPr>
          <p:cNvPr id="71" name="Picture 4">
            <a:extLst>
              <a:ext uri="{FF2B5EF4-FFF2-40B4-BE49-F238E27FC236}">
                <a16:creationId xmlns="" xmlns:a16="http://schemas.microsoft.com/office/drawing/2014/main" id="{4CA00580-5A1B-4AB2-8A23-CA9E5A4AA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618" y="2763333"/>
            <a:ext cx="365135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직사각형 71"/>
          <p:cNvSpPr/>
          <p:nvPr/>
        </p:nvSpPr>
        <p:spPr>
          <a:xfrm>
            <a:off x="611560" y="2723059"/>
            <a:ext cx="33695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b="1" spc="-150" smtClean="0">
                <a:latin typeface="맑은 고딕" pitchFamily="50" charset="-127"/>
                <a:ea typeface="맑은 고딕" pitchFamily="50" charset="-127"/>
              </a:rPr>
              <a:t>~</a:t>
            </a:r>
            <a:endParaRPr lang="ko-KR" altLang="en-US" sz="1900" b="1"/>
          </a:p>
        </p:txBody>
      </p:sp>
      <p:sp>
        <p:nvSpPr>
          <p:cNvPr id="73" name="직사각형 72"/>
          <p:cNvSpPr/>
          <p:nvPr/>
        </p:nvSpPr>
        <p:spPr>
          <a:xfrm>
            <a:off x="130025" y="2723059"/>
            <a:ext cx="25199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b="1" spc="-150">
                <a:latin typeface="맑은 고딕" pitchFamily="50" charset="-127"/>
                <a:ea typeface="맑은 고딕" pitchFamily="50" charset="-127"/>
              </a:rPr>
              <a:t>[</a:t>
            </a:r>
            <a:endParaRPr lang="ko-KR" altLang="en-US" sz="1900" b="1"/>
          </a:p>
        </p:txBody>
      </p:sp>
      <p:sp>
        <p:nvSpPr>
          <p:cNvPr id="75" name="직사각형 74"/>
          <p:cNvSpPr/>
          <p:nvPr/>
        </p:nvSpPr>
        <p:spPr>
          <a:xfrm>
            <a:off x="1164480" y="2720243"/>
            <a:ext cx="25199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b="1" spc="-15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1900" b="1"/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6FC0C377-A92E-41BE-853F-3B07A92DC6B3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대발문 팝업창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진입 화면에서 오픈된 상태로 있음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X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버튼 클릭하면 닫힘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7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자료를 조사하여 막대그래프로 나타내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7889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5" y="2521973"/>
            <a:ext cx="390342" cy="1528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7" name="표 4">
            <a:extLst>
              <a:ext uri="{FF2B5EF4-FFF2-40B4-BE49-F238E27FC236}">
                <a16:creationId xmlns="" xmlns:a16="http://schemas.microsoft.com/office/drawing/2014/main" id="{176E4616-D5F8-4378-8CFD-E58935935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540615"/>
              </p:ext>
            </p:extLst>
          </p:nvPr>
        </p:nvGraphicFramePr>
        <p:xfrm>
          <a:off x="640974" y="2734458"/>
          <a:ext cx="6126792" cy="105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132">
                  <a:extLst>
                    <a:ext uri="{9D8B030D-6E8A-4147-A177-3AD203B41FA5}">
                      <a16:colId xmlns="" xmlns:a16="http://schemas.microsoft.com/office/drawing/2014/main" val="535278802"/>
                    </a:ext>
                  </a:extLst>
                </a:gridCol>
                <a:gridCol w="1021132">
                  <a:extLst>
                    <a:ext uri="{9D8B030D-6E8A-4147-A177-3AD203B41FA5}">
                      <a16:colId xmlns="" xmlns:a16="http://schemas.microsoft.com/office/drawing/2014/main" val="1734534329"/>
                    </a:ext>
                  </a:extLst>
                </a:gridCol>
                <a:gridCol w="1021132">
                  <a:extLst>
                    <a:ext uri="{9D8B030D-6E8A-4147-A177-3AD203B41FA5}">
                      <a16:colId xmlns="" xmlns:a16="http://schemas.microsoft.com/office/drawing/2014/main" val="2297072777"/>
                    </a:ext>
                  </a:extLst>
                </a:gridCol>
                <a:gridCol w="1021132">
                  <a:extLst>
                    <a:ext uri="{9D8B030D-6E8A-4147-A177-3AD203B41FA5}">
                      <a16:colId xmlns="" xmlns:a16="http://schemas.microsoft.com/office/drawing/2014/main" val="3752471611"/>
                    </a:ext>
                  </a:extLst>
                </a:gridCol>
                <a:gridCol w="1021132">
                  <a:extLst>
                    <a:ext uri="{9D8B030D-6E8A-4147-A177-3AD203B41FA5}">
                      <a16:colId xmlns="" xmlns:a16="http://schemas.microsoft.com/office/drawing/2014/main" val="100372439"/>
                    </a:ext>
                  </a:extLst>
                </a:gridCol>
                <a:gridCol w="1021132">
                  <a:extLst>
                    <a:ext uri="{9D8B030D-6E8A-4147-A177-3AD203B41FA5}">
                      <a16:colId xmlns="" xmlns:a16="http://schemas.microsoft.com/office/drawing/2014/main" val="3588861004"/>
                    </a:ext>
                  </a:extLst>
                </a:gridCol>
              </a:tblGrid>
              <a:tr h="2802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계절</a:t>
                      </a:r>
                    </a:p>
                  </a:txBody>
                  <a:tcPr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봄</a:t>
                      </a:r>
                    </a:p>
                  </a:txBody>
                  <a:tcPr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여름</a:t>
                      </a:r>
                    </a:p>
                  </a:txBody>
                  <a:tcPr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가을</a:t>
                      </a:r>
                    </a:p>
                  </a:txBody>
                  <a:tcPr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겨울</a:t>
                      </a:r>
                    </a:p>
                  </a:txBody>
                  <a:tcPr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20586584"/>
                  </a:ext>
                </a:extLst>
              </a:tr>
              <a:tr h="4763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사람 수</a:t>
                      </a:r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61296501"/>
                  </a:ext>
                </a:extLst>
              </a:tr>
            </a:tbl>
          </a:graphicData>
        </a:graphic>
      </p:graphicFrame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112821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09462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4838032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4827739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자료를 조사하여 막대그래프로 나타내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76~77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4546289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535996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타원 55">
            <a:extLst>
              <a:ext uri="{FF2B5EF4-FFF2-40B4-BE49-F238E27FC236}">
                <a16:creationId xmlns="" xmlns:a16="http://schemas.microsoft.com/office/drawing/2014/main" id="{9BBCDA55-E9AA-4D71-AEFB-C3083996F231}"/>
              </a:ext>
            </a:extLst>
          </p:cNvPr>
          <p:cNvSpPr/>
          <p:nvPr/>
        </p:nvSpPr>
        <p:spPr>
          <a:xfrm>
            <a:off x="60695" y="50860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="" xmlns:a16="http://schemas.microsoft.com/office/drawing/2014/main" id="{EBD14EBC-7461-401E-8022-2A9DDE3C2CBE}"/>
              </a:ext>
            </a:extLst>
          </p:cNvPr>
          <p:cNvSpPr/>
          <p:nvPr/>
        </p:nvSpPr>
        <p:spPr>
          <a:xfrm>
            <a:off x="5927935" y="49764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6FC0C377-A92E-41BE-853F-3B07A92DC6B3}"/>
              </a:ext>
            </a:extLst>
          </p:cNvPr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약물은 정답이 공개 될 때 함께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이하 슬라이드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동일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대발문 팝업창 닫힌 형태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9">
            <a:extLst>
              <a:ext uri="{FF2B5EF4-FFF2-40B4-BE49-F238E27FC236}">
                <a16:creationId xmlns="" xmlns:a16="http://schemas.microsoft.com/office/drawing/2014/main" id="{CD6A1A87-5AF4-40C7-BE0D-48D3E7B4C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9120" y="2176509"/>
            <a:ext cx="2650009" cy="424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태어난 계절별 사람 수</a:t>
            </a:r>
          </a:p>
        </p:txBody>
      </p:sp>
      <p:pic>
        <p:nvPicPr>
          <p:cNvPr id="58" name="그림 57">
            <a:extLst>
              <a:ext uri="{FF2B5EF4-FFF2-40B4-BE49-F238E27FC236}">
                <a16:creationId xmlns="" xmlns:a16="http://schemas.microsoft.com/office/drawing/2014/main" id="{F9908929-DB91-4B56-8573-FCB442D35EE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75" y="1484784"/>
            <a:ext cx="348893" cy="3570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8510728-C9F1-4EDB-86E1-5457FC44AB87}"/>
              </a:ext>
            </a:extLst>
          </p:cNvPr>
          <p:cNvSpPr txBox="1"/>
          <p:nvPr/>
        </p:nvSpPr>
        <p:spPr>
          <a:xfrm>
            <a:off x="640975" y="1512547"/>
            <a:ext cx="598044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계절별로 태어난 사람 수를 조사하여 표로 나타내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9" name="Picture 12">
            <a:extLst>
              <a:ext uri="{FF2B5EF4-FFF2-40B4-BE49-F238E27FC236}">
                <a16:creationId xmlns="" xmlns:a16="http://schemas.microsoft.com/office/drawing/2014/main" id="{9082D86D-12CD-45B5-8EF4-63B3B26CD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타원 79">
            <a:extLst>
              <a:ext uri="{FF2B5EF4-FFF2-40B4-BE49-F238E27FC236}">
                <a16:creationId xmlns="" xmlns:a16="http://schemas.microsoft.com/office/drawing/2014/main" id="{9780B374-3B1E-473A-97D5-BC12EAB985CC}"/>
              </a:ext>
            </a:extLst>
          </p:cNvPr>
          <p:cNvSpPr/>
          <p:nvPr/>
        </p:nvSpPr>
        <p:spPr>
          <a:xfrm>
            <a:off x="4720778" y="5029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="" xmlns:a16="http://schemas.microsoft.com/office/drawing/2014/main" id="{77A9A323-D8D4-4F52-AEBC-03B62213AD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8244" y="3209409"/>
            <a:ext cx="360000" cy="355000"/>
          </a:xfrm>
          <a:prstGeom prst="rect">
            <a:avLst/>
          </a:prstGeom>
        </p:spPr>
      </p:pic>
      <p:pic>
        <p:nvPicPr>
          <p:cNvPr id="59" name="Picture 2">
            <a:extLst>
              <a:ext uri="{FF2B5EF4-FFF2-40B4-BE49-F238E27FC236}">
                <a16:creationId xmlns="" xmlns:a16="http://schemas.microsoft.com/office/drawing/2014/main" id="{CEC2507D-97B8-4272-B24C-25C412A3B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75" y="2386112"/>
            <a:ext cx="363640" cy="292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>
            <a:extLst>
              <a:ext uri="{FF2B5EF4-FFF2-40B4-BE49-F238E27FC236}">
                <a16:creationId xmlns="" xmlns:a16="http://schemas.microsoft.com/office/drawing/2014/main" id="{1D1F710C-4C31-44A6-8630-45CB71D3AD87}"/>
              </a:ext>
            </a:extLst>
          </p:cNvPr>
          <p:cNvSpPr/>
          <p:nvPr/>
        </p:nvSpPr>
        <p:spPr>
          <a:xfrm>
            <a:off x="1004615" y="23757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410817" y="1226917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433829" y="1171237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4~6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="" xmlns:a16="http://schemas.microsoft.com/office/drawing/2014/main" id="{77A9A323-D8D4-4F52-AEBC-03B62213AD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99120" y="3107780"/>
            <a:ext cx="360000" cy="3550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="" xmlns:a16="http://schemas.microsoft.com/office/drawing/2014/main" id="{77A9A323-D8D4-4F52-AEBC-03B62213AD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47864" y="3107780"/>
            <a:ext cx="360000" cy="3550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="" xmlns:a16="http://schemas.microsoft.com/office/drawing/2014/main" id="{77A9A323-D8D4-4F52-AEBC-03B62213AD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6608" y="3107780"/>
            <a:ext cx="360000" cy="355000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="" xmlns:a16="http://schemas.microsoft.com/office/drawing/2014/main" id="{77A9A323-D8D4-4F52-AEBC-03B62213AD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45352" y="3107780"/>
            <a:ext cx="360000" cy="355000"/>
          </a:xfrm>
          <a:prstGeom prst="rect">
            <a:avLst/>
          </a:prstGeom>
        </p:spPr>
      </p:pic>
      <p:sp>
        <p:nvSpPr>
          <p:cNvPr id="45" name="타원 44">
            <a:extLst>
              <a:ext uri="{FF2B5EF4-FFF2-40B4-BE49-F238E27FC236}">
                <a16:creationId xmlns="" xmlns:a16="http://schemas.microsoft.com/office/drawing/2014/main" id="{1D1F710C-4C31-44A6-8630-45CB71D3AD87}"/>
              </a:ext>
            </a:extLst>
          </p:cNvPr>
          <p:cNvSpPr/>
          <p:nvPr/>
        </p:nvSpPr>
        <p:spPr>
          <a:xfrm>
            <a:off x="75810" y="23757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자료를 조사하여 막대그래프로 나타내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0630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자료를 조사하여 막대그래프로 나타내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28036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pop01_img_01.svg / pop01_img_02.svg / pop01_img_02_a.svg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\lesson05\ops\ms_lesson05\images\ms_41_5_04_02_01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(4-1-5)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_05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43">
            <a:extLst>
              <a:ext uri="{FF2B5EF4-FFF2-40B4-BE49-F238E27FC236}">
                <a16:creationId xmlns="" xmlns:a16="http://schemas.microsoft.com/office/drawing/2014/main" id="{DE9AD0C8-E4BA-45AB-AB3F-25D1D7777A35}"/>
              </a:ext>
            </a:extLst>
          </p:cNvPr>
          <p:cNvSpPr txBox="1"/>
          <p:nvPr/>
        </p:nvSpPr>
        <p:spPr>
          <a:xfrm>
            <a:off x="340087" y="1271656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윤희네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반 학생들이 좋아하는 동물을 조사하여 나타낸 자료입니다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물음에 답하세요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1" name="Picture 2">
            <a:extLst>
              <a:ext uri="{FF2B5EF4-FFF2-40B4-BE49-F238E27FC236}">
                <a16:creationId xmlns="" xmlns:a16="http://schemas.microsoft.com/office/drawing/2014/main" id="{43498E43-2A77-474A-86C0-D3E82DFA7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타원 61">
            <a:extLst>
              <a:ext uri="{FF2B5EF4-FFF2-40B4-BE49-F238E27FC236}">
                <a16:creationId xmlns="" xmlns:a16="http://schemas.microsoft.com/office/drawing/2014/main" id="{462183DC-DB99-4030-9141-C5B3B1BE2255}"/>
              </a:ext>
            </a:extLst>
          </p:cNvPr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2">
            <a:extLst>
              <a:ext uri="{FF2B5EF4-FFF2-40B4-BE49-F238E27FC236}">
                <a16:creationId xmlns="" xmlns:a16="http://schemas.microsoft.com/office/drawing/2014/main" id="{270A6B6A-7FDA-4AC9-A195-A1436FAB9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8" y="1986630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43">
            <a:extLst>
              <a:ext uri="{FF2B5EF4-FFF2-40B4-BE49-F238E27FC236}">
                <a16:creationId xmlns="" xmlns:a16="http://schemas.microsoft.com/office/drawing/2014/main" id="{727A53F4-44B0-49FE-ADF3-76126BA0774A}"/>
              </a:ext>
            </a:extLst>
          </p:cNvPr>
          <p:cNvSpPr txBox="1"/>
          <p:nvPr/>
        </p:nvSpPr>
        <p:spPr>
          <a:xfrm>
            <a:off x="513276" y="1930922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좋아하는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동물별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학생 수를 조사하여 표로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25" name="표 4">
            <a:extLst>
              <a:ext uri="{FF2B5EF4-FFF2-40B4-BE49-F238E27FC236}">
                <a16:creationId xmlns="" xmlns:a16="http://schemas.microsoft.com/office/drawing/2014/main" id="{B6D37BC3-155E-43C1-8ADE-C068BA351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878021"/>
              </p:ext>
            </p:extLst>
          </p:nvPr>
        </p:nvGraphicFramePr>
        <p:xfrm>
          <a:off x="719570" y="4365104"/>
          <a:ext cx="579664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6108">
                  <a:extLst>
                    <a:ext uri="{9D8B030D-6E8A-4147-A177-3AD203B41FA5}">
                      <a16:colId xmlns="" xmlns:a16="http://schemas.microsoft.com/office/drawing/2014/main" val="535278802"/>
                    </a:ext>
                  </a:extLst>
                </a:gridCol>
                <a:gridCol w="966108">
                  <a:extLst>
                    <a:ext uri="{9D8B030D-6E8A-4147-A177-3AD203B41FA5}">
                      <a16:colId xmlns="" xmlns:a16="http://schemas.microsoft.com/office/drawing/2014/main" val="1734534329"/>
                    </a:ext>
                  </a:extLst>
                </a:gridCol>
                <a:gridCol w="966108">
                  <a:extLst>
                    <a:ext uri="{9D8B030D-6E8A-4147-A177-3AD203B41FA5}">
                      <a16:colId xmlns="" xmlns:a16="http://schemas.microsoft.com/office/drawing/2014/main" val="2297072777"/>
                    </a:ext>
                  </a:extLst>
                </a:gridCol>
                <a:gridCol w="966108">
                  <a:extLst>
                    <a:ext uri="{9D8B030D-6E8A-4147-A177-3AD203B41FA5}">
                      <a16:colId xmlns="" xmlns:a16="http://schemas.microsoft.com/office/drawing/2014/main" val="3752471611"/>
                    </a:ext>
                  </a:extLst>
                </a:gridCol>
                <a:gridCol w="966108">
                  <a:extLst>
                    <a:ext uri="{9D8B030D-6E8A-4147-A177-3AD203B41FA5}">
                      <a16:colId xmlns="" xmlns:a16="http://schemas.microsoft.com/office/drawing/2014/main" val="100372439"/>
                    </a:ext>
                  </a:extLst>
                </a:gridCol>
                <a:gridCol w="966108">
                  <a:extLst>
                    <a:ext uri="{9D8B030D-6E8A-4147-A177-3AD203B41FA5}">
                      <a16:colId xmlns="" xmlns:a16="http://schemas.microsoft.com/office/drawing/2014/main" val="3588861004"/>
                    </a:ext>
                  </a:extLst>
                </a:gridCol>
              </a:tblGrid>
              <a:tr h="3283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동물</a:t>
                      </a:r>
                    </a:p>
                  </a:txBody>
                  <a:tcPr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기린</a:t>
                      </a:r>
                    </a:p>
                  </a:txBody>
                  <a:tcPr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사자</a:t>
                      </a:r>
                    </a:p>
                  </a:txBody>
                  <a:tcPr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코끼리</a:t>
                      </a:r>
                    </a:p>
                  </a:txBody>
                  <a:tcPr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펭귄</a:t>
                      </a:r>
                    </a:p>
                  </a:txBody>
                  <a:tcPr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20586584"/>
                  </a:ext>
                </a:extLst>
              </a:tr>
              <a:tr h="5745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 수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8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8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8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8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ko-KR" altLang="en-US" sz="18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61296501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="" xmlns:a16="http://schemas.microsoft.com/office/drawing/2014/main" id="{94C4DE67-7BAF-4F48-8F52-79AF1945F3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021614"/>
              </p:ext>
            </p:extLst>
          </p:nvPr>
        </p:nvGraphicFramePr>
        <p:xfrm>
          <a:off x="722409" y="2331872"/>
          <a:ext cx="5870058" cy="1421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343">
                  <a:extLst>
                    <a:ext uri="{9D8B030D-6E8A-4147-A177-3AD203B41FA5}">
                      <a16:colId xmlns="" xmlns:a16="http://schemas.microsoft.com/office/drawing/2014/main" val="2699639090"/>
                    </a:ext>
                  </a:extLst>
                </a:gridCol>
                <a:gridCol w="978343">
                  <a:extLst>
                    <a:ext uri="{9D8B030D-6E8A-4147-A177-3AD203B41FA5}">
                      <a16:colId xmlns="" xmlns:a16="http://schemas.microsoft.com/office/drawing/2014/main" val="1345732324"/>
                    </a:ext>
                  </a:extLst>
                </a:gridCol>
                <a:gridCol w="978343">
                  <a:extLst>
                    <a:ext uri="{9D8B030D-6E8A-4147-A177-3AD203B41FA5}">
                      <a16:colId xmlns="" xmlns:a16="http://schemas.microsoft.com/office/drawing/2014/main" val="634360500"/>
                    </a:ext>
                  </a:extLst>
                </a:gridCol>
                <a:gridCol w="978343">
                  <a:extLst>
                    <a:ext uri="{9D8B030D-6E8A-4147-A177-3AD203B41FA5}">
                      <a16:colId xmlns="" xmlns:a16="http://schemas.microsoft.com/office/drawing/2014/main" val="3865242142"/>
                    </a:ext>
                  </a:extLst>
                </a:gridCol>
                <a:gridCol w="978343">
                  <a:extLst>
                    <a:ext uri="{9D8B030D-6E8A-4147-A177-3AD203B41FA5}">
                      <a16:colId xmlns="" xmlns:a16="http://schemas.microsoft.com/office/drawing/2014/main" val="2275681594"/>
                    </a:ext>
                  </a:extLst>
                </a:gridCol>
                <a:gridCol w="978343">
                  <a:extLst>
                    <a:ext uri="{9D8B030D-6E8A-4147-A177-3AD203B41FA5}">
                      <a16:colId xmlns="" xmlns:a16="http://schemas.microsoft.com/office/drawing/2014/main" val="3193654636"/>
                    </a:ext>
                  </a:extLst>
                </a:gridCol>
              </a:tblGrid>
              <a:tr h="3552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기린</a:t>
                      </a: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사자</a:t>
                      </a: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코끼리</a:t>
                      </a: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펭귄</a:t>
                      </a: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사자</a:t>
                      </a: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펭귄</a:t>
                      </a: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17071799"/>
                  </a:ext>
                </a:extLst>
              </a:tr>
              <a:tr h="3552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펭귄</a:t>
                      </a: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펭귄</a:t>
                      </a: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펭귄</a:t>
                      </a: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펭귄</a:t>
                      </a: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기린</a:t>
                      </a: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사자</a:t>
                      </a: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368728957"/>
                  </a:ext>
                </a:extLst>
              </a:tr>
              <a:tr h="3552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사자</a:t>
                      </a: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코끼리</a:t>
                      </a: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펭귄</a:t>
                      </a: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사자</a:t>
                      </a: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코끼리</a:t>
                      </a: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코끼리</a:t>
                      </a: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13611987"/>
                  </a:ext>
                </a:extLst>
              </a:tr>
              <a:tr h="3552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펭귄</a:t>
                      </a: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기린</a:t>
                      </a: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사자</a:t>
                      </a: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코끼리</a:t>
                      </a: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사자</a:t>
                      </a: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펭귄</a:t>
                      </a: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48129396"/>
                  </a:ext>
                </a:extLst>
              </a:tr>
            </a:tbl>
          </a:graphicData>
        </a:graphic>
      </p:graphicFrame>
      <p:pic>
        <p:nvPicPr>
          <p:cNvPr id="42" name="그림 41">
            <a:extLst>
              <a:ext uri="{FF2B5EF4-FFF2-40B4-BE49-F238E27FC236}">
                <a16:creationId xmlns="" xmlns:a16="http://schemas.microsoft.com/office/drawing/2014/main" id="{4BB2B242-4D4C-4FB7-BE2E-BEECCA2BB4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1295" y="4832464"/>
            <a:ext cx="360000" cy="355000"/>
          </a:xfrm>
          <a:prstGeom prst="rect">
            <a:avLst/>
          </a:prstGeom>
        </p:spPr>
      </p:pic>
      <p:sp>
        <p:nvSpPr>
          <p:cNvPr id="24" name="TextBox 9">
            <a:extLst>
              <a:ext uri="{FF2B5EF4-FFF2-40B4-BE49-F238E27FC236}">
                <a16:creationId xmlns="" xmlns:a16="http://schemas.microsoft.com/office/drawing/2014/main" id="{CD6A1A87-5AF4-40C7-BE0D-48D3E7B4C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6619" y="3861048"/>
            <a:ext cx="2915010" cy="424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좋아하는 동물별 학생 수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="" xmlns:a16="http://schemas.microsoft.com/office/drawing/2014/main" id="{4BB2B242-4D4C-4FB7-BE2E-BEECCA2BB4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68538" y="4795615"/>
            <a:ext cx="360000" cy="3550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="" xmlns:a16="http://schemas.microsoft.com/office/drawing/2014/main" id="{4BB2B242-4D4C-4FB7-BE2E-BEECCA2BB4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64124" y="4795814"/>
            <a:ext cx="360000" cy="3550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="" xmlns:a16="http://schemas.microsoft.com/office/drawing/2014/main" id="{4BB2B242-4D4C-4FB7-BE2E-BEECCA2BB4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11960" y="4796013"/>
            <a:ext cx="360000" cy="3550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4BB2B242-4D4C-4FB7-BE2E-BEECCA2BB4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9796" y="4796212"/>
            <a:ext cx="360000" cy="35500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3" y="1340768"/>
            <a:ext cx="178503" cy="21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712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" name="표 4">
            <a:extLst>
              <a:ext uri="{FF2B5EF4-FFF2-40B4-BE49-F238E27FC236}">
                <a16:creationId xmlns="" xmlns:a16="http://schemas.microsoft.com/office/drawing/2014/main" id="{176E4616-D5F8-4378-8CFD-E58935935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443246"/>
              </p:ext>
            </p:extLst>
          </p:nvPr>
        </p:nvGraphicFramePr>
        <p:xfrm>
          <a:off x="640974" y="2734458"/>
          <a:ext cx="6126792" cy="105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132">
                  <a:extLst>
                    <a:ext uri="{9D8B030D-6E8A-4147-A177-3AD203B41FA5}">
                      <a16:colId xmlns="" xmlns:a16="http://schemas.microsoft.com/office/drawing/2014/main" val="535278802"/>
                    </a:ext>
                  </a:extLst>
                </a:gridCol>
                <a:gridCol w="1021132">
                  <a:extLst>
                    <a:ext uri="{9D8B030D-6E8A-4147-A177-3AD203B41FA5}">
                      <a16:colId xmlns="" xmlns:a16="http://schemas.microsoft.com/office/drawing/2014/main" val="1734534329"/>
                    </a:ext>
                  </a:extLst>
                </a:gridCol>
                <a:gridCol w="1021132">
                  <a:extLst>
                    <a:ext uri="{9D8B030D-6E8A-4147-A177-3AD203B41FA5}">
                      <a16:colId xmlns="" xmlns:a16="http://schemas.microsoft.com/office/drawing/2014/main" val="2297072777"/>
                    </a:ext>
                  </a:extLst>
                </a:gridCol>
                <a:gridCol w="1021132">
                  <a:extLst>
                    <a:ext uri="{9D8B030D-6E8A-4147-A177-3AD203B41FA5}">
                      <a16:colId xmlns="" xmlns:a16="http://schemas.microsoft.com/office/drawing/2014/main" val="3752471611"/>
                    </a:ext>
                  </a:extLst>
                </a:gridCol>
                <a:gridCol w="1021132">
                  <a:extLst>
                    <a:ext uri="{9D8B030D-6E8A-4147-A177-3AD203B41FA5}">
                      <a16:colId xmlns="" xmlns:a16="http://schemas.microsoft.com/office/drawing/2014/main" val="100372439"/>
                    </a:ext>
                  </a:extLst>
                </a:gridCol>
                <a:gridCol w="1021132">
                  <a:extLst>
                    <a:ext uri="{9D8B030D-6E8A-4147-A177-3AD203B41FA5}">
                      <a16:colId xmlns="" xmlns:a16="http://schemas.microsoft.com/office/drawing/2014/main" val="3588861004"/>
                    </a:ext>
                  </a:extLst>
                </a:gridCol>
              </a:tblGrid>
              <a:tr h="2802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계절</a:t>
                      </a:r>
                    </a:p>
                  </a:txBody>
                  <a:tcPr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봄</a:t>
                      </a:r>
                    </a:p>
                  </a:txBody>
                  <a:tcPr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여름</a:t>
                      </a:r>
                    </a:p>
                  </a:txBody>
                  <a:tcPr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가을</a:t>
                      </a:r>
                    </a:p>
                  </a:txBody>
                  <a:tcPr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겨울</a:t>
                      </a:r>
                    </a:p>
                  </a:txBody>
                  <a:tcPr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20586584"/>
                  </a:ext>
                </a:extLst>
              </a:tr>
              <a:tr h="4763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사람 수</a:t>
                      </a:r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61296501"/>
                  </a:ext>
                </a:extLst>
              </a:tr>
            </a:tbl>
          </a:graphicData>
        </a:graphic>
      </p:graphicFrame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5" y="2521973"/>
            <a:ext cx="390342" cy="1528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112821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09462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4838032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4827739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자료를 조사하여 막대그래프로 나타내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76~77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4546289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535996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9">
            <a:extLst>
              <a:ext uri="{FF2B5EF4-FFF2-40B4-BE49-F238E27FC236}">
                <a16:creationId xmlns="" xmlns:a16="http://schemas.microsoft.com/office/drawing/2014/main" id="{CD6A1A87-5AF4-40C7-BE0D-48D3E7B4C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9120" y="2176509"/>
            <a:ext cx="2650009" cy="424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태어난 계절별 사람 수</a:t>
            </a:r>
          </a:p>
        </p:txBody>
      </p:sp>
      <p:pic>
        <p:nvPicPr>
          <p:cNvPr id="58" name="그림 57">
            <a:extLst>
              <a:ext uri="{FF2B5EF4-FFF2-40B4-BE49-F238E27FC236}">
                <a16:creationId xmlns="" xmlns:a16="http://schemas.microsoft.com/office/drawing/2014/main" id="{F9908929-DB91-4B56-8573-FCB442D35EE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75" y="1484784"/>
            <a:ext cx="348893" cy="3570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8510728-C9F1-4EDB-86E1-5457FC44AB87}"/>
              </a:ext>
            </a:extLst>
          </p:cNvPr>
          <p:cNvSpPr txBox="1"/>
          <p:nvPr/>
        </p:nvSpPr>
        <p:spPr>
          <a:xfrm>
            <a:off x="640975" y="1512547"/>
            <a:ext cx="598044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계절별로 태어난 사람 수를 조사하여 표로 나타내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9" name="Picture 12">
            <a:extLst>
              <a:ext uri="{FF2B5EF4-FFF2-40B4-BE49-F238E27FC236}">
                <a16:creationId xmlns="" xmlns:a16="http://schemas.microsoft.com/office/drawing/2014/main" id="{9082D86D-12CD-45B5-8EF4-63B3B26CD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그림 53">
            <a:extLst>
              <a:ext uri="{FF2B5EF4-FFF2-40B4-BE49-F238E27FC236}">
                <a16:creationId xmlns="" xmlns:a16="http://schemas.microsoft.com/office/drawing/2014/main" id="{77A9A323-D8D4-4F52-AEBC-03B62213AD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8244" y="3209409"/>
            <a:ext cx="360000" cy="355000"/>
          </a:xfrm>
          <a:prstGeom prst="rect">
            <a:avLst/>
          </a:prstGeom>
        </p:spPr>
      </p:pic>
      <p:pic>
        <p:nvPicPr>
          <p:cNvPr id="59" name="Picture 2">
            <a:extLst>
              <a:ext uri="{FF2B5EF4-FFF2-40B4-BE49-F238E27FC236}">
                <a16:creationId xmlns="" xmlns:a16="http://schemas.microsoft.com/office/drawing/2014/main" id="{CEC2507D-97B8-4272-B24C-25C412A3B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75" y="2386112"/>
            <a:ext cx="363640" cy="292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순서도: 대체 처리 47"/>
          <p:cNvSpPr/>
          <p:nvPr/>
        </p:nvSpPr>
        <p:spPr>
          <a:xfrm>
            <a:off x="5410817" y="1226917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433829" y="1171237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4~6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="" xmlns:a16="http://schemas.microsoft.com/office/drawing/2014/main" id="{77A9A323-D8D4-4F52-AEBC-03B62213AD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99120" y="3107780"/>
            <a:ext cx="360000" cy="3550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="" xmlns:a16="http://schemas.microsoft.com/office/drawing/2014/main" id="{77A9A323-D8D4-4F52-AEBC-03B62213AD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47864" y="3107780"/>
            <a:ext cx="360000" cy="3550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="" xmlns:a16="http://schemas.microsoft.com/office/drawing/2014/main" id="{77A9A323-D8D4-4F52-AEBC-03B62213AD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6608" y="3107780"/>
            <a:ext cx="360000" cy="355000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="" xmlns:a16="http://schemas.microsoft.com/office/drawing/2014/main" id="{77A9A323-D8D4-4F52-AEBC-03B62213AD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45352" y="3107780"/>
            <a:ext cx="360000" cy="35500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D1E65C3D-08B0-4F9C-9C53-5406A88D6A48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18AD0698-B324-45AD-926F-9B2A094B79AF}"/>
              </a:ext>
            </a:extLst>
          </p:cNvPr>
          <p:cNvSpPr/>
          <p:nvPr/>
        </p:nvSpPr>
        <p:spPr>
          <a:xfrm>
            <a:off x="192745" y="3815188"/>
            <a:ext cx="6667165" cy="12699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1" name="모서리가 둥근 직사각형 45">
            <a:extLst>
              <a:ext uri="{FF2B5EF4-FFF2-40B4-BE49-F238E27FC236}">
                <a16:creationId xmlns="" xmlns:a16="http://schemas.microsoft.com/office/drawing/2014/main" id="{1E2EDCCE-9D13-460C-B6EF-4C3ACE5A6C9E}"/>
              </a:ext>
            </a:extLst>
          </p:cNvPr>
          <p:cNvSpPr/>
          <p:nvPr/>
        </p:nvSpPr>
        <p:spPr>
          <a:xfrm>
            <a:off x="338478" y="3636336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72" name="직각 삼각형 71">
            <a:extLst>
              <a:ext uri="{FF2B5EF4-FFF2-40B4-BE49-F238E27FC236}">
                <a16:creationId xmlns="" xmlns:a16="http://schemas.microsoft.com/office/drawing/2014/main" id="{FA53C8E4-0387-4CDD-A054-A0DA5A01E8B7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3" name="TextBox 43">
            <a:extLst>
              <a:ext uri="{FF2B5EF4-FFF2-40B4-BE49-F238E27FC236}">
                <a16:creationId xmlns="" xmlns:a16="http://schemas.microsoft.com/office/drawing/2014/main" id="{C1063C14-B2C4-4048-8907-ED97C06798D4}"/>
              </a:ext>
            </a:extLst>
          </p:cNvPr>
          <p:cNvSpPr txBox="1"/>
          <p:nvPr/>
        </p:nvSpPr>
        <p:spPr>
          <a:xfrm>
            <a:off x="384820" y="4114831"/>
            <a:ext cx="6194666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가족이나 친척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그리고 친구들이 태어난 계절을 조사하여 표로 나타냅니다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691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04705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img_01.svg / answer_01_back.svg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\lesson05\ops\ms_lesson05\images\ms_41_5_04_03_01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4670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버튼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클릭하거나 그래프 그림 클릭하면 막대그래프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완성 되어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전 기존 틀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번 문제와 같은 내용의 대발문 팝업창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진입화면에서 오픈되지는 않고 클릭했을때만 오픈되게 해주세요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kumimoji="0" lang="ko-KR" altLang="en-US" sz="100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kumimoji="0" lang="en-US" altLang="ko-KR" sz="100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kumimoji="0" lang="ko-KR" altLang="en-US" sz="100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kumimoji="0" lang="en-US" altLang="ko-KR" sz="1000">
                <a:latin typeface="맑은 고딕" pitchFamily="50" charset="-127"/>
                <a:ea typeface="맑은 고딕" pitchFamily="50" charset="-127"/>
              </a:rPr>
              <a:t>\</a:t>
            </a: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app\resource\contents_sub\lesson05\ops\ms_lesson05\ms_41_5_04_03_01.html</a:t>
            </a:r>
            <a:endParaRPr kumimoji="0"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 팝업창 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19319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1583668" y="1043154"/>
            <a:ext cx="333986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자료를 조사하여 막대그래프로 나타내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76~77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938520" y="55613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00538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979118" y="556765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187268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60695" y="50491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순서도: 대체 처리 79">
            <a:extLst>
              <a:ext uri="{FF2B5EF4-FFF2-40B4-BE49-F238E27FC236}">
                <a16:creationId xmlns="" xmlns:a16="http://schemas.microsoft.com/office/drawing/2014/main" id="{B39E72E7-6636-427C-BD3C-08F211B9F738}"/>
              </a:ext>
            </a:extLst>
          </p:cNvPr>
          <p:cNvSpPr/>
          <p:nvPr/>
        </p:nvSpPr>
        <p:spPr>
          <a:xfrm>
            <a:off x="4837271" y="124387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순서도: 대체 처리 81">
            <a:extLst>
              <a:ext uri="{FF2B5EF4-FFF2-40B4-BE49-F238E27FC236}">
                <a16:creationId xmlns="" xmlns:a16="http://schemas.microsoft.com/office/drawing/2014/main" id="{F68C3C5A-1F66-415C-9F74-3AA9B693F369}"/>
              </a:ext>
            </a:extLst>
          </p:cNvPr>
          <p:cNvSpPr/>
          <p:nvPr/>
        </p:nvSpPr>
        <p:spPr>
          <a:xfrm>
            <a:off x="4545528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9FD66F58-C80C-4992-BC71-73FA30D13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978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D87EA1C1-CD1D-43F7-A6FE-9B096BCC8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5235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6F984C23-24BB-4B55-AE0D-9862F5BB8687}"/>
              </a:ext>
            </a:extLst>
          </p:cNvPr>
          <p:cNvSpPr txBox="1"/>
          <p:nvPr/>
        </p:nvSpPr>
        <p:spPr>
          <a:xfrm>
            <a:off x="729909" y="1532111"/>
            <a:ext cx="616232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표를 보고 막대그래프로 나타내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="" xmlns:a16="http://schemas.microsoft.com/office/drawing/2014/main" id="{C453F364-FE82-4D1E-827C-21BA33AA08F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4" y="1573010"/>
            <a:ext cx="357006" cy="340779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="" xmlns:a16="http://schemas.microsoft.com/office/drawing/2014/main" id="{F9D74690-32D8-4DA8-BC18-1D079F0B4D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0" y="1825045"/>
            <a:ext cx="2530112" cy="1393856"/>
          </a:xfrm>
          <a:prstGeom prst="rect">
            <a:avLst/>
          </a:prstGeom>
        </p:spPr>
      </p:pic>
      <p:sp>
        <p:nvSpPr>
          <p:cNvPr id="61" name="타원 60">
            <a:extLst>
              <a:ext uri="{FF2B5EF4-FFF2-40B4-BE49-F238E27FC236}">
                <a16:creationId xmlns="" xmlns:a16="http://schemas.microsoft.com/office/drawing/2014/main" id="{CD1652DB-D24F-434D-8472-613F9F0855EA}"/>
              </a:ext>
            </a:extLst>
          </p:cNvPr>
          <p:cNvSpPr/>
          <p:nvPr/>
        </p:nvSpPr>
        <p:spPr>
          <a:xfrm>
            <a:off x="54303" y="22408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="" xmlns:a16="http://schemas.microsoft.com/office/drawing/2014/main" id="{D42D703A-1C92-4FB9-9CEF-12BEA08460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73873" y="1951692"/>
            <a:ext cx="1694668" cy="394109"/>
          </a:xfrm>
          <a:prstGeom prst="rect">
            <a:avLst/>
          </a:prstGeom>
        </p:spPr>
      </p:pic>
      <p:sp>
        <p:nvSpPr>
          <p:cNvPr id="63" name="타원 62">
            <a:extLst>
              <a:ext uri="{FF2B5EF4-FFF2-40B4-BE49-F238E27FC236}">
                <a16:creationId xmlns="" xmlns:a16="http://schemas.microsoft.com/office/drawing/2014/main" id="{63742877-5AED-40E3-AAF3-8AD22F3F5893}"/>
              </a:ext>
            </a:extLst>
          </p:cNvPr>
          <p:cNvSpPr/>
          <p:nvPr/>
        </p:nvSpPr>
        <p:spPr>
          <a:xfrm>
            <a:off x="5102310" y="20927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자료를 조사하여 막대그래프로 나타내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순서도: 대체 처리 44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51" name="순서도: 대체 처리 50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59" name="순서도: 대체 처리 5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6" name="순서도: 대체 처리 65"/>
          <p:cNvSpPr/>
          <p:nvPr/>
        </p:nvSpPr>
        <p:spPr>
          <a:xfrm>
            <a:off x="5112821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509462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5410817" y="1226917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5433829" y="1171237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4~6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5" y="2521973"/>
            <a:ext cx="390342" cy="1528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9">
            <a:extLst>
              <a:ext uri="{FF2B5EF4-FFF2-40B4-BE49-F238E27FC236}">
                <a16:creationId xmlns="" xmlns:a16="http://schemas.microsoft.com/office/drawing/2014/main" id="{CD6A1A87-5AF4-40C7-BE0D-48D3E7B4C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9120" y="2176509"/>
            <a:ext cx="2650009" cy="424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태어난 계절별 사람 수</a:t>
            </a:r>
          </a:p>
        </p:txBody>
      </p:sp>
      <p:pic>
        <p:nvPicPr>
          <p:cNvPr id="75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479" y="1550000"/>
            <a:ext cx="1017255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5400092" y="1520788"/>
            <a:ext cx="933303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4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표 보기</a:t>
            </a:r>
            <a:endParaRPr lang="en-US" altLang="ko-KR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="" xmlns:a16="http://schemas.microsoft.com/office/drawing/2014/main" id="{63742877-5AED-40E3-AAF3-8AD22F3F5893}"/>
              </a:ext>
            </a:extLst>
          </p:cNvPr>
          <p:cNvSpPr/>
          <p:nvPr/>
        </p:nvSpPr>
        <p:spPr>
          <a:xfrm>
            <a:off x="6120630" y="15784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331640" y="2748488"/>
            <a:ext cx="4384860" cy="2297852"/>
            <a:chOff x="1331640" y="2748488"/>
            <a:chExt cx="4384860" cy="2297852"/>
          </a:xfrm>
        </p:grpSpPr>
        <p:pic>
          <p:nvPicPr>
            <p:cNvPr id="6" name="그림 5">
              <a:extLst>
                <a:ext uri="{FF2B5EF4-FFF2-40B4-BE49-F238E27FC236}">
                  <a16:creationId xmlns="" xmlns:a16="http://schemas.microsoft.com/office/drawing/2014/main" id="{16E42682-26D1-4D8F-A41C-535083D84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531747" y="2748488"/>
              <a:ext cx="4184753" cy="2297852"/>
            </a:xfrm>
            <a:prstGeom prst="rect">
              <a:avLst/>
            </a:prstGeom>
          </p:spPr>
        </p:pic>
        <p:sp>
          <p:nvSpPr>
            <p:cNvPr id="86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3079" y="4257092"/>
              <a:ext cx="275723" cy="320461"/>
            </a:xfrm>
            <a:prstGeom prst="rect">
              <a:avLst/>
            </a:prstGeom>
            <a:solidFill>
              <a:srgbClr val="F9F8FA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7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9936" y="3789040"/>
              <a:ext cx="275723" cy="320461"/>
            </a:xfrm>
            <a:prstGeom prst="rect">
              <a:avLst/>
            </a:prstGeom>
            <a:solidFill>
              <a:srgbClr val="F9F8FA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8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1740" y="3137393"/>
              <a:ext cx="275723" cy="320461"/>
            </a:xfrm>
            <a:prstGeom prst="rect">
              <a:avLst/>
            </a:prstGeom>
            <a:solidFill>
              <a:srgbClr val="F9F8FA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9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672" y="2816932"/>
              <a:ext cx="383735" cy="320461"/>
            </a:xfrm>
            <a:prstGeom prst="rect">
              <a:avLst/>
            </a:prstGeom>
            <a:solidFill>
              <a:srgbClr val="F9F8FA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명</a:t>
              </a:r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0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1640" y="4592389"/>
              <a:ext cx="715151" cy="240767"/>
            </a:xfrm>
            <a:prstGeom prst="rect">
              <a:avLst/>
            </a:prstGeom>
            <a:solidFill>
              <a:srgbClr val="F9F8FA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사</a:t>
              </a:r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람</a:t>
              </a:r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수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1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5716" y="4697607"/>
              <a:ext cx="488458" cy="32046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계절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2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9386" y="4653136"/>
              <a:ext cx="488458" cy="32046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봄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3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1880" y="4656711"/>
              <a:ext cx="488458" cy="32046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여름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4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3968" y="4660286"/>
              <a:ext cx="488458" cy="32046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가</a:t>
              </a:r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을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5" name="TextBox 9">
              <a:extLst>
                <a:ext uri="{FF2B5EF4-FFF2-40B4-BE49-F238E27FC236}">
                  <a16:creationId xmlns="" xmlns:a16="http://schemas.microsoft.com/office/drawing/2014/main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5650" y="4663861"/>
              <a:ext cx="488458" cy="32046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겨</a:t>
              </a:r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울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자료를 조사하여 막대그래프로 나타내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42328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pop01_img_01.svg / pop01_img_02.svg / pop01_img_02_a.svg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\lesson05\ops\ms_lesson05\images\ms_41_5_04_02_01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(4-1-5)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_05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이너탭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43">
            <a:extLst>
              <a:ext uri="{FF2B5EF4-FFF2-40B4-BE49-F238E27FC236}">
                <a16:creationId xmlns="" xmlns:a16="http://schemas.microsoft.com/office/drawing/2014/main" id="{DE9AD0C8-E4BA-45AB-AB3F-25D1D7777A35}"/>
              </a:ext>
            </a:extLst>
          </p:cNvPr>
          <p:cNvSpPr txBox="1"/>
          <p:nvPr/>
        </p:nvSpPr>
        <p:spPr>
          <a:xfrm>
            <a:off x="340087" y="1271656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윤희네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반 학생들이 좋아하는 동물을 조사하여 나타낸 자료입니다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물음에 답하세요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1" name="Picture 2">
            <a:extLst>
              <a:ext uri="{FF2B5EF4-FFF2-40B4-BE49-F238E27FC236}">
                <a16:creationId xmlns="" xmlns:a16="http://schemas.microsoft.com/office/drawing/2014/main" id="{43498E43-2A77-474A-86C0-D3E82DFA7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타원 61">
            <a:extLst>
              <a:ext uri="{FF2B5EF4-FFF2-40B4-BE49-F238E27FC236}">
                <a16:creationId xmlns="" xmlns:a16="http://schemas.microsoft.com/office/drawing/2014/main" id="{462183DC-DB99-4030-9141-C5B3B1BE2255}"/>
              </a:ext>
            </a:extLst>
          </p:cNvPr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2">
            <a:extLst>
              <a:ext uri="{FF2B5EF4-FFF2-40B4-BE49-F238E27FC236}">
                <a16:creationId xmlns="" xmlns:a16="http://schemas.microsoft.com/office/drawing/2014/main" id="{270A6B6A-7FDA-4AC9-A195-A1436FAB9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8" y="1986630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43">
            <a:extLst>
              <a:ext uri="{FF2B5EF4-FFF2-40B4-BE49-F238E27FC236}">
                <a16:creationId xmlns="" xmlns:a16="http://schemas.microsoft.com/office/drawing/2014/main" id="{727A53F4-44B0-49FE-ADF3-76126BA0774A}"/>
              </a:ext>
            </a:extLst>
          </p:cNvPr>
          <p:cNvSpPr txBox="1"/>
          <p:nvPr/>
        </p:nvSpPr>
        <p:spPr>
          <a:xfrm>
            <a:off x="513276" y="1930922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표를 보고 막대그래프로 나타내 보세요</a:t>
            </a:r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5" name="표 4">
            <a:extLst>
              <a:ext uri="{FF2B5EF4-FFF2-40B4-BE49-F238E27FC236}">
                <a16:creationId xmlns="" xmlns:a16="http://schemas.microsoft.com/office/drawing/2014/main" id="{B6D37BC3-155E-43C1-8ADE-C068BA351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458841"/>
              </p:ext>
            </p:extLst>
          </p:nvPr>
        </p:nvGraphicFramePr>
        <p:xfrm>
          <a:off x="719570" y="3035228"/>
          <a:ext cx="579664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6108">
                  <a:extLst>
                    <a:ext uri="{9D8B030D-6E8A-4147-A177-3AD203B41FA5}">
                      <a16:colId xmlns="" xmlns:a16="http://schemas.microsoft.com/office/drawing/2014/main" val="535278802"/>
                    </a:ext>
                  </a:extLst>
                </a:gridCol>
                <a:gridCol w="966108">
                  <a:extLst>
                    <a:ext uri="{9D8B030D-6E8A-4147-A177-3AD203B41FA5}">
                      <a16:colId xmlns="" xmlns:a16="http://schemas.microsoft.com/office/drawing/2014/main" val="1734534329"/>
                    </a:ext>
                  </a:extLst>
                </a:gridCol>
                <a:gridCol w="966108">
                  <a:extLst>
                    <a:ext uri="{9D8B030D-6E8A-4147-A177-3AD203B41FA5}">
                      <a16:colId xmlns="" xmlns:a16="http://schemas.microsoft.com/office/drawing/2014/main" val="2297072777"/>
                    </a:ext>
                  </a:extLst>
                </a:gridCol>
                <a:gridCol w="966108">
                  <a:extLst>
                    <a:ext uri="{9D8B030D-6E8A-4147-A177-3AD203B41FA5}">
                      <a16:colId xmlns="" xmlns:a16="http://schemas.microsoft.com/office/drawing/2014/main" val="3752471611"/>
                    </a:ext>
                  </a:extLst>
                </a:gridCol>
                <a:gridCol w="966108">
                  <a:extLst>
                    <a:ext uri="{9D8B030D-6E8A-4147-A177-3AD203B41FA5}">
                      <a16:colId xmlns="" xmlns:a16="http://schemas.microsoft.com/office/drawing/2014/main" val="100372439"/>
                    </a:ext>
                  </a:extLst>
                </a:gridCol>
                <a:gridCol w="966108">
                  <a:extLst>
                    <a:ext uri="{9D8B030D-6E8A-4147-A177-3AD203B41FA5}">
                      <a16:colId xmlns="" xmlns:a16="http://schemas.microsoft.com/office/drawing/2014/main" val="3588861004"/>
                    </a:ext>
                  </a:extLst>
                </a:gridCol>
              </a:tblGrid>
              <a:tr h="3283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동물</a:t>
                      </a:r>
                    </a:p>
                  </a:txBody>
                  <a:tcPr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기린</a:t>
                      </a:r>
                    </a:p>
                  </a:txBody>
                  <a:tcPr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사자</a:t>
                      </a:r>
                    </a:p>
                  </a:txBody>
                  <a:tcPr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코끼리</a:t>
                      </a:r>
                    </a:p>
                  </a:txBody>
                  <a:tcPr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펭귄</a:t>
                      </a:r>
                    </a:p>
                  </a:txBody>
                  <a:tcPr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20586584"/>
                  </a:ext>
                </a:extLst>
              </a:tr>
              <a:tr h="5745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 수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61296501"/>
                  </a:ext>
                </a:extLst>
              </a:tr>
            </a:tbl>
          </a:graphicData>
        </a:graphic>
      </p:graphicFrame>
      <p:sp>
        <p:nvSpPr>
          <p:cNvPr id="24" name="TextBox 9">
            <a:extLst>
              <a:ext uri="{FF2B5EF4-FFF2-40B4-BE49-F238E27FC236}">
                <a16:creationId xmlns="" xmlns:a16="http://schemas.microsoft.com/office/drawing/2014/main" id="{CD6A1A87-5AF4-40C7-BE0D-48D3E7B4C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6619" y="2392533"/>
            <a:ext cx="2915010" cy="424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좋아하는 동물별 학생 수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3" y="1340768"/>
            <a:ext cx="178503" cy="210959"/>
          </a:xfrm>
          <a:prstGeom prst="rect">
            <a:avLst/>
          </a:prstGeom>
        </p:spPr>
      </p:pic>
      <p:grpSp>
        <p:nvGrpSpPr>
          <p:cNvPr id="36" name="그룹 35"/>
          <p:cNvGrpSpPr/>
          <p:nvPr/>
        </p:nvGrpSpPr>
        <p:grpSpPr>
          <a:xfrm>
            <a:off x="2701416" y="5481102"/>
            <a:ext cx="1637116" cy="263186"/>
            <a:chOff x="319554" y="1245924"/>
            <a:chExt cx="2636592" cy="423864"/>
          </a:xfrm>
        </p:grpSpPr>
        <p:pic>
          <p:nvPicPr>
            <p:cNvPr id="38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6" name="타원 45"/>
          <p:cNvSpPr/>
          <p:nvPr/>
        </p:nvSpPr>
        <p:spPr>
          <a:xfrm>
            <a:off x="4338532" y="53794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9481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자료를 조사하여 막대그래프로 나타내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43">
            <a:extLst>
              <a:ext uri="{FF2B5EF4-FFF2-40B4-BE49-F238E27FC236}">
                <a16:creationId xmlns="" xmlns:a16="http://schemas.microsoft.com/office/drawing/2014/main" id="{DE9AD0C8-E4BA-45AB-AB3F-25D1D7777A35}"/>
              </a:ext>
            </a:extLst>
          </p:cNvPr>
          <p:cNvSpPr txBox="1"/>
          <p:nvPr/>
        </p:nvSpPr>
        <p:spPr>
          <a:xfrm>
            <a:off x="340087" y="1271656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윤희네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반 학생들이 좋아하는 동물을 조사하여 나타낸 자료입니다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물음에 답하세요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1" name="Picture 2">
            <a:extLst>
              <a:ext uri="{FF2B5EF4-FFF2-40B4-BE49-F238E27FC236}">
                <a16:creationId xmlns="" xmlns:a16="http://schemas.microsoft.com/office/drawing/2014/main" id="{43498E43-2A77-474A-86C0-D3E82DFA7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타원 61">
            <a:extLst>
              <a:ext uri="{FF2B5EF4-FFF2-40B4-BE49-F238E27FC236}">
                <a16:creationId xmlns="" xmlns:a16="http://schemas.microsoft.com/office/drawing/2014/main" id="{462183DC-DB99-4030-9141-C5B3B1BE2255}"/>
              </a:ext>
            </a:extLst>
          </p:cNvPr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2">
            <a:extLst>
              <a:ext uri="{FF2B5EF4-FFF2-40B4-BE49-F238E27FC236}">
                <a16:creationId xmlns="" xmlns:a16="http://schemas.microsoft.com/office/drawing/2014/main" id="{270A6B6A-7FDA-4AC9-A195-A1436FAB9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8" y="1986630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43">
            <a:extLst>
              <a:ext uri="{FF2B5EF4-FFF2-40B4-BE49-F238E27FC236}">
                <a16:creationId xmlns="" xmlns:a16="http://schemas.microsoft.com/office/drawing/2014/main" id="{727A53F4-44B0-49FE-ADF3-76126BA0774A}"/>
              </a:ext>
            </a:extLst>
          </p:cNvPr>
          <p:cNvSpPr txBox="1"/>
          <p:nvPr/>
        </p:nvSpPr>
        <p:spPr>
          <a:xfrm>
            <a:off x="513276" y="1930922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표를 보고 막대그래프로 나타내 보세요</a:t>
            </a:r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>
            <a:extLst>
              <a:ext uri="{FF2B5EF4-FFF2-40B4-BE49-F238E27FC236}">
                <a16:creationId xmlns="" xmlns:a16="http://schemas.microsoft.com/office/drawing/2014/main" id="{CD6A1A87-5AF4-40C7-BE0D-48D3E7B4C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6619" y="2392533"/>
            <a:ext cx="2915010" cy="424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좋아하는 동물별 학생 수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3" y="1340768"/>
            <a:ext cx="178503" cy="210959"/>
          </a:xfrm>
          <a:prstGeom prst="rect">
            <a:avLst/>
          </a:prstGeom>
        </p:spPr>
      </p:pic>
      <p:grpSp>
        <p:nvGrpSpPr>
          <p:cNvPr id="36" name="그룹 35"/>
          <p:cNvGrpSpPr/>
          <p:nvPr/>
        </p:nvGrpSpPr>
        <p:grpSpPr>
          <a:xfrm>
            <a:off x="2701416" y="5481102"/>
            <a:ext cx="1637116" cy="263186"/>
            <a:chOff x="319554" y="1245924"/>
            <a:chExt cx="2636592" cy="423864"/>
          </a:xfrm>
        </p:grpSpPr>
        <p:pic>
          <p:nvPicPr>
            <p:cNvPr id="38" name="Picture 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0589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817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6" name="타원 45"/>
          <p:cNvSpPr/>
          <p:nvPr/>
        </p:nvSpPr>
        <p:spPr>
          <a:xfrm>
            <a:off x="4338532" y="53794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093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(4-1-5)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_05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버튼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클릭하거나 그래프 클릭하면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막대그래프 완성 되어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전 기존 틀 이미지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</a:pPr>
            <a:r>
              <a:rPr kumimoji="0" lang="ko-KR" altLang="en-US" sz="100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kumimoji="0" lang="en-US" altLang="ko-KR" sz="100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kumimoji="0" lang="ko-KR" altLang="en-US" sz="100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kumimoji="0" lang="en-US" altLang="ko-KR" sz="1000">
                <a:latin typeface="맑은 고딕" pitchFamily="50" charset="-127"/>
                <a:ea typeface="맑은 고딕" pitchFamily="50" charset="-127"/>
              </a:rPr>
              <a:t>\app\resource\contents_sub\lesson05\ops\ms_lesson05\ms_41_5_04_03_01.html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58AE8EBA-FA22-40D1-A7A8-356FECBB8C9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53596" y="1880828"/>
            <a:ext cx="1694668" cy="394109"/>
          </a:xfrm>
          <a:prstGeom prst="rect">
            <a:avLst/>
          </a:prstGeom>
        </p:spPr>
      </p:pic>
      <p:sp>
        <p:nvSpPr>
          <p:cNvPr id="42" name="타원 41">
            <a:extLst>
              <a:ext uri="{FF2B5EF4-FFF2-40B4-BE49-F238E27FC236}">
                <a16:creationId xmlns="" xmlns:a16="http://schemas.microsoft.com/office/drawing/2014/main" id="{D4C3DBD1-F40D-4525-A756-375F5EBB7010}"/>
              </a:ext>
            </a:extLst>
          </p:cNvPr>
          <p:cNvSpPr/>
          <p:nvPr/>
        </p:nvSpPr>
        <p:spPr>
          <a:xfrm>
            <a:off x="5182033" y="20219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ECB5A969-908A-4B64-A21B-1DC8CFADEBD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44915" y="3223868"/>
            <a:ext cx="2188328" cy="1079093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="" xmlns:a16="http://schemas.microsoft.com/office/drawing/2014/main" id="{228FA50B-27DB-4B49-8F1B-69F6FA6F618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725803" y="2936703"/>
            <a:ext cx="360000" cy="355000"/>
          </a:xfrm>
          <a:prstGeom prst="rect">
            <a:avLst/>
          </a:prstGeom>
        </p:spPr>
      </p:pic>
      <p:graphicFrame>
        <p:nvGraphicFramePr>
          <p:cNvPr id="5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02220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pop01_base_01.svg / pop01_answer_01_back.svg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\lesson05\ops\ms_lesson05\images\ms_41_5_04_03_01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1297731" y="2921864"/>
            <a:ext cx="4706440" cy="2307336"/>
            <a:chOff x="1297731" y="2921864"/>
            <a:chExt cx="4706440" cy="2307336"/>
          </a:xfrm>
        </p:grpSpPr>
        <p:pic>
          <p:nvPicPr>
            <p:cNvPr id="45" name="그림 44">
              <a:extLst>
                <a:ext uri="{FF2B5EF4-FFF2-40B4-BE49-F238E27FC236}">
                  <a16:creationId xmlns="" xmlns:a16="http://schemas.microsoft.com/office/drawing/2014/main" id="{8FEAF892-9EBB-4103-81DA-59133DD73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297731" y="2921864"/>
              <a:ext cx="4706440" cy="2307336"/>
            </a:xfrm>
            <a:prstGeom prst="rect">
              <a:avLst/>
            </a:prstGeom>
          </p:spPr>
        </p:pic>
        <p:sp>
          <p:nvSpPr>
            <p:cNvPr id="51" name="TextBox 9">
              <a:extLst>
                <a:ext uri="{FF2B5EF4-FFF2-40B4-BE49-F238E27FC236}">
                  <a16:creationId xmlns:a16="http://schemas.microsoft.com/office/drawing/2014/main" xmlns="" id="{2B821323-A33E-49E3-9D4B-FEE638C850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5982" y="2973999"/>
              <a:ext cx="371702" cy="310985"/>
            </a:xfrm>
            <a:prstGeom prst="rect">
              <a:avLst/>
            </a:prstGeom>
            <a:solidFill>
              <a:srgbClr val="EDF2F9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명</a:t>
              </a:r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TextBox 9">
              <a:extLst>
                <a:ext uri="{FF2B5EF4-FFF2-40B4-BE49-F238E27FC236}">
                  <a16:creationId xmlns:a16="http://schemas.microsoft.com/office/drawing/2014/main" xmlns="" id="{2B821323-A33E-49E3-9D4B-FEE638C850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1720" y="3068960"/>
              <a:ext cx="307192" cy="310985"/>
            </a:xfrm>
            <a:prstGeom prst="rect">
              <a:avLst/>
            </a:prstGeom>
            <a:solidFill>
              <a:srgbClr val="EDF2F9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3" name="TextBox 9">
              <a:extLst>
                <a:ext uri="{FF2B5EF4-FFF2-40B4-BE49-F238E27FC236}">
                  <a16:creationId xmlns:a16="http://schemas.microsoft.com/office/drawing/2014/main" xmlns="" id="{2B821323-A33E-49E3-9D4B-FEE638C850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1720" y="3838095"/>
              <a:ext cx="307192" cy="310985"/>
            </a:xfrm>
            <a:prstGeom prst="rect">
              <a:avLst/>
            </a:prstGeom>
            <a:solidFill>
              <a:srgbClr val="EDF2F9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ko-KR" sz="1600"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4" name="TextBox 9">
              <a:extLst>
                <a:ext uri="{FF2B5EF4-FFF2-40B4-BE49-F238E27FC236}">
                  <a16:creationId xmlns:a16="http://schemas.microsoft.com/office/drawing/2014/main" xmlns="" id="{2B821323-A33E-49E3-9D4B-FEE638C850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1720" y="4365104"/>
              <a:ext cx="307192" cy="310985"/>
            </a:xfrm>
            <a:prstGeom prst="rect">
              <a:avLst/>
            </a:prstGeom>
            <a:solidFill>
              <a:srgbClr val="EDF2F9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TextBox 9">
              <a:extLst>
                <a:ext uri="{FF2B5EF4-FFF2-40B4-BE49-F238E27FC236}">
                  <a16:creationId xmlns:a16="http://schemas.microsoft.com/office/drawing/2014/main" xmlns="" id="{76B15AD1-AEAF-4F81-9158-1A6AB70850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1640" y="4711447"/>
              <a:ext cx="743159" cy="193717"/>
            </a:xfrm>
            <a:prstGeom prst="rect">
              <a:avLst/>
            </a:prstGeom>
            <a:solidFill>
              <a:srgbClr val="EDF2F9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학생 수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9" name="TextBox 9">
              <a:extLst>
                <a:ext uri="{FF2B5EF4-FFF2-40B4-BE49-F238E27FC236}">
                  <a16:creationId xmlns:a16="http://schemas.microsoft.com/office/drawing/2014/main" xmlns="" id="{2B821323-A33E-49E3-9D4B-FEE638C850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7704" y="4869160"/>
              <a:ext cx="445398" cy="31098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동</a:t>
              </a: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물</a:t>
              </a:r>
            </a:p>
          </p:txBody>
        </p:sp>
        <p:sp>
          <p:nvSpPr>
            <p:cNvPr id="60" name="TextBox 9">
              <a:extLst>
                <a:ext uri="{FF2B5EF4-FFF2-40B4-BE49-F238E27FC236}">
                  <a16:creationId xmlns:a16="http://schemas.microsoft.com/office/drawing/2014/main" xmlns="" id="{2B821323-A33E-49E3-9D4B-FEE638C850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4434" y="4797152"/>
              <a:ext cx="445398" cy="31098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기린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3" name="TextBox 9">
              <a:extLst>
                <a:ext uri="{FF2B5EF4-FFF2-40B4-BE49-F238E27FC236}">
                  <a16:creationId xmlns:a16="http://schemas.microsoft.com/office/drawing/2014/main" xmlns="" id="{2B821323-A33E-49E3-9D4B-FEE638C850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4534" y="4797152"/>
              <a:ext cx="445398" cy="31098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사자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4" name="TextBox 9">
              <a:extLst>
                <a:ext uri="{FF2B5EF4-FFF2-40B4-BE49-F238E27FC236}">
                  <a16:creationId xmlns:a16="http://schemas.microsoft.com/office/drawing/2014/main" xmlns="" id="{2B821323-A33E-49E3-9D4B-FEE638C850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1279" y="4797152"/>
              <a:ext cx="652108" cy="31098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코끼리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TextBox 9">
              <a:extLst>
                <a:ext uri="{FF2B5EF4-FFF2-40B4-BE49-F238E27FC236}">
                  <a16:creationId xmlns:a16="http://schemas.microsoft.com/office/drawing/2014/main" xmlns="" id="{2B821323-A33E-49E3-9D4B-FEE638C850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0032" y="4797152"/>
              <a:ext cx="652108" cy="31098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펭귄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76570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41675</TotalTime>
  <Words>2448</Words>
  <Application>Microsoft Office PowerPoint</Application>
  <PresentationFormat>화면 슬라이드 쇼(4:3)</PresentationFormat>
  <Paragraphs>902</Paragraphs>
  <Slides>26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7349</cp:revision>
  <dcterms:created xsi:type="dcterms:W3CDTF">2008-07-15T12:19:11Z</dcterms:created>
  <dcterms:modified xsi:type="dcterms:W3CDTF">2022-03-07T07:44:48Z</dcterms:modified>
</cp:coreProperties>
</file>