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782" r:id="rId2"/>
    <p:sldId id="783" r:id="rId3"/>
    <p:sldId id="1171" r:id="rId4"/>
    <p:sldId id="1173" r:id="rId5"/>
    <p:sldId id="1328" r:id="rId6"/>
    <p:sldId id="1130" r:id="rId7"/>
    <p:sldId id="1265" r:id="rId8"/>
    <p:sldId id="1266" r:id="rId9"/>
    <p:sldId id="1271" r:id="rId10"/>
    <p:sldId id="1319" r:id="rId11"/>
    <p:sldId id="1325" r:id="rId12"/>
    <p:sldId id="1320" r:id="rId13"/>
    <p:sldId id="1321" r:id="rId14"/>
    <p:sldId id="1322" r:id="rId15"/>
    <p:sldId id="1323" r:id="rId16"/>
    <p:sldId id="1146" r:id="rId17"/>
    <p:sldId id="1149" r:id="rId18"/>
    <p:sldId id="1150" r:id="rId19"/>
    <p:sldId id="1315" r:id="rId20"/>
    <p:sldId id="1326" r:id="rId21"/>
    <p:sldId id="1287" r:id="rId22"/>
    <p:sldId id="1317" r:id="rId23"/>
    <p:sldId id="1275" r:id="rId24"/>
    <p:sldId id="1327" r:id="rId25"/>
    <p:sldId id="1324" r:id="rId26"/>
    <p:sldId id="1169" r:id="rId27"/>
    <p:sldId id="1170" r:id="rId28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AE7C65"/>
    <a:srgbClr val="FCD5B5"/>
    <a:srgbClr val="A46B5B"/>
    <a:srgbClr val="C7A08C"/>
    <a:srgbClr val="36A851"/>
    <a:srgbClr val="FFFBF5"/>
    <a:srgbClr val="F6C1C9"/>
    <a:srgbClr val="F6E7D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2079" autoAdjust="0"/>
  </p:normalViewPr>
  <p:slideViewPr>
    <p:cSldViewPr>
      <p:cViewPr varScale="1">
        <p:scale>
          <a:sx n="79" d="100"/>
          <a:sy n="79" d="100"/>
        </p:scale>
        <p:origin x="1704" y="6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84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71419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8025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06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원그래프로 나타내어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lvl="0" indent="-228600">
              <a:buFontTx/>
              <a:buAutoNum type="arabicPeriod"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 보기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약물 사용</a:t>
            </a:r>
            <a:b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슬라이드</a:t>
            </a: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>
              <a:buFontTx/>
              <a:buAutoNum type="arabicPeriod"/>
              <a:defRPr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>
              <a:buFontTx/>
              <a:buAutoNum type="arabicPeriod"/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원그래프 그림은 기존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그림 그대로 사용 </a:t>
            </a: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>
              <a:buFontTx/>
              <a:buAutoNum type="arabicPeriod"/>
              <a:defRPr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>
              <a:buFontTx/>
              <a:buAutoNum type="arabicPeriod"/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>
              <a:buFontTx/>
              <a:buAutoNum type="arabicPeriod"/>
              <a:defRPr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85CD69-5CC0-4CEA-A673-2BA77A39FE97}"/>
              </a:ext>
            </a:extLst>
          </p:cNvPr>
          <p:cNvSpPr/>
          <p:nvPr/>
        </p:nvSpPr>
        <p:spPr>
          <a:xfrm>
            <a:off x="65312" y="692694"/>
            <a:ext cx="6918956" cy="7971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CC7534-7247-4252-8D13-0EB9F5A058F8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 학생 수에 대한 전시관별 학생 수의 비율을 원그래프로 나타내어 봅시다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8E13A13D-B8F7-4224-A945-A55532492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F0147C6E-24DB-4AFC-B387-B935BCA3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0ED44004-70D6-4FF2-96F5-430D7F74F454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1781A709-7B93-4F2A-9A71-65C41802E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2C6B395A-B44D-4372-8803-F7273829C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3AFFA6FA-9550-486D-B3C5-EB55DFA9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A3BB0633-B214-481A-96AA-518E16578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3398474-3A03-4D34-A9E9-B9829E3459B4}"/>
              </a:ext>
            </a:extLst>
          </p:cNvPr>
          <p:cNvSpPr/>
          <p:nvPr/>
        </p:nvSpPr>
        <p:spPr>
          <a:xfrm>
            <a:off x="2533659" y="2085945"/>
            <a:ext cx="1885330" cy="35397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전시관별 학생 수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4C97917-F6A2-401F-95C5-4FD60AB4C024}"/>
              </a:ext>
            </a:extLst>
          </p:cNvPr>
          <p:cNvSpPr/>
          <p:nvPr/>
        </p:nvSpPr>
        <p:spPr>
          <a:xfrm>
            <a:off x="1279956" y="2845285"/>
            <a:ext cx="296538" cy="30847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6800106-043E-4139-9495-2C524AC17386}"/>
              </a:ext>
            </a:extLst>
          </p:cNvPr>
          <p:cNvSpPr/>
          <p:nvPr/>
        </p:nvSpPr>
        <p:spPr>
          <a:xfrm>
            <a:off x="5319415" y="11505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7EC990-41BF-418D-BA45-2200BE3F85FF}"/>
              </a:ext>
            </a:extLst>
          </p:cNvPr>
          <p:cNvGrpSpPr/>
          <p:nvPr/>
        </p:nvGrpSpPr>
        <p:grpSpPr>
          <a:xfrm>
            <a:off x="1666643" y="2514595"/>
            <a:ext cx="3321360" cy="2909397"/>
            <a:chOff x="1880812" y="1223654"/>
            <a:chExt cx="5382376" cy="471477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B1C0C25-8BE3-4B5C-94A5-F89FCE15A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0812" y="1223654"/>
              <a:ext cx="5382376" cy="4410691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1FB4AE9-324A-4B8C-9D20-5D07FDF339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9731" t="22336" r="50000" b="25364"/>
            <a:stretch/>
          </p:blipFill>
          <p:spPr>
            <a:xfrm>
              <a:off x="4541765" y="5614580"/>
              <a:ext cx="489136" cy="32385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51262D9-EDED-41DF-9BD2-3E88BAC3BC26}"/>
              </a:ext>
            </a:extLst>
          </p:cNvPr>
          <p:cNvGrpSpPr/>
          <p:nvPr/>
        </p:nvGrpSpPr>
        <p:grpSpPr>
          <a:xfrm>
            <a:off x="2343869" y="1153599"/>
            <a:ext cx="918637" cy="315114"/>
            <a:chOff x="2343869" y="1153599"/>
            <a:chExt cx="918637" cy="315114"/>
          </a:xfrm>
        </p:grpSpPr>
        <p:pic>
          <p:nvPicPr>
            <p:cNvPr id="33" name="Picture 7">
              <a:extLst>
                <a:ext uri="{FF2B5EF4-FFF2-40B4-BE49-F238E27FC236}">
                  <a16:creationId xmlns:a16="http://schemas.microsoft.com/office/drawing/2014/main" id="{3E8F05B7-47AC-4848-BD90-E5AF7DF61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869" y="1153599"/>
              <a:ext cx="918637" cy="315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1EE27E-B10A-4F18-A61F-80F89A0A1FA3}"/>
                </a:ext>
              </a:extLst>
            </p:cNvPr>
            <p:cNvSpPr txBox="1"/>
            <p:nvPr/>
          </p:nvSpPr>
          <p:spPr>
            <a:xfrm>
              <a:off x="2533659" y="1153599"/>
              <a:ext cx="7288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표 보기</a:t>
              </a:r>
              <a:endParaRPr lang="en-US" altLang="ko-KR" sz="1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74383D58-9657-461F-853D-5AF4AB86AE79}"/>
              </a:ext>
            </a:extLst>
          </p:cNvPr>
          <p:cNvSpPr/>
          <p:nvPr/>
        </p:nvSpPr>
        <p:spPr>
          <a:xfrm>
            <a:off x="2110651" y="1073626"/>
            <a:ext cx="296538" cy="30847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38" name="Group 59">
            <a:extLst>
              <a:ext uri="{FF2B5EF4-FFF2-40B4-BE49-F238E27FC236}">
                <a16:creationId xmlns:a16="http://schemas.microsoft.com/office/drawing/2014/main" id="{20406EE0-6F18-47C5-9E25-6A222749A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45429"/>
              </p:ext>
            </p:extLst>
          </p:nvPr>
        </p:nvGraphicFramePr>
        <p:xfrm>
          <a:off x="7069155" y="706177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FB4954-DB61-4488-91EF-B5C0819F4974}"/>
              </a:ext>
            </a:extLst>
          </p:cNvPr>
          <p:cNvSpPr/>
          <p:nvPr/>
        </p:nvSpPr>
        <p:spPr>
          <a:xfrm>
            <a:off x="5615953" y="122919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6F7BEE-51D0-4B30-9357-B0AE78A61B3E}"/>
              </a:ext>
            </a:extLst>
          </p:cNvPr>
          <p:cNvSpPr/>
          <p:nvPr/>
        </p:nvSpPr>
        <p:spPr>
          <a:xfrm>
            <a:off x="6351009" y="12291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68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7A7A8B6-D2EB-4C79-AD8F-F1BE49A1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075240"/>
              </p:ext>
            </p:extLst>
          </p:nvPr>
        </p:nvGraphicFramePr>
        <p:xfrm>
          <a:off x="257684" y="2692989"/>
          <a:ext cx="6559604" cy="1813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54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96409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964090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964090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964090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964090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324334880"/>
                    </a:ext>
                  </a:extLst>
                </a:gridCol>
              </a:tblGrid>
              <a:tr h="69140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전시관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선사관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고대관</a:t>
                      </a:r>
                      <a:endParaRPr lang="ko-KR" altLang="en-US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중세관</a:t>
                      </a:r>
                      <a:endParaRPr lang="ko-KR" altLang="en-US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근대관</a:t>
                      </a:r>
                      <a:endParaRPr lang="ko-KR" altLang="en-US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현대관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560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학생 수</a:t>
                      </a:r>
                      <a:r>
                        <a:rPr kumimoji="0" lang="en-US" altLang="ko-KR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4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72</a:t>
                      </a:r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96</a:t>
                      </a:r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240</a:t>
                      </a:r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560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</a:t>
                      </a:r>
                      <a:r>
                        <a:rPr kumimoji="0" lang="en-US" altLang="ko-KR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(%)</a:t>
                      </a:r>
                      <a:endParaRPr kumimoji="0" lang="ko-KR" altLang="en-US" sz="14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lang="ko-KR" altLang="en-US" sz="1600" b="0" kern="12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88103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668585D-D612-486E-998B-9E52A1FCB1A7}"/>
              </a:ext>
            </a:extLst>
          </p:cNvPr>
          <p:cNvSpPr/>
          <p:nvPr/>
        </p:nvSpPr>
        <p:spPr>
          <a:xfrm>
            <a:off x="2447764" y="2168860"/>
            <a:ext cx="2245370" cy="35397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전시관별 학생 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E14A58-2C45-4CA1-BAE7-08B52359BB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0" t="-143" r="474" b="143"/>
          <a:stretch/>
        </p:blipFill>
        <p:spPr>
          <a:xfrm>
            <a:off x="6610954" y="800709"/>
            <a:ext cx="308799" cy="3240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33F4A17-D8E8-4061-8D21-A6DC9756EEDF}"/>
              </a:ext>
            </a:extLst>
          </p:cNvPr>
          <p:cNvSpPr/>
          <p:nvPr/>
        </p:nvSpPr>
        <p:spPr>
          <a:xfrm>
            <a:off x="6911319" y="986245"/>
            <a:ext cx="2464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b="1" spc="-15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b="1" spc="-150" dirty="0">
                <a:latin typeface="맑은 고딕" pitchFamily="50" charset="-127"/>
                <a:ea typeface="맑은 고딕" pitchFamily="50" charset="-127"/>
              </a:rPr>
              <a:t>표 보기 버튼 클릭 시 나타나는 화면</a:t>
            </a:r>
            <a:r>
              <a:rPr lang="en-US" altLang="ko-KR" b="1" spc="-15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6" name="Group 59">
            <a:extLst>
              <a:ext uri="{FF2B5EF4-FFF2-40B4-BE49-F238E27FC236}">
                <a16:creationId xmlns:a16="http://schemas.microsoft.com/office/drawing/2014/main" id="{6B1DE3FD-143E-466D-9B9B-2FA2155E5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813890"/>
              </p:ext>
            </p:extLst>
          </p:nvPr>
        </p:nvGraphicFramePr>
        <p:xfrm>
          <a:off x="7069155" y="706177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7">
            <a:extLst>
              <a:ext uri="{FF2B5EF4-FFF2-40B4-BE49-F238E27FC236}">
                <a16:creationId xmlns:a16="http://schemas.microsoft.com/office/drawing/2014/main" id="{ECEA50CC-76C6-4F24-A65F-DE3525E5E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5F5F5E3-6F11-4B8C-8107-C62385DAB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9" name="직사각형 21">
            <a:extLst>
              <a:ext uri="{FF2B5EF4-FFF2-40B4-BE49-F238E27FC236}">
                <a16:creationId xmlns:a16="http://schemas.microsoft.com/office/drawing/2014/main" id="{73F600C1-163F-48EC-A5B7-A04A10CC8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16087-496B-41E4-93F5-3CDA812A0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</p:spTree>
    <p:extLst>
      <p:ext uri="{BB962C8B-B14F-4D97-AF65-F5344CB8AC3E}">
        <p14:creationId xmlns:p14="http://schemas.microsoft.com/office/powerpoint/2010/main" val="247910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>
              <a:defRPr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85CD69-5CC0-4CEA-A673-2BA77A39FE97}"/>
              </a:ext>
            </a:extLst>
          </p:cNvPr>
          <p:cNvSpPr/>
          <p:nvPr/>
        </p:nvSpPr>
        <p:spPr>
          <a:xfrm>
            <a:off x="65312" y="692694"/>
            <a:ext cx="6918956" cy="7971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376A9C6F-F301-4881-839C-ABA7D15944F0}"/>
              </a:ext>
            </a:extLst>
          </p:cNvPr>
          <p:cNvSpPr txBox="1"/>
          <p:nvPr/>
        </p:nvSpPr>
        <p:spPr>
          <a:xfrm>
            <a:off x="302614" y="1579202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원그래프로 나타내는 방법을 말해 보세요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58AF3EC2-9C2F-4F4D-AF66-C1ACF9DE2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68636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6CC7534-7247-4252-8D13-0EB9F5A058F8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 학생 수에 대한 전시관별 학생 수의 비율을 원그래프로 나타내어 봅시다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8E13A13D-B8F7-4224-A945-A55532492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F0147C6E-24DB-4AFC-B387-B935BCA3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0ED44004-70D6-4FF2-96F5-430D7F74F454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1781A709-7B93-4F2A-9A71-65C41802E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2C6B395A-B44D-4372-8803-F7273829C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3AFFA6FA-9550-486D-B3C5-EB55DFA9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A3BB0633-B214-481A-96AA-518E16578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AF5BD6E-B9FC-4D0E-A951-B5F16956E8F4}"/>
              </a:ext>
            </a:extLst>
          </p:cNvPr>
          <p:cNvGrpSpPr/>
          <p:nvPr/>
        </p:nvGrpSpPr>
        <p:grpSpPr>
          <a:xfrm>
            <a:off x="2343869" y="1153599"/>
            <a:ext cx="918637" cy="315114"/>
            <a:chOff x="2343869" y="1153599"/>
            <a:chExt cx="918637" cy="315114"/>
          </a:xfrm>
        </p:grpSpPr>
        <p:pic>
          <p:nvPicPr>
            <p:cNvPr id="41" name="Picture 7">
              <a:extLst>
                <a:ext uri="{FF2B5EF4-FFF2-40B4-BE49-F238E27FC236}">
                  <a16:creationId xmlns:a16="http://schemas.microsoft.com/office/drawing/2014/main" id="{4C54B4FB-2937-4021-B821-98B6A83F9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869" y="1153599"/>
              <a:ext cx="918637" cy="315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D5C080-ABAB-40D3-A9D6-385495322EDF}"/>
                </a:ext>
              </a:extLst>
            </p:cNvPr>
            <p:cNvSpPr txBox="1"/>
            <p:nvPr/>
          </p:nvSpPr>
          <p:spPr>
            <a:xfrm>
              <a:off x="2533659" y="1153599"/>
              <a:ext cx="7288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표 보기</a:t>
              </a:r>
              <a:endParaRPr lang="en-US" altLang="ko-KR" sz="1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44" name="Group 59">
            <a:extLst>
              <a:ext uri="{FF2B5EF4-FFF2-40B4-BE49-F238E27FC236}">
                <a16:creationId xmlns:a16="http://schemas.microsoft.com/office/drawing/2014/main" id="{EC232630-8388-4641-9E90-855C5CC98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45429"/>
              </p:ext>
            </p:extLst>
          </p:nvPr>
        </p:nvGraphicFramePr>
        <p:xfrm>
          <a:off x="7069155" y="706177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D6CEBD93-68F5-4B9D-B6B9-469DAFCA32B1}"/>
              </a:ext>
            </a:extLst>
          </p:cNvPr>
          <p:cNvSpPr/>
          <p:nvPr/>
        </p:nvSpPr>
        <p:spPr>
          <a:xfrm>
            <a:off x="5615953" y="119318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A6B3180-5ED3-4032-890D-19A5557D0CA4}"/>
              </a:ext>
            </a:extLst>
          </p:cNvPr>
          <p:cNvSpPr/>
          <p:nvPr/>
        </p:nvSpPr>
        <p:spPr>
          <a:xfrm>
            <a:off x="6363887" y="119318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AB980078-2972-4EA6-9F38-EF6504C34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70" y="2704951"/>
            <a:ext cx="252671" cy="20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B356F95-9541-4A18-A5F8-7130AE4043E8}"/>
              </a:ext>
            </a:extLst>
          </p:cNvPr>
          <p:cNvSpPr txBox="1"/>
          <p:nvPr/>
        </p:nvSpPr>
        <p:spPr>
          <a:xfrm>
            <a:off x="352460" y="2093344"/>
            <a:ext cx="643970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자료를 보고 각 항목의 백분율을 구합니다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BEA286-5837-48B2-8509-816ADD00080C}"/>
              </a:ext>
            </a:extLst>
          </p:cNvPr>
          <p:cNvSpPr txBox="1"/>
          <p:nvPr/>
        </p:nvSpPr>
        <p:spPr>
          <a:xfrm>
            <a:off x="352461" y="2636912"/>
            <a:ext cx="6439708" cy="391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1800" b="1" spc="-15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각 항목의 백분율의 합계가 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100 %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되는지 확인합니다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1392B2-83ED-43EE-9481-AAEAFCA41660}"/>
              </a:ext>
            </a:extLst>
          </p:cNvPr>
          <p:cNvSpPr txBox="1"/>
          <p:nvPr/>
        </p:nvSpPr>
        <p:spPr>
          <a:xfrm>
            <a:off x="352461" y="3176972"/>
            <a:ext cx="6439710" cy="391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1800" b="1" spc="-15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항목이 차지하는 백분율의 크기만큼 선을 그어 원을 나눕니다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87FD17-2617-4479-A4F5-98119BBF5CA4}"/>
              </a:ext>
            </a:extLst>
          </p:cNvPr>
          <p:cNvSpPr txBox="1"/>
          <p:nvPr/>
        </p:nvSpPr>
        <p:spPr>
          <a:xfrm>
            <a:off x="352461" y="3717032"/>
            <a:ext cx="6439710" cy="391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1800" b="1" spc="-15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나눈 부분에 각 항목의 내용과 백분율을 씁니다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EB7CFA-C645-4C5C-93A5-D17C3D3466FD}"/>
              </a:ext>
            </a:extLst>
          </p:cNvPr>
          <p:cNvSpPr txBox="1"/>
          <p:nvPr/>
        </p:nvSpPr>
        <p:spPr>
          <a:xfrm>
            <a:off x="352461" y="4257092"/>
            <a:ext cx="6439710" cy="391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1800" b="1" spc="-15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원그래프의 제목을 씁니다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7874B82B-ABDC-4305-BD3F-EA9F2A9163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198584"/>
            <a:ext cx="219055" cy="219055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03948FF4-6B6E-41E5-AE1F-EE1F067FD0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47" y="2719924"/>
            <a:ext cx="219055" cy="21905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CB1920EB-A32F-432E-91CA-1007FAF4F5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271" y="3196484"/>
            <a:ext cx="219055" cy="21905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233B9223-2C2C-4D41-BF05-5B899BCDE0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5" y="3762984"/>
            <a:ext cx="219055" cy="21905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E9B85346-03C1-4AFB-AAE0-6335F4B9B91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5" y="4318629"/>
            <a:ext cx="219055" cy="21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81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lvl="0" indent="-228600" algn="just">
              <a:buFontTx/>
              <a:buAutoNum type="arabicPeriod"/>
              <a:defRPr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  <a:defRPr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  <a:defRPr/>
            </a:pP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  <a:defRPr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85CD69-5CC0-4CEA-A673-2BA77A39FE97}"/>
              </a:ext>
            </a:extLst>
          </p:cNvPr>
          <p:cNvSpPr/>
          <p:nvPr/>
        </p:nvSpPr>
        <p:spPr>
          <a:xfrm>
            <a:off x="65312" y="692694"/>
            <a:ext cx="6918956" cy="7669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CC7534-7247-4252-8D13-0EB9F5A058F8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선사관에 있는 시대별 문화재 수를 나타낸 표입니다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표를 완성하고 원그래프로 나타내어 봅시다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8E13A13D-B8F7-4224-A945-A55532492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F0147C6E-24DB-4AFC-B387-B935BCA3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0ED44004-70D6-4FF2-96F5-430D7F74F454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1781A709-7B93-4F2A-9A71-65C41802E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2C6B395A-B44D-4372-8803-F7273829C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3AFFA6FA-9550-486D-B3C5-EB55DFA9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A3BB0633-B214-481A-96AA-518E16578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003EA30-88E4-42C9-B9A9-DC8B87F1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57049"/>
              </p:ext>
            </p:extLst>
          </p:nvPr>
        </p:nvGraphicFramePr>
        <p:xfrm>
          <a:off x="863600" y="2871337"/>
          <a:ext cx="5537089" cy="1251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94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861199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861199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861199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861199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861199">
                  <a:extLst>
                    <a:ext uri="{9D8B030D-6E8A-4147-A177-3AD203B41FA5}">
                      <a16:colId xmlns:a16="http://schemas.microsoft.com/office/drawing/2014/main" val="2324334880"/>
                    </a:ext>
                  </a:extLst>
                </a:gridCol>
              </a:tblGrid>
              <a:tr h="47718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5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시대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구석기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신석기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청동기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철기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387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문화재 수</a:t>
                      </a:r>
                      <a:r>
                        <a:rPr kumimoji="0" lang="en-US" altLang="ko-KR" sz="15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5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점</a:t>
                      </a:r>
                      <a:r>
                        <a:rPr kumimoji="0" lang="en-US" altLang="ko-KR" sz="15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5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</a:t>
                      </a:r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</a:t>
                      </a:r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387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</a:t>
                      </a:r>
                      <a:r>
                        <a:rPr kumimoji="0" lang="en-US" altLang="ko-KR" sz="15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(%)</a:t>
                      </a:r>
                      <a:endParaRPr kumimoji="0" lang="ko-KR" altLang="en-US" sz="15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88103"/>
                  </a:ext>
                </a:extLst>
              </a:tr>
            </a:tbl>
          </a:graphicData>
        </a:graphic>
      </p:graphicFrame>
      <p:pic>
        <p:nvPicPr>
          <p:cNvPr id="37" name="Picture 4">
            <a:extLst>
              <a:ext uri="{FF2B5EF4-FFF2-40B4-BE49-F238E27FC236}">
                <a16:creationId xmlns:a16="http://schemas.microsoft.com/office/drawing/2014/main" id="{0072DA9D-0018-462F-9A32-8993022B9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530" y="4015403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id="{55900DC1-6DA7-48F5-B70B-5BA31A33C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74" y="4015403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C980E44D-2CB3-4107-99FD-B8DE0AA9209A}"/>
              </a:ext>
            </a:extLst>
          </p:cNvPr>
          <p:cNvSpPr/>
          <p:nvPr/>
        </p:nvSpPr>
        <p:spPr>
          <a:xfrm>
            <a:off x="5310509" y="1180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3C934DB7-B23C-4215-88B0-F21E779AE9EA}"/>
              </a:ext>
            </a:extLst>
          </p:cNvPr>
          <p:cNvSpPr/>
          <p:nvPr/>
        </p:nvSpPr>
        <p:spPr>
          <a:xfrm>
            <a:off x="2084335" y="2249733"/>
            <a:ext cx="3219166" cy="35397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선사관에 있는 시대별 문화재 수</a:t>
            </a:r>
          </a:p>
        </p:txBody>
      </p:sp>
      <p:graphicFrame>
        <p:nvGraphicFramePr>
          <p:cNvPr id="50" name="Group 59">
            <a:extLst>
              <a:ext uri="{FF2B5EF4-FFF2-40B4-BE49-F238E27FC236}">
                <a16:creationId xmlns:a16="http://schemas.microsoft.com/office/drawing/2014/main" id="{6F482501-072C-4994-B946-72461C99C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45429"/>
              </p:ext>
            </p:extLst>
          </p:nvPr>
        </p:nvGraphicFramePr>
        <p:xfrm>
          <a:off x="7069155" y="706177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4" name="Picture 4">
            <a:extLst>
              <a:ext uri="{FF2B5EF4-FFF2-40B4-BE49-F238E27FC236}">
                <a16:creationId xmlns:a16="http://schemas.microsoft.com/office/drawing/2014/main" id="{B99C10B8-2B6F-4B24-9811-7F393B32A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266" y="4015403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>
            <a:extLst>
              <a:ext uri="{FF2B5EF4-FFF2-40B4-BE49-F238E27FC236}">
                <a16:creationId xmlns:a16="http://schemas.microsoft.com/office/drawing/2014/main" id="{C2E1CBC0-55B5-4625-B39C-D4C28C46B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589" y="4015403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76C71DAB-D4EC-4516-B4A3-5C1D563EF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818" y="4015403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A44661-C78F-47CC-899B-C0755A6F5C3D}"/>
              </a:ext>
            </a:extLst>
          </p:cNvPr>
          <p:cNvSpPr/>
          <p:nvPr/>
        </p:nvSpPr>
        <p:spPr>
          <a:xfrm>
            <a:off x="5615953" y="122919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8727897-916A-48FB-BF1B-37160A4D2EFE}"/>
              </a:ext>
            </a:extLst>
          </p:cNvPr>
          <p:cNvSpPr/>
          <p:nvPr/>
        </p:nvSpPr>
        <p:spPr>
          <a:xfrm>
            <a:off x="6351009" y="12291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8BE8EDE7-F2B1-41E0-9A84-A833EC2E9564}"/>
              </a:ext>
            </a:extLst>
          </p:cNvPr>
          <p:cNvSpPr txBox="1"/>
          <p:nvPr/>
        </p:nvSpPr>
        <p:spPr>
          <a:xfrm>
            <a:off x="2159732" y="3725218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0B4B281A-691C-4441-AC73-A3913E2DEB5D}"/>
              </a:ext>
            </a:extLst>
          </p:cNvPr>
          <p:cNvSpPr txBox="1"/>
          <p:nvPr/>
        </p:nvSpPr>
        <p:spPr>
          <a:xfrm>
            <a:off x="5608476" y="3725218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DE1AFF-4D62-414D-8FE0-72661528A90C}"/>
              </a:ext>
            </a:extLst>
          </p:cNvPr>
          <p:cNvSpPr txBox="1"/>
          <p:nvPr/>
        </p:nvSpPr>
        <p:spPr>
          <a:xfrm>
            <a:off x="3035468" y="3725218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D4AFEA27-1AC9-4B77-848E-36B2B1C5892F}"/>
              </a:ext>
            </a:extLst>
          </p:cNvPr>
          <p:cNvSpPr txBox="1"/>
          <p:nvPr/>
        </p:nvSpPr>
        <p:spPr>
          <a:xfrm>
            <a:off x="3889791" y="3725218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C816B553-2408-4040-B460-F83A11481042}"/>
              </a:ext>
            </a:extLst>
          </p:cNvPr>
          <p:cNvSpPr txBox="1"/>
          <p:nvPr/>
        </p:nvSpPr>
        <p:spPr>
          <a:xfrm>
            <a:off x="4752020" y="3725218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07A1279-C696-45AF-B418-A4B2187CCBA2}"/>
              </a:ext>
            </a:extLst>
          </p:cNvPr>
          <p:cNvGrpSpPr/>
          <p:nvPr/>
        </p:nvGrpSpPr>
        <p:grpSpPr>
          <a:xfrm>
            <a:off x="2881210" y="5432589"/>
            <a:ext cx="1637116" cy="263186"/>
            <a:chOff x="319554" y="1245924"/>
            <a:chExt cx="2636592" cy="423864"/>
          </a:xfrm>
        </p:grpSpPr>
        <p:pic>
          <p:nvPicPr>
            <p:cNvPr id="48" name="Picture 11">
              <a:extLst>
                <a:ext uri="{FF2B5EF4-FFF2-40B4-BE49-F238E27FC236}">
                  <a16:creationId xmlns:a16="http://schemas.microsoft.com/office/drawing/2014/main" id="{B595E221-13FA-44C0-8A8C-BE2962CF1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2">
              <a:extLst>
                <a:ext uri="{FF2B5EF4-FFF2-40B4-BE49-F238E27FC236}">
                  <a16:creationId xmlns:a16="http://schemas.microsoft.com/office/drawing/2014/main" id="{F8FCB361-CBBA-41CC-808E-02429D6B78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:a16="http://schemas.microsoft.com/office/drawing/2014/main" id="{BAE81EAE-D110-4A93-9F20-9340D6CDF0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>
              <a:extLst>
                <a:ext uri="{FF2B5EF4-FFF2-40B4-BE49-F238E27FC236}">
                  <a16:creationId xmlns:a16="http://schemas.microsoft.com/office/drawing/2014/main" id="{4B1C88D5-02F3-4D1C-BE6E-0665184DAE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id="{25923187-3D09-475F-8530-4B7E034C348C}"/>
              </a:ext>
            </a:extLst>
          </p:cNvPr>
          <p:cNvSpPr/>
          <p:nvPr/>
        </p:nvSpPr>
        <p:spPr>
          <a:xfrm>
            <a:off x="4580886" y="53279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524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89B1E5A-99BB-4023-BC71-B955BDAD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52" y="2096852"/>
            <a:ext cx="3603760" cy="3283300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원그래프 기존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개발물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그래프 그대로 사용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F0147C6E-24DB-4AFC-B387-B935BCA3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0ED44004-70D6-4FF2-96F5-430D7F74F454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1781A709-7B93-4F2A-9A71-65C41802E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2C6B395A-B44D-4372-8803-F7273829C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3AFFA6FA-9550-486D-B3C5-EB55DFA9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A3BB0633-B214-481A-96AA-518E16578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214DE82-F3F6-439D-AB30-1836E9003D13}"/>
              </a:ext>
            </a:extLst>
          </p:cNvPr>
          <p:cNvSpPr/>
          <p:nvPr/>
        </p:nvSpPr>
        <p:spPr>
          <a:xfrm>
            <a:off x="1787665" y="2456892"/>
            <a:ext cx="296538" cy="3002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9B809AE-EC2C-4953-A0AF-FE3531F11DEB}"/>
              </a:ext>
            </a:extLst>
          </p:cNvPr>
          <p:cNvSpPr/>
          <p:nvPr/>
        </p:nvSpPr>
        <p:spPr>
          <a:xfrm>
            <a:off x="2047855" y="1716494"/>
            <a:ext cx="3219166" cy="35397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선사관에 있는 시대별 문화재 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D9FC08-399B-47D6-8EA6-906DC67464E1}"/>
              </a:ext>
            </a:extLst>
          </p:cNvPr>
          <p:cNvSpPr/>
          <p:nvPr/>
        </p:nvSpPr>
        <p:spPr>
          <a:xfrm>
            <a:off x="65312" y="692694"/>
            <a:ext cx="6918956" cy="7669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25D6CE-B935-4A65-9879-254B06C0AB5C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선사관에 있는 시대별 문화재 수를 나타낸 표입니다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표를 완성하고 원그래프로 나타내어 봅시다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0E781854-C0A9-437A-94D4-CB82813F7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8D3271-28F8-473F-A9D2-5A56BBF4EFDA}"/>
              </a:ext>
            </a:extLst>
          </p:cNvPr>
          <p:cNvSpPr/>
          <p:nvPr/>
        </p:nvSpPr>
        <p:spPr>
          <a:xfrm>
            <a:off x="5615953" y="122919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96A061-5DC1-498E-B3CE-1A4DE3F218A7}"/>
              </a:ext>
            </a:extLst>
          </p:cNvPr>
          <p:cNvSpPr/>
          <p:nvPr/>
        </p:nvSpPr>
        <p:spPr>
          <a:xfrm>
            <a:off x="6351009" y="12291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F01B20D-2183-45B1-9543-189A35A34728}"/>
              </a:ext>
            </a:extLst>
          </p:cNvPr>
          <p:cNvGrpSpPr/>
          <p:nvPr/>
        </p:nvGrpSpPr>
        <p:grpSpPr>
          <a:xfrm>
            <a:off x="2872338" y="5421779"/>
            <a:ext cx="1654859" cy="269100"/>
            <a:chOff x="290979" y="2009759"/>
            <a:chExt cx="2665167" cy="433388"/>
          </a:xfrm>
        </p:grpSpPr>
        <p:pic>
          <p:nvPicPr>
            <p:cNvPr id="34" name="Picture 15">
              <a:extLst>
                <a:ext uri="{FF2B5EF4-FFF2-40B4-BE49-F238E27FC236}">
                  <a16:creationId xmlns:a16="http://schemas.microsoft.com/office/drawing/2014/main" id="{543D2DEA-22E9-4684-99BB-C3200B935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>
              <a:extLst>
                <a:ext uri="{FF2B5EF4-FFF2-40B4-BE49-F238E27FC236}">
                  <a16:creationId xmlns:a16="http://schemas.microsoft.com/office/drawing/2014/main" id="{AED6B8FF-6EBC-4248-BCA7-39ACBA843A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2">
              <a:extLst>
                <a:ext uri="{FF2B5EF4-FFF2-40B4-BE49-F238E27FC236}">
                  <a16:creationId xmlns:a16="http://schemas.microsoft.com/office/drawing/2014/main" id="{3B76919B-E682-4C66-A6FD-ADAB35C51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6">
              <a:extLst>
                <a:ext uri="{FF2B5EF4-FFF2-40B4-BE49-F238E27FC236}">
                  <a16:creationId xmlns:a16="http://schemas.microsoft.com/office/drawing/2014/main" id="{EA8882BF-AEAB-472F-95F4-4D204CC09B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474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F0147C6E-24DB-4AFC-B387-B935BCA3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0ED44004-70D6-4FF2-96F5-430D7F74F454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1781A709-7B93-4F2A-9A71-65C41802E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2C6B395A-B44D-4372-8803-F7273829C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3AFFA6FA-9550-486D-B3C5-EB55DFA9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A3BB0633-B214-481A-96AA-518E16578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  <p:sp>
        <p:nvSpPr>
          <p:cNvPr id="20" name="TextBox 43">
            <a:extLst>
              <a:ext uri="{FF2B5EF4-FFF2-40B4-BE49-F238E27FC236}">
                <a16:creationId xmlns:a16="http://schemas.microsoft.com/office/drawing/2014/main" id="{F3FC0444-268C-496B-95FF-65DC2B50D46A}"/>
              </a:ext>
            </a:extLst>
          </p:cNvPr>
          <p:cNvSpPr txBox="1"/>
          <p:nvPr/>
        </p:nvSpPr>
        <p:spPr>
          <a:xfrm>
            <a:off x="302614" y="1534726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원그래프를 보고 알 수 있는 내용을 말해 보세요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41C10BB-FCD3-4455-A639-9FD0D0346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64188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078471-C419-4B85-8F06-DADCF4BFEFAB}"/>
              </a:ext>
            </a:extLst>
          </p:cNvPr>
          <p:cNvSpPr/>
          <p:nvPr/>
        </p:nvSpPr>
        <p:spPr bwMode="auto">
          <a:xfrm>
            <a:off x="400068" y="2056359"/>
            <a:ext cx="6142469" cy="3862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572C13-8C4B-4DAA-80D0-479E3FCC0F70}"/>
              </a:ext>
            </a:extLst>
          </p:cNvPr>
          <p:cNvSpPr/>
          <p:nvPr/>
        </p:nvSpPr>
        <p:spPr>
          <a:xfrm>
            <a:off x="634416" y="2050645"/>
            <a:ext cx="5908121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철기 시대의 문화재 수가 가장 많습니다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1E65AF2F-F579-4F63-9447-0A08C6D5B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30" y="2153669"/>
            <a:ext cx="252671" cy="20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1CDCC54-9CA2-40C0-BB3B-88B460B852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09" y="2153669"/>
            <a:ext cx="219055" cy="21905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7ACCED-E07B-44ED-AE4E-086CAFDA0F24}"/>
              </a:ext>
            </a:extLst>
          </p:cNvPr>
          <p:cNvSpPr/>
          <p:nvPr/>
        </p:nvSpPr>
        <p:spPr>
          <a:xfrm>
            <a:off x="65312" y="692694"/>
            <a:ext cx="6918956" cy="7669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651E73-9BDD-4C33-A63C-8A53C2462BC8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선사관에 있는 시대별 문화재 수를 나타낸 표입니다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표를 완성하고 원그래프로 나타내어 봅시다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C15A64EE-BFAF-4844-B12A-97D6E059E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5948AAE6-38E6-4F59-B418-81E866FEBDD0}"/>
              </a:ext>
            </a:extLst>
          </p:cNvPr>
          <p:cNvSpPr/>
          <p:nvPr/>
        </p:nvSpPr>
        <p:spPr bwMode="auto">
          <a:xfrm>
            <a:off x="400068" y="2575270"/>
            <a:ext cx="6142469" cy="3862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9B8773A-6046-421B-876F-05ABFFFBDFA9}"/>
              </a:ext>
            </a:extLst>
          </p:cNvPr>
          <p:cNvSpPr/>
          <p:nvPr/>
        </p:nvSpPr>
        <p:spPr>
          <a:xfrm>
            <a:off x="634416" y="2569556"/>
            <a:ext cx="5908121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철기 시대의 문화재 수는 신석기 시대 문화재 수의 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EBAD108F-A005-45A0-930D-421C51775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30" y="2672580"/>
            <a:ext cx="252671" cy="20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F2D07BC-707A-4F0B-990F-BBE8A462A4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09" y="2672580"/>
            <a:ext cx="219055" cy="219055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5EADED-1325-4E60-A9B5-9609DD46E260}"/>
              </a:ext>
            </a:extLst>
          </p:cNvPr>
          <p:cNvSpPr/>
          <p:nvPr/>
        </p:nvSpPr>
        <p:spPr>
          <a:xfrm>
            <a:off x="5615953" y="119318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25E3B9-B851-4574-BA8A-52679CB8903D}"/>
              </a:ext>
            </a:extLst>
          </p:cNvPr>
          <p:cNvSpPr/>
          <p:nvPr/>
        </p:nvSpPr>
        <p:spPr>
          <a:xfrm>
            <a:off x="6363887" y="119318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666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5C7274-6B04-495F-ADC0-18C4E7D54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1021217"/>
            <a:ext cx="6709540" cy="416470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15671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1965" y="1503060"/>
            <a:ext cx="345594" cy="2898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77574" y="1500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D8121C-A626-4F42-8D7C-0031E77E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0" y="952226"/>
            <a:ext cx="6682053" cy="413583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0963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1625600" y="3356992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1457464" y="33569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5209EF-60FD-44B1-900E-4B5AE05B6114}"/>
              </a:ext>
            </a:extLst>
          </p:cNvPr>
          <p:cNvSpPr/>
          <p:nvPr/>
        </p:nvSpPr>
        <p:spPr>
          <a:xfrm>
            <a:off x="293936" y="4549622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6D2C512-F14D-4F27-A980-3FD1F0E82FF8}"/>
              </a:ext>
            </a:extLst>
          </p:cNvPr>
          <p:cNvSpPr/>
          <p:nvPr/>
        </p:nvSpPr>
        <p:spPr>
          <a:xfrm>
            <a:off x="372773" y="43305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id="{BD84532D-59C7-4F54-A004-2C0C377B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461" y="4002334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84C19-ACD2-4E59-B742-85A954C06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2045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F68F7EEA-E6F0-4E8A-8E9C-E1275295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28" y="499560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552849-E188-4389-AB0C-0FA2824D8492}"/>
              </a:ext>
            </a:extLst>
          </p:cNvPr>
          <p:cNvSpPr/>
          <p:nvPr/>
        </p:nvSpPr>
        <p:spPr>
          <a:xfrm>
            <a:off x="4755808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D580C78-7E6F-4B99-9403-9B39ED277A02}"/>
              </a:ext>
            </a:extLst>
          </p:cNvPr>
          <p:cNvSpPr/>
          <p:nvPr/>
        </p:nvSpPr>
        <p:spPr>
          <a:xfrm>
            <a:off x="4703826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949994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라인박스 및 표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7">
            <a:extLst>
              <a:ext uri="{FF2B5EF4-FFF2-40B4-BE49-F238E27FC236}">
                <a16:creationId xmlns:a16="http://schemas.microsoft.com/office/drawing/2014/main" id="{230EADE2-C193-42B6-910F-D00E07A7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1C5F19E-DD51-4287-A812-43F776BB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07AD84-FA4A-4D6C-81B1-99FC11D1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79D40312-27A1-4568-858B-FA6486DC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D11FC9-2EBA-4DDD-9230-2CAD1A3C319F}"/>
              </a:ext>
            </a:extLst>
          </p:cNvPr>
          <p:cNvSpPr/>
          <p:nvPr/>
        </p:nvSpPr>
        <p:spPr>
          <a:xfrm>
            <a:off x="306867" y="2698252"/>
            <a:ext cx="6564625" cy="1918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FBB2FFE-A8FE-475F-A080-482B5E5AA423}"/>
              </a:ext>
            </a:extLst>
          </p:cNvPr>
          <p:cNvSpPr/>
          <p:nvPr/>
        </p:nvSpPr>
        <p:spPr>
          <a:xfrm>
            <a:off x="254886" y="258871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80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86140"/>
              </p:ext>
            </p:extLst>
          </p:nvPr>
        </p:nvGraphicFramePr>
        <p:xfrm>
          <a:off x="153927" y="224644"/>
          <a:ext cx="8836146" cy="412450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suh_0601_05_0006_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suh_0601_05_0006_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원그래프로 나타내기 위한 준비하기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suh_0601_05_0006_201_1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원그래프로 나타내고 원그래프로 나타내는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suh_0601_05_0006_202_1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표를 완성하고 띠그래프로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suh_0601_05_0006_203_1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72943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suh_0601_05_0006_3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suh_0601_05_0006_3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suh_0601_05_0006_401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suh_0601_05_0006_501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525061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84C19-ACD2-4E59-B742-85A954C06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44" y="1050387"/>
            <a:ext cx="6634120" cy="422045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F68F7EEA-E6F0-4E8A-8E9C-E1275295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28" y="499560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552849-E188-4389-AB0C-0FA2824D8492}"/>
              </a:ext>
            </a:extLst>
          </p:cNvPr>
          <p:cNvSpPr/>
          <p:nvPr/>
        </p:nvSpPr>
        <p:spPr>
          <a:xfrm>
            <a:off x="4755808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91995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7">
            <a:extLst>
              <a:ext uri="{FF2B5EF4-FFF2-40B4-BE49-F238E27FC236}">
                <a16:creationId xmlns:a16="http://schemas.microsoft.com/office/drawing/2014/main" id="{230EADE2-C193-42B6-910F-D00E07A7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1C5F19E-DD51-4287-A812-43F776BB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07AD84-FA4A-4D6C-81B1-99FC11D1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79D40312-27A1-4568-858B-FA6486DC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D11FC9-2EBA-4DDD-9230-2CAD1A3C319F}"/>
              </a:ext>
            </a:extLst>
          </p:cNvPr>
          <p:cNvSpPr/>
          <p:nvPr/>
        </p:nvSpPr>
        <p:spPr>
          <a:xfrm>
            <a:off x="306867" y="2698252"/>
            <a:ext cx="6564625" cy="1918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3ACB06F-43B0-4200-A2DB-5E6221548E11}"/>
              </a:ext>
            </a:extLst>
          </p:cNvPr>
          <p:cNvSpPr/>
          <p:nvPr/>
        </p:nvSpPr>
        <p:spPr>
          <a:xfrm>
            <a:off x="611560" y="2133864"/>
            <a:ext cx="5608783" cy="264143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6FBDEE75-63BA-47DA-BF7A-37CD8A5A6F6E}"/>
              </a:ext>
            </a:extLst>
          </p:cNvPr>
          <p:cNvSpPr/>
          <p:nvPr/>
        </p:nvSpPr>
        <p:spPr>
          <a:xfrm flipH="1" flipV="1">
            <a:off x="4995526" y="4793010"/>
            <a:ext cx="195359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9D811495-5803-41B7-95B4-1CE87189B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1151620" y="1833704"/>
            <a:ext cx="851256" cy="2926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0F237C8-1212-446F-9ADD-F68DC7989A70}"/>
              </a:ext>
            </a:extLst>
          </p:cNvPr>
          <p:cNvSpPr txBox="1"/>
          <p:nvPr/>
        </p:nvSpPr>
        <p:spPr>
          <a:xfrm>
            <a:off x="831237" y="2276872"/>
            <a:ext cx="5400169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×100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40 %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</a:p>
          <a:p>
            <a:pPr>
              <a:lnSpc>
                <a:spcPct val="20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의사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×100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30 %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선생님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×100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25 %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>
              <a:lnSpc>
                <a:spcPct val="20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×100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5 %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0B4AC34-E72E-4313-94CB-10B948CA2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01789"/>
              </p:ext>
            </p:extLst>
          </p:nvPr>
        </p:nvGraphicFramePr>
        <p:xfrm>
          <a:off x="1472341" y="2387121"/>
          <a:ext cx="396044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31" name="Picture 4">
            <a:extLst>
              <a:ext uri="{FF2B5EF4-FFF2-40B4-BE49-F238E27FC236}">
                <a16:creationId xmlns:a16="http://schemas.microsoft.com/office/drawing/2014/main" id="{0C752A86-E4FE-4837-AA2B-70917F2BF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44" y="3718693"/>
            <a:ext cx="88932" cy="1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1E394A03-5966-468E-BD0F-6776804D2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3" y="3182593"/>
            <a:ext cx="88932" cy="1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2226C2D0-6F0C-4838-BB4F-F002F244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44" y="4271627"/>
            <a:ext cx="88932" cy="1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762DE8AE-CEEF-49BB-8FF1-7D950EC2E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3" y="2580492"/>
            <a:ext cx="88932" cy="1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963A722B-8EA4-4CA6-ADD5-5A52ACDC3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663039"/>
              </p:ext>
            </p:extLst>
          </p:nvPr>
        </p:nvGraphicFramePr>
        <p:xfrm>
          <a:off x="1472341" y="2916367"/>
          <a:ext cx="396044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51FB5C8-EFD3-4C41-98FC-562B65D4C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44528"/>
              </p:ext>
            </p:extLst>
          </p:nvPr>
        </p:nvGraphicFramePr>
        <p:xfrm>
          <a:off x="1699579" y="3494216"/>
          <a:ext cx="396044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3017EA37-FDA5-45FB-9130-87E7C6A38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7818"/>
              </p:ext>
            </p:extLst>
          </p:nvPr>
        </p:nvGraphicFramePr>
        <p:xfrm>
          <a:off x="1488696" y="4039146"/>
          <a:ext cx="396044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751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학생 수에 대한 장래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희망별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학생 수의 백분율을 나타낸 표를 보고 백분율과 학생 수 사이의 관계를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90350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DE93B509-0223-4CF4-B29E-4DD8FBD1DD7B}"/>
              </a:ext>
            </a:extLst>
          </p:cNvPr>
          <p:cNvSpPr/>
          <p:nvPr/>
        </p:nvSpPr>
        <p:spPr>
          <a:xfrm>
            <a:off x="5473222" y="5016914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34289C6-FBB5-41AE-B9CD-86F411C07BFB}"/>
              </a:ext>
            </a:extLst>
          </p:cNvPr>
          <p:cNvSpPr/>
          <p:nvPr/>
        </p:nvSpPr>
        <p:spPr>
          <a:xfrm>
            <a:off x="2357817" y="2315165"/>
            <a:ext cx="2099951" cy="35397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장래 </a:t>
            </a:r>
            <a:r>
              <a:rPr lang="ko-KR" altLang="en-US" sz="16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희망별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학생 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7D395D-71BB-48F1-9844-A659C683AA3A}"/>
              </a:ext>
            </a:extLst>
          </p:cNvPr>
          <p:cNvSpPr txBox="1"/>
          <p:nvPr/>
        </p:nvSpPr>
        <p:spPr>
          <a:xfrm>
            <a:off x="1305275" y="4306718"/>
            <a:ext cx="4609623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id="{3B3A6A24-4026-42F1-8757-D20818AE1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723" y="4468416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43">
            <a:extLst>
              <a:ext uri="{FF2B5EF4-FFF2-40B4-BE49-F238E27FC236}">
                <a16:creationId xmlns:a16="http://schemas.microsoft.com/office/drawing/2014/main" id="{3D5E7BC0-0EED-4DDD-8EEA-048A6348830A}"/>
              </a:ext>
            </a:extLst>
          </p:cNvPr>
          <p:cNvSpPr txBox="1"/>
          <p:nvPr/>
        </p:nvSpPr>
        <p:spPr>
          <a:xfrm>
            <a:off x="1305276" y="4311912"/>
            <a:ext cx="4464484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수를 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나누면 백분율과 같습니다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83AD2BE0-0DEE-4D6D-8898-48FC33FEB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614" y="4386421"/>
            <a:ext cx="280888" cy="22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668127AE-2E9D-4F9F-A9B9-4E70E8417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986951"/>
              </p:ext>
            </p:extLst>
          </p:nvPr>
        </p:nvGraphicFramePr>
        <p:xfrm>
          <a:off x="863600" y="2871337"/>
          <a:ext cx="5537089" cy="1251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94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861199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861199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861199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861199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861199">
                  <a:extLst>
                    <a:ext uri="{9D8B030D-6E8A-4147-A177-3AD203B41FA5}">
                      <a16:colId xmlns:a16="http://schemas.microsoft.com/office/drawing/2014/main" val="2324334880"/>
                    </a:ext>
                  </a:extLst>
                </a:gridCol>
              </a:tblGrid>
              <a:tr h="47718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5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장래 희망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가수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선생님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387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학생 수</a:t>
                      </a:r>
                      <a:r>
                        <a:rPr kumimoji="0" lang="en-US" altLang="ko-KR" sz="15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5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5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5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387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</a:t>
                      </a:r>
                      <a:r>
                        <a:rPr kumimoji="0" lang="en-US" altLang="ko-KR" sz="15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(%)</a:t>
                      </a:r>
                      <a:endParaRPr kumimoji="0" lang="ko-KR" altLang="en-US" sz="15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8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88103"/>
                  </a:ext>
                </a:extLst>
              </a:tr>
            </a:tbl>
          </a:graphicData>
        </a:graphic>
      </p:graphicFrame>
      <p:grpSp>
        <p:nvGrpSpPr>
          <p:cNvPr id="73" name="그룹 72">
            <a:extLst>
              <a:ext uri="{FF2B5EF4-FFF2-40B4-BE49-F238E27FC236}">
                <a16:creationId xmlns:a16="http://schemas.microsoft.com/office/drawing/2014/main" id="{D7EBB524-DE04-4E7E-911F-C76F69BB08C7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id="{45267E93-EE37-4742-B282-16208E64FAEB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9F13755B-DBD3-4708-8CCA-5E81B744D721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id="{529851DB-731C-4F77-843B-812987F68AED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A274399E-F18B-4236-9DB7-42EF10FD416A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9DCC5460-B514-4B0A-AA75-2B7BF610413A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025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B143BF5-8A94-4E3E-84AA-6AB3CFA44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19793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776110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24128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23438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7">
            <a:extLst>
              <a:ext uri="{FF2B5EF4-FFF2-40B4-BE49-F238E27FC236}">
                <a16:creationId xmlns:a16="http://schemas.microsoft.com/office/drawing/2014/main" id="{230EADE2-C193-42B6-910F-D00E07A7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1C5F19E-DD51-4287-A812-43F776BB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07AD84-FA4A-4D6C-81B1-99FC11D1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79D40312-27A1-4568-858B-FA6486DC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</p:spTree>
    <p:extLst>
      <p:ext uri="{BB962C8B-B14F-4D97-AF65-F5344CB8AC3E}">
        <p14:creationId xmlns:p14="http://schemas.microsoft.com/office/powerpoint/2010/main" val="3626961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463733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9" name="Picture 6">
            <a:extLst>
              <a:ext uri="{FF2B5EF4-FFF2-40B4-BE49-F238E27FC236}">
                <a16:creationId xmlns:a16="http://schemas.microsoft.com/office/drawing/2014/main" id="{69C5A712-37E7-4116-AE3D-B4893056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>
            <a:extLst>
              <a:ext uri="{FF2B5EF4-FFF2-40B4-BE49-F238E27FC236}">
                <a16:creationId xmlns:a16="http://schemas.microsoft.com/office/drawing/2014/main" id="{DE12E503-DDE1-46B6-952D-F698A2A152BC}"/>
              </a:ext>
            </a:extLst>
          </p:cNvPr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연수네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 학생을 대상으로 형제 수를 조사하여 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 안에 알맞은 수를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64AA028-101F-4C81-8767-FFAAB4127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87165"/>
              </p:ext>
            </p:extLst>
          </p:nvPr>
        </p:nvGraphicFramePr>
        <p:xfrm>
          <a:off x="877528" y="2912233"/>
          <a:ext cx="5275120" cy="125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206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823222">
                  <a:extLst>
                    <a:ext uri="{9D8B030D-6E8A-4147-A177-3AD203B41FA5}">
                      <a16:colId xmlns:a16="http://schemas.microsoft.com/office/drawing/2014/main" val="2215320004"/>
                    </a:ext>
                  </a:extLst>
                </a:gridCol>
              </a:tblGrid>
              <a:tr h="41908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형제 수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이상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4190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학생 수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4190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(%)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78515"/>
                  </a:ext>
                </a:extLst>
              </a:tr>
            </a:tbl>
          </a:graphicData>
        </a:graphic>
      </p:graphicFrame>
      <p:pic>
        <p:nvPicPr>
          <p:cNvPr id="25" name="Picture 4">
            <a:extLst>
              <a:ext uri="{FF2B5EF4-FFF2-40B4-BE49-F238E27FC236}">
                <a16:creationId xmlns:a16="http://schemas.microsoft.com/office/drawing/2014/main" id="{E68F4348-C64C-4A80-80E6-C43856CC9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26" y="4053741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45B11547-8C90-4868-B719-EF5A4FB4D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278" y="4053741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C7F9E61A-C090-4574-AC7A-B2FD85B02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70" y="4053741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11C18CA7-032D-4011-8886-74F504460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59" y="4053741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F58EA6ED-9F40-432F-9091-46AFE0E5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438" y="4053741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>
            <a:extLst>
              <a:ext uri="{FF2B5EF4-FFF2-40B4-BE49-F238E27FC236}">
                <a16:creationId xmlns:a16="http://schemas.microsoft.com/office/drawing/2014/main" id="{E1D0BE67-322E-4470-95C2-9D15625AD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19" y="5226312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DE8D14-6F99-46E2-88A6-8E9BC308AD4B}"/>
              </a:ext>
            </a:extLst>
          </p:cNvPr>
          <p:cNvSpPr/>
          <p:nvPr/>
        </p:nvSpPr>
        <p:spPr>
          <a:xfrm>
            <a:off x="4485999" y="5226312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B055C483-F855-447B-A137-2F83E54F10C1}"/>
              </a:ext>
            </a:extLst>
          </p:cNvPr>
          <p:cNvSpPr/>
          <p:nvPr/>
        </p:nvSpPr>
        <p:spPr>
          <a:xfrm>
            <a:off x="4388321" y="5137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4D6059F-D5F2-4571-B33F-80719515442B}"/>
              </a:ext>
            </a:extLst>
          </p:cNvPr>
          <p:cNvSpPr/>
          <p:nvPr/>
        </p:nvSpPr>
        <p:spPr>
          <a:xfrm>
            <a:off x="5498357" y="5137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F5A5670-D709-4E37-B24D-155FB4D76D60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211D8A40-7326-42AC-B656-E4C7F5D97F71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CF370565-807F-403A-B0E7-638A40E0CBF8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C2D0DDEA-58ED-4E19-8820-A20D8DE91F4B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B271B06D-76FD-49C3-9566-16F5DABFEEED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8A8E3D4F-2AEC-4C7F-97BD-61C2B9F442AF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8" name="TextBox 43">
            <a:extLst>
              <a:ext uri="{FF2B5EF4-FFF2-40B4-BE49-F238E27FC236}">
                <a16:creationId xmlns:a16="http://schemas.microsoft.com/office/drawing/2014/main" id="{D925C5CD-4F6C-46C0-A8EC-51E1E969270E}"/>
              </a:ext>
            </a:extLst>
          </p:cNvPr>
          <p:cNvSpPr txBox="1"/>
          <p:nvPr/>
        </p:nvSpPr>
        <p:spPr>
          <a:xfrm>
            <a:off x="2123728" y="3763556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8522CEF8-B937-4C33-9A63-22E6ABC22197}"/>
              </a:ext>
            </a:extLst>
          </p:cNvPr>
          <p:cNvSpPr txBox="1"/>
          <p:nvPr/>
        </p:nvSpPr>
        <p:spPr>
          <a:xfrm>
            <a:off x="5376480" y="3763556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787FF3CE-0D36-4806-AC8F-EB8EA3AA4B08}"/>
              </a:ext>
            </a:extLst>
          </p:cNvPr>
          <p:cNvSpPr txBox="1"/>
          <p:nvPr/>
        </p:nvSpPr>
        <p:spPr>
          <a:xfrm>
            <a:off x="2826372" y="3763556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AE7205C4-0C91-4B44-88E0-0BF18F10444A}"/>
              </a:ext>
            </a:extLst>
          </p:cNvPr>
          <p:cNvSpPr txBox="1"/>
          <p:nvPr/>
        </p:nvSpPr>
        <p:spPr>
          <a:xfrm>
            <a:off x="3529861" y="3763556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38D023BC-33C1-4829-B2E1-352627C402A6}"/>
              </a:ext>
            </a:extLst>
          </p:cNvPr>
          <p:cNvSpPr txBox="1"/>
          <p:nvPr/>
        </p:nvSpPr>
        <p:spPr>
          <a:xfrm>
            <a:off x="4429640" y="3763556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684845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660565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볼드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9" name="Picture 6">
            <a:extLst>
              <a:ext uri="{FF2B5EF4-FFF2-40B4-BE49-F238E27FC236}">
                <a16:creationId xmlns:a16="http://schemas.microsoft.com/office/drawing/2014/main" id="{69C5A712-37E7-4116-AE3D-B4893056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>
            <a:extLst>
              <a:ext uri="{FF2B5EF4-FFF2-40B4-BE49-F238E27FC236}">
                <a16:creationId xmlns:a16="http://schemas.microsoft.com/office/drawing/2014/main" id="{DE12E503-DDE1-46B6-952D-F698A2A152BC}"/>
              </a:ext>
            </a:extLst>
          </p:cNvPr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연수네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 학생을 대상으로 형제 수를 조사하여 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64AA028-101F-4C81-8767-FFAAB4127AFC}"/>
              </a:ext>
            </a:extLst>
          </p:cNvPr>
          <p:cNvGraphicFramePr>
            <a:graphicFrameLocks noGrp="1"/>
          </p:cNvGraphicFramePr>
          <p:nvPr/>
        </p:nvGraphicFramePr>
        <p:xfrm>
          <a:off x="877528" y="2912233"/>
          <a:ext cx="5275120" cy="125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206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707564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823222">
                  <a:extLst>
                    <a:ext uri="{9D8B030D-6E8A-4147-A177-3AD203B41FA5}">
                      <a16:colId xmlns:a16="http://schemas.microsoft.com/office/drawing/2014/main" val="2215320004"/>
                    </a:ext>
                  </a:extLst>
                </a:gridCol>
              </a:tblGrid>
              <a:tr h="41908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형제 수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이상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4190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학생 수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4190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(%)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7851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FB570AC-DD04-4AD3-8D44-385C6614DDFD}"/>
              </a:ext>
            </a:extLst>
          </p:cNvPr>
          <p:cNvSpPr txBox="1"/>
          <p:nvPr/>
        </p:nvSpPr>
        <p:spPr>
          <a:xfrm>
            <a:off x="2183830" y="3802012"/>
            <a:ext cx="617211" cy="3195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E68F4348-C64C-4A80-80E6-C43856CC9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26" y="4053741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43">
            <a:extLst>
              <a:ext uri="{FF2B5EF4-FFF2-40B4-BE49-F238E27FC236}">
                <a16:creationId xmlns:a16="http://schemas.microsoft.com/office/drawing/2014/main" id="{56F4966B-3808-4BE2-AACC-E70408C0B899}"/>
              </a:ext>
            </a:extLst>
          </p:cNvPr>
          <p:cNvSpPr txBox="1"/>
          <p:nvPr/>
        </p:nvSpPr>
        <p:spPr>
          <a:xfrm>
            <a:off x="2123728" y="3763556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405505-B194-4E8C-88C8-F48F9D834707}"/>
              </a:ext>
            </a:extLst>
          </p:cNvPr>
          <p:cNvSpPr txBox="1"/>
          <p:nvPr/>
        </p:nvSpPr>
        <p:spPr>
          <a:xfrm>
            <a:off x="5436582" y="3802012"/>
            <a:ext cx="617211" cy="3195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45B11547-8C90-4868-B719-EF5A4FB4D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278" y="4053741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75777B55-FD71-4C65-A097-ADA02EAF605E}"/>
              </a:ext>
            </a:extLst>
          </p:cNvPr>
          <p:cNvSpPr txBox="1"/>
          <p:nvPr/>
        </p:nvSpPr>
        <p:spPr>
          <a:xfrm>
            <a:off x="5376480" y="3763556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9073F9-93B4-41F9-A744-65ACF8A5979F}"/>
              </a:ext>
            </a:extLst>
          </p:cNvPr>
          <p:cNvSpPr txBox="1"/>
          <p:nvPr/>
        </p:nvSpPr>
        <p:spPr>
          <a:xfrm>
            <a:off x="2886474" y="3802012"/>
            <a:ext cx="617211" cy="3195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C7F9E61A-C090-4574-AC7A-B2FD85B02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16" y="2967049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6D69E534-C4D9-4246-B569-0E876D249003}"/>
              </a:ext>
            </a:extLst>
          </p:cNvPr>
          <p:cNvSpPr txBox="1"/>
          <p:nvPr/>
        </p:nvSpPr>
        <p:spPr>
          <a:xfrm>
            <a:off x="2826372" y="3763556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A60CF1-934E-4B32-9816-2C39694FDD05}"/>
              </a:ext>
            </a:extLst>
          </p:cNvPr>
          <p:cNvSpPr txBox="1"/>
          <p:nvPr/>
        </p:nvSpPr>
        <p:spPr>
          <a:xfrm>
            <a:off x="3589963" y="3802012"/>
            <a:ext cx="617211" cy="3195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11C18CA7-032D-4011-8886-74F504460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59" y="4053741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3D661D6E-0907-465E-9464-B47B32A7B2F7}"/>
              </a:ext>
            </a:extLst>
          </p:cNvPr>
          <p:cNvSpPr txBox="1"/>
          <p:nvPr/>
        </p:nvSpPr>
        <p:spPr>
          <a:xfrm>
            <a:off x="3529861" y="3763556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24945D-8B52-43F3-833C-2A5D2E8C5EE2}"/>
              </a:ext>
            </a:extLst>
          </p:cNvPr>
          <p:cNvSpPr txBox="1"/>
          <p:nvPr/>
        </p:nvSpPr>
        <p:spPr>
          <a:xfrm>
            <a:off x="4489742" y="3802012"/>
            <a:ext cx="617211" cy="3195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F58EA6ED-9F40-432F-9091-46AFE0E5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438" y="4053741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id="{661B7806-B6BD-49B4-8F42-65C0F1A89AA9}"/>
              </a:ext>
            </a:extLst>
          </p:cNvPr>
          <p:cNvSpPr txBox="1"/>
          <p:nvPr/>
        </p:nvSpPr>
        <p:spPr>
          <a:xfrm>
            <a:off x="4429640" y="3763556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</a:p>
        </p:txBody>
      </p:sp>
      <p:pic>
        <p:nvPicPr>
          <p:cNvPr id="58" name="Picture 13">
            <a:extLst>
              <a:ext uri="{FF2B5EF4-FFF2-40B4-BE49-F238E27FC236}">
                <a16:creationId xmlns:a16="http://schemas.microsoft.com/office/drawing/2014/main" id="{E1D0BE67-322E-4470-95C2-9D15625AD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19" y="5226312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DE8D14-6F99-46E2-88A6-8E9BC308AD4B}"/>
              </a:ext>
            </a:extLst>
          </p:cNvPr>
          <p:cNvSpPr/>
          <p:nvPr/>
        </p:nvSpPr>
        <p:spPr>
          <a:xfrm>
            <a:off x="4485999" y="5226312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3AFB88D-D478-4579-917D-124B8F7633F0}"/>
              </a:ext>
            </a:extLst>
          </p:cNvPr>
          <p:cNvSpPr/>
          <p:nvPr/>
        </p:nvSpPr>
        <p:spPr>
          <a:xfrm>
            <a:off x="611560" y="2302632"/>
            <a:ext cx="5724636" cy="247266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B0341343-778E-4297-9659-D3838D5DE572}"/>
              </a:ext>
            </a:extLst>
          </p:cNvPr>
          <p:cNvSpPr/>
          <p:nvPr/>
        </p:nvSpPr>
        <p:spPr>
          <a:xfrm flipH="1" flipV="1">
            <a:off x="4995526" y="4793010"/>
            <a:ext cx="195359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BAB59143-9FDB-4CE9-8BD6-898FB0119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918408" y="2026884"/>
            <a:ext cx="851256" cy="2926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24B343E-7340-460D-860F-2CBDDF4E7FDE}"/>
              </a:ext>
            </a:extLst>
          </p:cNvPr>
          <p:cNvSpPr txBox="1"/>
          <p:nvPr/>
        </p:nvSpPr>
        <p:spPr>
          <a:xfrm>
            <a:off x="898424" y="2300270"/>
            <a:ext cx="5504959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×100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30 %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>
              <a:lnSpc>
                <a:spcPct val="20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×100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40 %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×100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10 %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</a:p>
          <a:p>
            <a:pPr>
              <a:lnSpc>
                <a:spcPct val="20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이상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×100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20 %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840F2B51-4B0D-4FF1-B019-EBD2CEA2E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944475"/>
              </p:ext>
            </p:extLst>
          </p:nvPr>
        </p:nvGraphicFramePr>
        <p:xfrm>
          <a:off x="1439652" y="2398038"/>
          <a:ext cx="396044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43" name="Picture 4">
            <a:extLst>
              <a:ext uri="{FF2B5EF4-FFF2-40B4-BE49-F238E27FC236}">
                <a16:creationId xmlns:a16="http://schemas.microsoft.com/office/drawing/2014/main" id="{F0DBA460-476D-4859-9A2C-8CDBEBB63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44" y="3718693"/>
            <a:ext cx="88932" cy="1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89735197-B70D-4ADB-AF3C-9F74AB48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00" y="2632001"/>
            <a:ext cx="88932" cy="1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1270333F-6C4F-4715-A4DD-E610F12D2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44" y="4271627"/>
            <a:ext cx="88932" cy="1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F00B77CD-A62D-4596-B98C-42F69D4DF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00" y="3184935"/>
            <a:ext cx="88932" cy="1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85A3E066-BFA9-4884-9CC0-8DFA1BCE9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596906"/>
              </p:ext>
            </p:extLst>
          </p:nvPr>
        </p:nvGraphicFramePr>
        <p:xfrm>
          <a:off x="1435638" y="2933922"/>
          <a:ext cx="396044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61813B36-0E1D-4BD6-B6EB-6CA70E5F0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48273"/>
              </p:ext>
            </p:extLst>
          </p:nvPr>
        </p:nvGraphicFramePr>
        <p:xfrm>
          <a:off x="1426725" y="3470135"/>
          <a:ext cx="381357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57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AC74D902-1D5A-425A-BA8A-2C5428BFD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377995"/>
              </p:ext>
            </p:extLst>
          </p:nvPr>
        </p:nvGraphicFramePr>
        <p:xfrm>
          <a:off x="1982754" y="4055423"/>
          <a:ext cx="396044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64" name="그룹 63">
            <a:extLst>
              <a:ext uri="{FF2B5EF4-FFF2-40B4-BE49-F238E27FC236}">
                <a16:creationId xmlns:a16="http://schemas.microsoft.com/office/drawing/2014/main" id="{C6D6E496-0138-4623-A489-1AE095FBB28E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8BAA50DF-7981-469D-97E2-F3364DF378ED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BFB460FC-54B8-44FC-B582-ADAA1B4D2FCD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9AB73DF-FA8D-4575-B980-1E9795501B36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DA73DF5B-8395-4B01-999E-C76C9CD26509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EDD4DBBF-EE1B-47E4-83C0-CBDFA18B0BEC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608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>
            <a:extLst>
              <a:ext uri="{FF2B5EF4-FFF2-40B4-BE49-F238E27FC236}">
                <a16:creationId xmlns:a16="http://schemas.microsoft.com/office/drawing/2014/main" id="{96C03C71-B387-4A2E-9AF2-51A7E9116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703584"/>
            <a:ext cx="2809900" cy="2642792"/>
          </a:xfrm>
          <a:prstGeom prst="rect">
            <a:avLst/>
          </a:prstGeom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9" name="Picture 6">
            <a:extLst>
              <a:ext uri="{FF2B5EF4-FFF2-40B4-BE49-F238E27FC236}">
                <a16:creationId xmlns:a16="http://schemas.microsoft.com/office/drawing/2014/main" id="{69C5A712-37E7-4116-AE3D-B4893056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1" name="타원 170">
            <a:extLst>
              <a:ext uri="{FF2B5EF4-FFF2-40B4-BE49-F238E27FC236}">
                <a16:creationId xmlns:a16="http://schemas.microsoft.com/office/drawing/2014/main" id="{2FEC1B61-F17E-4EDA-A62E-A37123464A58}"/>
              </a:ext>
            </a:extLst>
          </p:cNvPr>
          <p:cNvSpPr/>
          <p:nvPr/>
        </p:nvSpPr>
        <p:spPr>
          <a:xfrm>
            <a:off x="5326486" y="5298660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DE12E503-DDE1-46B6-952D-F698A2A152BC}"/>
              </a:ext>
            </a:extLst>
          </p:cNvPr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문제에서 구한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 학생들의 전체 학생에 대한 형제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수별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학생 수의 비율을 원그래프로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6E2D421-6C04-4BA3-9D75-E91AD06E7579}"/>
              </a:ext>
            </a:extLst>
          </p:cNvPr>
          <p:cNvSpPr/>
          <p:nvPr/>
        </p:nvSpPr>
        <p:spPr>
          <a:xfrm>
            <a:off x="2533634" y="2299621"/>
            <a:ext cx="2559450" cy="35397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학년 학생들의 형제 수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D4D07A0-A2AB-4E00-A832-DB6556BDD9C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74006" y="4011727"/>
            <a:ext cx="1000442" cy="32175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44AE77E-8F7A-4434-BF1E-DB285617643A}"/>
              </a:ext>
            </a:extLst>
          </p:cNvPr>
          <p:cNvSpPr txBox="1"/>
          <p:nvPr/>
        </p:nvSpPr>
        <p:spPr>
          <a:xfrm>
            <a:off x="3933759" y="3439335"/>
            <a:ext cx="623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15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(30 %)</a:t>
            </a:r>
            <a:endParaRPr lang="ko-KR" altLang="en-US" sz="15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6B40796-B7A6-4055-9F46-278DF7B4558A}"/>
              </a:ext>
            </a:extLst>
          </p:cNvPr>
          <p:cNvCxnSpPr>
            <a:cxnSpLocks/>
          </p:cNvCxnSpPr>
          <p:nvPr/>
        </p:nvCxnSpPr>
        <p:spPr bwMode="auto">
          <a:xfrm flipH="1">
            <a:off x="2758223" y="4002891"/>
            <a:ext cx="1015784" cy="32582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2C2957C-6046-4112-9494-947246CE14F5}"/>
              </a:ext>
            </a:extLst>
          </p:cNvPr>
          <p:cNvCxnSpPr>
            <a:cxnSpLocks/>
          </p:cNvCxnSpPr>
          <p:nvPr/>
        </p:nvCxnSpPr>
        <p:spPr bwMode="auto">
          <a:xfrm>
            <a:off x="2760604" y="3683156"/>
            <a:ext cx="1013401" cy="32857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6C9EEEC-172B-4FA4-A8F2-580723B913E6}"/>
              </a:ext>
            </a:extLst>
          </p:cNvPr>
          <p:cNvSpPr txBox="1"/>
          <p:nvPr/>
        </p:nvSpPr>
        <p:spPr>
          <a:xfrm>
            <a:off x="3434396" y="4280953"/>
            <a:ext cx="623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15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(40 %)</a:t>
            </a:r>
            <a:endParaRPr lang="ko-KR" altLang="en-US" sz="15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32C9DE6-8695-4CA5-8D50-00F7E9B4D193}"/>
              </a:ext>
            </a:extLst>
          </p:cNvPr>
          <p:cNvCxnSpPr>
            <a:cxnSpLocks/>
          </p:cNvCxnSpPr>
          <p:nvPr/>
        </p:nvCxnSpPr>
        <p:spPr bwMode="auto">
          <a:xfrm>
            <a:off x="2502441" y="3692259"/>
            <a:ext cx="382467" cy="235370"/>
          </a:xfrm>
          <a:prstGeom prst="straightConnector1">
            <a:avLst/>
          </a:prstGeom>
          <a:noFill/>
          <a:ln w="28575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8145263-CC66-4A6C-9B2B-4300D4485C2F}"/>
              </a:ext>
            </a:extLst>
          </p:cNvPr>
          <p:cNvSpPr txBox="1"/>
          <p:nvPr/>
        </p:nvSpPr>
        <p:spPr>
          <a:xfrm>
            <a:off x="1894132" y="3293443"/>
            <a:ext cx="623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15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(10 %)</a:t>
            </a:r>
            <a:endParaRPr lang="ko-KR" altLang="en-US" sz="15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87842D-1BB3-4F0C-AB4E-FE95EC53EC8A}"/>
              </a:ext>
            </a:extLst>
          </p:cNvPr>
          <p:cNvSpPr txBox="1"/>
          <p:nvPr/>
        </p:nvSpPr>
        <p:spPr>
          <a:xfrm>
            <a:off x="2932634" y="3215051"/>
            <a:ext cx="859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이상</a:t>
            </a:r>
            <a:endParaRPr lang="en-US" altLang="ko-KR" sz="15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5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(20 %)</a:t>
            </a:r>
            <a:endParaRPr lang="ko-KR" altLang="en-US" sz="15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83FA044-6A85-4A4E-BB8B-59388194B5D7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CAD08E7F-9882-4A41-B9F7-2AEBAB24D22A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E758C5E3-60AB-46B0-9438-D2E73144E93D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28D72CAF-9585-4E8A-A03D-37FA60A4281B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B971A030-A55C-4718-8A60-F2D71594FD57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198D1BDB-B7E0-456E-8173-5B2BA92F72D1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7" name="Group 1072">
            <a:extLst>
              <a:ext uri="{FF2B5EF4-FFF2-40B4-BE49-F238E27FC236}">
                <a16:creationId xmlns:a16="http://schemas.microsoft.com/office/drawing/2014/main" id="{48BEAE05-1113-4F0A-98D0-BD230E481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371377"/>
              </p:ext>
            </p:extLst>
          </p:nvPr>
        </p:nvGraphicFramePr>
        <p:xfrm>
          <a:off x="269274" y="6193576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3994653158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suh_0601_05_0006_401_1.png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350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0B3EFA-7E5A-41BD-895D-04612589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4" y="1007731"/>
            <a:ext cx="6607459" cy="4336145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56176" y="927638"/>
            <a:ext cx="828092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007044" y="9965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E35433-19A9-444F-AC95-274B4C990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E3C43F95-B49B-42A7-BF53-C8F4C2E70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93AF8F1-088A-48DA-BD0A-9C03DDD0B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F3241581-DBA3-4FB7-B9E3-23F0423B6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5BB0E1-2308-4298-BFF5-3A231567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2" y="1050690"/>
            <a:ext cx="6607459" cy="4081616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활동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방법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81144" y="1888678"/>
            <a:ext cx="402424" cy="2764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81144" y="1492633"/>
            <a:ext cx="101425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58177" y="32340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58177" y="14975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983" y="1059443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-1984" y="10643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A21D53-80C2-49C2-B182-8A479FC8C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316F4DFB-9133-4EC8-A29A-A0C52BCE0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703465F8-19D3-4AA5-9C45-4C22C1496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40B1EC2A-C77C-4439-9354-809916C35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157FF6-1FD1-4057-90EE-AA225A18C00B}"/>
              </a:ext>
            </a:extLst>
          </p:cNvPr>
          <p:cNvSpPr/>
          <p:nvPr/>
        </p:nvSpPr>
        <p:spPr>
          <a:xfrm>
            <a:off x="1195963" y="3229090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F12675B-A917-4895-9F1F-EFE0D76EC75F}"/>
              </a:ext>
            </a:extLst>
          </p:cNvPr>
          <p:cNvSpPr/>
          <p:nvPr/>
        </p:nvSpPr>
        <p:spPr>
          <a:xfrm>
            <a:off x="1072996" y="32340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135C42-8206-4575-AEAE-90F393F966A0}"/>
              </a:ext>
            </a:extLst>
          </p:cNvPr>
          <p:cNvSpPr/>
          <p:nvPr/>
        </p:nvSpPr>
        <p:spPr>
          <a:xfrm>
            <a:off x="4472563" y="3229090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D1E3F30-6B0D-462F-B98F-05694CE92CE9}"/>
              </a:ext>
            </a:extLst>
          </p:cNvPr>
          <p:cNvSpPr/>
          <p:nvPr/>
        </p:nvSpPr>
        <p:spPr>
          <a:xfrm>
            <a:off x="4349596" y="32340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2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39DD5AD-DE46-4B84-B35C-1E2B784F1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64" y="1857845"/>
            <a:ext cx="3447734" cy="232834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474529" y="4468470"/>
            <a:ext cx="6293714" cy="688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68323" y="1460103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무엇을 나타낸 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5859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15953" y="107372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3852" y="4510861"/>
            <a:ext cx="5934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인상적이었던 전시관을 조사하고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spc="-15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전시관별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학생 수를 조사한 표입니다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948" y="4834026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3" y="454725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4721116" y="41312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3E2FB5-E5F4-42A5-A4CA-50BC9C94AAFE}"/>
              </a:ext>
            </a:extLst>
          </p:cNvPr>
          <p:cNvSpPr/>
          <p:nvPr/>
        </p:nvSpPr>
        <p:spPr>
          <a:xfrm>
            <a:off x="6351009" y="107372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E7B5F00-F8A7-47CE-9CA5-157EEAF88317}"/>
              </a:ext>
            </a:extLst>
          </p:cNvPr>
          <p:cNvSpPr/>
          <p:nvPr/>
        </p:nvSpPr>
        <p:spPr>
          <a:xfrm>
            <a:off x="5395676" y="965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75C9C56-73A5-4C82-BB25-F097B8D56D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48" y="4080795"/>
            <a:ext cx="266700" cy="2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DEEE9AF-E235-40A5-9F9A-2F995C3E3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885448"/>
              </p:ext>
            </p:extLst>
          </p:nvPr>
        </p:nvGraphicFramePr>
        <p:xfrm>
          <a:off x="918391" y="4184176"/>
          <a:ext cx="5508618" cy="9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756085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756085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756085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756085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756085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  <a:gridCol w="756085">
                  <a:extLst>
                    <a:ext uri="{9D8B030D-6E8A-4147-A177-3AD203B41FA5}">
                      <a16:colId xmlns:a16="http://schemas.microsoft.com/office/drawing/2014/main" val="2324334880"/>
                    </a:ext>
                  </a:extLst>
                </a:gridCol>
              </a:tblGrid>
              <a:tr h="45005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전시관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선사관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고대관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중세관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근대관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현대관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학생 수</a:t>
                      </a:r>
                      <a:r>
                        <a:rPr kumimoji="0" lang="en-US" altLang="ko-KR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4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42B502B-52B1-4BCB-8C50-239FFEEEB225}"/>
              </a:ext>
            </a:extLst>
          </p:cNvPr>
          <p:cNvSpPr/>
          <p:nvPr/>
        </p:nvSpPr>
        <p:spPr>
          <a:xfrm>
            <a:off x="2232534" y="3657328"/>
            <a:ext cx="2879526" cy="42838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전시관별 학생 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D88B79-8681-4078-8A32-DCFAAEB2E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108" y="1304764"/>
            <a:ext cx="3956370" cy="20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39DD5AD-DE46-4B84-B35C-1E2B784F1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64" y="1857845"/>
            <a:ext cx="3447734" cy="232834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474529" y="4468470"/>
            <a:ext cx="6293714" cy="4117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68323" y="1460103"/>
            <a:ext cx="63999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나와 있는 전시관의 종류에는 어떤 것이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5859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3852" y="4510861"/>
            <a:ext cx="593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선사관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고대관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중세관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근대관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현대관 입니다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948" y="4834026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3" y="454725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4721116" y="41312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75C9C56-73A5-4C82-BB25-F097B8D56D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48" y="4080795"/>
            <a:ext cx="266700" cy="26147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01FA3D-6390-4F0B-A28A-338BDAB621B1}"/>
              </a:ext>
            </a:extLst>
          </p:cNvPr>
          <p:cNvSpPr/>
          <p:nvPr/>
        </p:nvSpPr>
        <p:spPr>
          <a:xfrm>
            <a:off x="5615953" y="107372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C7FDC6-22C6-4CAF-B0A4-1AFE6162B2E4}"/>
              </a:ext>
            </a:extLst>
          </p:cNvPr>
          <p:cNvSpPr/>
          <p:nvPr/>
        </p:nvSpPr>
        <p:spPr>
          <a:xfrm>
            <a:off x="6363887" y="107372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id="{D67E58DC-F146-4507-8859-67BCF1852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97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60B3122-2448-4620-A177-D9F4F15E1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3999573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26991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50CB3D4-A346-446D-9B61-44441432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4653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16789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사이에 표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72516" y="2691647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4" y="2850599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8C4B0C-E8A2-48FA-9066-304F201DD813}"/>
              </a:ext>
            </a:extLst>
          </p:cNvPr>
          <p:cNvSpPr/>
          <p:nvPr/>
        </p:nvSpPr>
        <p:spPr>
          <a:xfrm>
            <a:off x="3357378" y="2282970"/>
            <a:ext cx="753514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96282" y="2667609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5D95DE1-A4CA-45E2-B4FE-1C18DB3EA763}"/>
              </a:ext>
            </a:extLst>
          </p:cNvPr>
          <p:cNvSpPr/>
          <p:nvPr/>
        </p:nvSpPr>
        <p:spPr>
          <a:xfrm>
            <a:off x="3222213" y="2180270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D3D4F5-6C27-4560-95D2-C2A3FECB3D6C}"/>
              </a:ext>
            </a:extLst>
          </p:cNvPr>
          <p:cNvSpPr/>
          <p:nvPr/>
        </p:nvSpPr>
        <p:spPr>
          <a:xfrm>
            <a:off x="5688124" y="46067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C2ECC58-CF9D-4DE9-BD1D-F4BBFA1D2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654847"/>
              </p:ext>
            </p:extLst>
          </p:nvPr>
        </p:nvGraphicFramePr>
        <p:xfrm>
          <a:off x="-1170710" y="4571814"/>
          <a:ext cx="5508618" cy="9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756085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756085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756085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756085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756085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  <a:gridCol w="756085">
                  <a:extLst>
                    <a:ext uri="{9D8B030D-6E8A-4147-A177-3AD203B41FA5}">
                      <a16:colId xmlns:a16="http://schemas.microsoft.com/office/drawing/2014/main" val="2324334880"/>
                    </a:ext>
                  </a:extLst>
                </a:gridCol>
              </a:tblGrid>
              <a:tr h="45005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전시관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선사관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고대관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중세관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근대관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현대관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학생 수</a:t>
                      </a:r>
                      <a:r>
                        <a:rPr kumimoji="0" lang="en-US" altLang="ko-KR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4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785F397-B959-4A7C-8B13-D0EBDFFF73CE}"/>
              </a:ext>
            </a:extLst>
          </p:cNvPr>
          <p:cNvSpPr/>
          <p:nvPr/>
        </p:nvSpPr>
        <p:spPr>
          <a:xfrm>
            <a:off x="143433" y="4044966"/>
            <a:ext cx="2879526" cy="42838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전시관별 학생 수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A3AAFD8-5FE2-4845-936C-708237790477}"/>
              </a:ext>
            </a:extLst>
          </p:cNvPr>
          <p:cNvCxnSpPr/>
          <p:nvPr/>
        </p:nvCxnSpPr>
        <p:spPr bwMode="auto">
          <a:xfrm flipV="1">
            <a:off x="1979712" y="3076064"/>
            <a:ext cx="1377666" cy="82361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F7180AC-08BC-4EE2-8B1C-41EE0290B50E}"/>
              </a:ext>
            </a:extLst>
          </p:cNvPr>
          <p:cNvSpPr/>
          <p:nvPr/>
        </p:nvSpPr>
        <p:spPr>
          <a:xfrm>
            <a:off x="1840680" y="38258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27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DC50C0-DD14-4B93-8E30-550B45E94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133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313984"/>
              </p:ext>
            </p:extLst>
          </p:nvPr>
        </p:nvGraphicFramePr>
        <p:xfrm>
          <a:off x="6984268" y="692696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답박스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사이에 표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아래와 같이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답칸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00303" y="2744924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4044" y="2838279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7544" y="2655289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128065A-591C-495B-8994-ECB333315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17669"/>
              </p:ext>
            </p:extLst>
          </p:nvPr>
        </p:nvGraphicFramePr>
        <p:xfrm>
          <a:off x="-1674691" y="4876212"/>
          <a:ext cx="5508618" cy="9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756085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756085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756085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756085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756085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  <a:gridCol w="756085">
                  <a:extLst>
                    <a:ext uri="{9D8B030D-6E8A-4147-A177-3AD203B41FA5}">
                      <a16:colId xmlns:a16="http://schemas.microsoft.com/office/drawing/2014/main" val="2324334880"/>
                    </a:ext>
                  </a:extLst>
                </a:gridCol>
              </a:tblGrid>
              <a:tr h="45005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전시관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선사관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고대관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중세관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근대관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현대관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학생 수</a:t>
                      </a:r>
                      <a:r>
                        <a:rPr kumimoji="0" lang="en-US" altLang="ko-KR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4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12B125C-DDDE-47F7-A222-266A05EA7C77}"/>
              </a:ext>
            </a:extLst>
          </p:cNvPr>
          <p:cNvSpPr/>
          <p:nvPr/>
        </p:nvSpPr>
        <p:spPr>
          <a:xfrm>
            <a:off x="-360548" y="4349364"/>
            <a:ext cx="2879526" cy="42838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전시관별 학생 수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3FB5272-E20B-4D93-BA32-6ABD0E107732}"/>
              </a:ext>
            </a:extLst>
          </p:cNvPr>
          <p:cNvCxnSpPr/>
          <p:nvPr/>
        </p:nvCxnSpPr>
        <p:spPr bwMode="auto">
          <a:xfrm flipV="1">
            <a:off x="1475731" y="3380462"/>
            <a:ext cx="1377666" cy="82361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1973CFD-37FC-450F-9443-DC772428AEF5}"/>
              </a:ext>
            </a:extLst>
          </p:cNvPr>
          <p:cNvSpPr/>
          <p:nvPr/>
        </p:nvSpPr>
        <p:spPr>
          <a:xfrm>
            <a:off x="1336699" y="41302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0A9645-923F-4731-834D-4A0F2186C322}"/>
              </a:ext>
            </a:extLst>
          </p:cNvPr>
          <p:cNvSpPr/>
          <p:nvPr/>
        </p:nvSpPr>
        <p:spPr>
          <a:xfrm>
            <a:off x="4251163" y="3573016"/>
            <a:ext cx="1040917" cy="631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C05289E-10FA-4BC5-A790-9E9DFE9198FE}"/>
              </a:ext>
            </a:extLst>
          </p:cNvPr>
          <p:cNvSpPr/>
          <p:nvPr/>
        </p:nvSpPr>
        <p:spPr>
          <a:xfrm>
            <a:off x="4139961" y="40819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3C7C13E-0B24-4551-BD83-95F511C72964}"/>
              </a:ext>
            </a:extLst>
          </p:cNvPr>
          <p:cNvGrpSpPr/>
          <p:nvPr/>
        </p:nvGrpSpPr>
        <p:grpSpPr>
          <a:xfrm>
            <a:off x="7257977" y="3665260"/>
            <a:ext cx="2520280" cy="465026"/>
            <a:chOff x="4680012" y="5802693"/>
            <a:chExt cx="2520280" cy="465026"/>
          </a:xfrm>
        </p:grpSpPr>
        <p:sp>
          <p:nvSpPr>
            <p:cNvPr id="30" name="TextBox 43">
              <a:extLst>
                <a:ext uri="{FF2B5EF4-FFF2-40B4-BE49-F238E27FC236}">
                  <a16:creationId xmlns:a16="http://schemas.microsoft.com/office/drawing/2014/main" id="{4E375AE3-2BA6-4A76-891D-7C9988B8CE3F}"/>
                </a:ext>
              </a:extLst>
            </p:cNvPr>
            <p:cNvSpPr txBox="1"/>
            <p:nvPr/>
          </p:nvSpPr>
          <p:spPr>
            <a:xfrm>
              <a:off x="5292080" y="5827565"/>
              <a:ext cx="19082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이므로            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%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D6A348A-392F-4932-B00F-8898472C2157}"/>
                </a:ext>
              </a:extLst>
            </p:cNvPr>
            <p:cNvGrpSpPr/>
            <p:nvPr/>
          </p:nvGrpSpPr>
          <p:grpSpPr>
            <a:xfrm>
              <a:off x="4812831" y="5802693"/>
              <a:ext cx="566413" cy="402968"/>
              <a:chOff x="3131841" y="3911865"/>
              <a:chExt cx="912212" cy="402968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FBDD938-BAF8-463A-9051-B4B8BFE5EFA0}"/>
                  </a:ext>
                </a:extLst>
              </p:cNvPr>
              <p:cNvSpPr/>
              <p:nvPr/>
            </p:nvSpPr>
            <p:spPr bwMode="auto">
              <a:xfrm>
                <a:off x="3131841" y="3911865"/>
                <a:ext cx="912212" cy="3900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462BBB3-F591-4FB6-9067-29777526917A}"/>
                  </a:ext>
                </a:extLst>
              </p:cNvPr>
              <p:cNvSpPr/>
              <p:nvPr/>
            </p:nvSpPr>
            <p:spPr>
              <a:xfrm>
                <a:off x="3131841" y="3914723"/>
                <a:ext cx="91221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40</a:t>
                </a:r>
              </a:p>
            </p:txBody>
          </p:sp>
        </p:grp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B976AB81-73C7-41F1-A627-9C03DBCC82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012" y="6019926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44B5F28-6FF6-45CD-A664-15F1FD78F8BD}"/>
                </a:ext>
              </a:extLst>
            </p:cNvPr>
            <p:cNvGrpSpPr/>
            <p:nvPr/>
          </p:nvGrpSpPr>
          <p:grpSpPr>
            <a:xfrm>
              <a:off x="6216987" y="5805264"/>
              <a:ext cx="566413" cy="402968"/>
              <a:chOff x="3131841" y="3911865"/>
              <a:chExt cx="912212" cy="402968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6D2D4C1-FFC1-4621-AAA2-2DA4A86E839A}"/>
                  </a:ext>
                </a:extLst>
              </p:cNvPr>
              <p:cNvSpPr/>
              <p:nvPr/>
            </p:nvSpPr>
            <p:spPr bwMode="auto">
              <a:xfrm>
                <a:off x="3131841" y="3911865"/>
                <a:ext cx="912212" cy="3900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E2ECE84-159F-453D-BD63-AE3EC1A24156}"/>
                  </a:ext>
                </a:extLst>
              </p:cNvPr>
              <p:cNvSpPr/>
              <p:nvPr/>
            </p:nvSpPr>
            <p:spPr>
              <a:xfrm>
                <a:off x="3131841" y="3914723"/>
                <a:ext cx="91221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40</a:t>
                </a:r>
              </a:p>
            </p:txBody>
          </p:sp>
        </p:grp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9A4FE57A-4B67-4AE6-A7DD-B72508B5E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6022497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60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85CD69-5CC0-4CEA-A673-2BA77A39FE97}"/>
              </a:ext>
            </a:extLst>
          </p:cNvPr>
          <p:cNvSpPr/>
          <p:nvPr/>
        </p:nvSpPr>
        <p:spPr>
          <a:xfrm>
            <a:off x="65312" y="692694"/>
            <a:ext cx="6918956" cy="13036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376A9C6F-F301-4881-839C-ABA7D15944F0}"/>
              </a:ext>
            </a:extLst>
          </p:cNvPr>
          <p:cNvSpPr txBox="1"/>
          <p:nvPr/>
        </p:nvSpPr>
        <p:spPr>
          <a:xfrm>
            <a:off x="302614" y="2110660"/>
            <a:ext cx="66740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 학생 수에 대한 전시관별 학생 수의 백분율을 구하여 표를 완성해 보세요</a:t>
            </a:r>
            <a:endParaRPr lang="en-US" altLang="ko-KR" sz="20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58AF3EC2-9C2F-4F4D-AF66-C1ACF9DE2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2178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6CC7534-7247-4252-8D13-0EB9F5A058F8}"/>
              </a:ext>
            </a:extLst>
          </p:cNvPr>
          <p:cNvSpPr txBox="1"/>
          <p:nvPr/>
        </p:nvSpPr>
        <p:spPr>
          <a:xfrm>
            <a:off x="389042" y="782005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슬기네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학교 전체 학생은 한국 박물관에 현장 체험 학습을 다녀왔습니다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슬기는 친구들에게 가장 인상적이었던 전시관을 조사하여 표로 나타냈습니다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8E13A13D-B8F7-4224-A945-A55532492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F0147C6E-24DB-4AFC-B387-B935BCA3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0ED44004-70D6-4FF2-96F5-430D7F74F454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E5B5BFE-8B3A-46F6-B87F-E542B1D7EAC3}"/>
              </a:ext>
            </a:extLst>
          </p:cNvPr>
          <p:cNvSpPr/>
          <p:nvPr/>
        </p:nvSpPr>
        <p:spPr>
          <a:xfrm>
            <a:off x="5720072" y="172624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물음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7778079-35C3-490A-B004-77BA48E6FE1D}"/>
              </a:ext>
            </a:extLst>
          </p:cNvPr>
          <p:cNvSpPr/>
          <p:nvPr/>
        </p:nvSpPr>
        <p:spPr>
          <a:xfrm>
            <a:off x="5069512" y="1726248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물음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2536B9-AF52-4145-8612-7A4C75B9FCCA}"/>
              </a:ext>
            </a:extLst>
          </p:cNvPr>
          <p:cNvSpPr/>
          <p:nvPr/>
        </p:nvSpPr>
        <p:spPr>
          <a:xfrm>
            <a:off x="6373210" y="172776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물음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1781A709-7B93-4F2A-9A71-65C41802E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2C6B395A-B44D-4372-8803-F7273829C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3AFFA6FA-9550-486D-B3C5-EB55DFA9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A3BB0633-B214-481A-96AA-518E16578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원그래프로 나타내어 볼까요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648012A0-BA6C-4FD5-8D82-B2E8F602B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489810"/>
              </p:ext>
            </p:extLst>
          </p:nvPr>
        </p:nvGraphicFramePr>
        <p:xfrm>
          <a:off x="316570" y="3272451"/>
          <a:ext cx="6559604" cy="1813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54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96409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964090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964090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964090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964090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324334880"/>
                    </a:ext>
                  </a:extLst>
                </a:gridCol>
              </a:tblGrid>
              <a:tr h="69140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전시관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선사관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고대관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중세관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근대관</a:t>
                      </a: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현대관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560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학생 수</a:t>
                      </a:r>
                      <a:r>
                        <a:rPr kumimoji="0" lang="en-US" altLang="ko-KR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4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560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</a:t>
                      </a:r>
                      <a:r>
                        <a:rPr kumimoji="0" lang="en-US" altLang="ko-KR" sz="14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(%)</a:t>
                      </a:r>
                      <a:endParaRPr kumimoji="0" lang="ko-KR" altLang="en-US" sz="14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378" marR="98378" marT="49189" marB="491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88103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3398474-3A03-4D34-A9E9-B9829E3459B4}"/>
              </a:ext>
            </a:extLst>
          </p:cNvPr>
          <p:cNvSpPr/>
          <p:nvPr/>
        </p:nvSpPr>
        <p:spPr>
          <a:xfrm>
            <a:off x="2506650" y="2856334"/>
            <a:ext cx="2245370" cy="35397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전시관별 학생 수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8C1B39CD-630F-45EB-AE31-F4203546B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540" y="4335378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E002263C-645C-4203-B56E-4CA242644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80" y="4335378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55FDD7AE-142A-4754-88F4-240350E8C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318" y="4335378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E94A390D-5213-4BB0-A63B-2374BC17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02" y="4335378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52578781-B9C6-4479-8DE3-158C9D680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96" y="4335378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id="{931B73C3-8AD0-4F35-9BFC-5214E82E6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91" y="4335378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>
            <a:extLst>
              <a:ext uri="{FF2B5EF4-FFF2-40B4-BE49-F238E27FC236}">
                <a16:creationId xmlns:a16="http://schemas.microsoft.com/office/drawing/2014/main" id="{E61D0B45-ACCC-4F38-9B94-B87A0F290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540" y="4871213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>
            <a:extLst>
              <a:ext uri="{FF2B5EF4-FFF2-40B4-BE49-F238E27FC236}">
                <a16:creationId xmlns:a16="http://schemas.microsoft.com/office/drawing/2014/main" id="{5AA0D273-65B0-4732-92C1-EA817F179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80" y="4871213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:a16="http://schemas.microsoft.com/office/drawing/2014/main" id="{D1A520CE-AEBE-435F-B8F0-157A238A8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318" y="4871213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4">
            <a:extLst>
              <a:ext uri="{FF2B5EF4-FFF2-40B4-BE49-F238E27FC236}">
                <a16:creationId xmlns:a16="http://schemas.microsoft.com/office/drawing/2014/main" id="{C8A89839-2308-4741-BF03-5F857D220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02" y="4871213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:a16="http://schemas.microsoft.com/office/drawing/2014/main" id="{85415D6B-61EA-483C-AC1A-5A7DEB6F4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96" y="4871213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4">
            <a:extLst>
              <a:ext uri="{FF2B5EF4-FFF2-40B4-BE49-F238E27FC236}">
                <a16:creationId xmlns:a16="http://schemas.microsoft.com/office/drawing/2014/main" id="{6FBBF81D-E4DA-465C-968E-0F83AFC84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91" y="4871213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43">
            <a:extLst>
              <a:ext uri="{FF2B5EF4-FFF2-40B4-BE49-F238E27FC236}">
                <a16:creationId xmlns:a16="http://schemas.microsoft.com/office/drawing/2014/main" id="{16ECB2ED-B5CF-4C97-BC70-F2568F62F03C}"/>
              </a:ext>
            </a:extLst>
          </p:cNvPr>
          <p:cNvSpPr txBox="1"/>
          <p:nvPr/>
        </p:nvSpPr>
        <p:spPr>
          <a:xfrm>
            <a:off x="1427742" y="4045193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4ADC3539-9925-4A3D-9DB3-46A4E1C7DB87}"/>
              </a:ext>
            </a:extLst>
          </p:cNvPr>
          <p:cNvSpPr txBox="1"/>
          <p:nvPr/>
        </p:nvSpPr>
        <p:spPr>
          <a:xfrm>
            <a:off x="2423682" y="4045193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2FBBE324-5FC7-4413-84A9-F8FF54E528B6}"/>
              </a:ext>
            </a:extLst>
          </p:cNvPr>
          <p:cNvSpPr txBox="1"/>
          <p:nvPr/>
        </p:nvSpPr>
        <p:spPr>
          <a:xfrm>
            <a:off x="3359520" y="4045193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C89D5257-67E4-49BB-9B1C-59E6D7F93E36}"/>
              </a:ext>
            </a:extLst>
          </p:cNvPr>
          <p:cNvSpPr txBox="1"/>
          <p:nvPr/>
        </p:nvSpPr>
        <p:spPr>
          <a:xfrm>
            <a:off x="4299604" y="4045193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FA792182-424F-475F-A8C7-5F852BCDAF81}"/>
              </a:ext>
            </a:extLst>
          </p:cNvPr>
          <p:cNvSpPr txBox="1"/>
          <p:nvPr/>
        </p:nvSpPr>
        <p:spPr>
          <a:xfrm>
            <a:off x="5291298" y="4045193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71C12337-4E38-4B4D-A9F7-B8488293E548}"/>
              </a:ext>
            </a:extLst>
          </p:cNvPr>
          <p:cNvSpPr txBox="1"/>
          <p:nvPr/>
        </p:nvSpPr>
        <p:spPr>
          <a:xfrm>
            <a:off x="6143893" y="4045193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240</a:t>
            </a: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69A3366F-EC0F-43D1-B01B-4416D22D641B}"/>
              </a:ext>
            </a:extLst>
          </p:cNvPr>
          <p:cNvSpPr txBox="1"/>
          <p:nvPr/>
        </p:nvSpPr>
        <p:spPr>
          <a:xfrm>
            <a:off x="1427742" y="4581028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</a:p>
        </p:txBody>
      </p:sp>
      <p:sp>
        <p:nvSpPr>
          <p:cNvPr id="99" name="TextBox 43">
            <a:extLst>
              <a:ext uri="{FF2B5EF4-FFF2-40B4-BE49-F238E27FC236}">
                <a16:creationId xmlns:a16="http://schemas.microsoft.com/office/drawing/2014/main" id="{B5429D4C-FC01-42B5-AFCF-BB85E7360C6E}"/>
              </a:ext>
            </a:extLst>
          </p:cNvPr>
          <p:cNvSpPr txBox="1"/>
          <p:nvPr/>
        </p:nvSpPr>
        <p:spPr>
          <a:xfrm>
            <a:off x="2423682" y="4581028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id="{2137DC76-AA98-46D1-A360-7F859F60C286}"/>
              </a:ext>
            </a:extLst>
          </p:cNvPr>
          <p:cNvSpPr txBox="1"/>
          <p:nvPr/>
        </p:nvSpPr>
        <p:spPr>
          <a:xfrm>
            <a:off x="3359520" y="4581028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101" name="TextBox 43">
            <a:extLst>
              <a:ext uri="{FF2B5EF4-FFF2-40B4-BE49-F238E27FC236}">
                <a16:creationId xmlns:a16="http://schemas.microsoft.com/office/drawing/2014/main" id="{5D0CF087-C593-44E7-9E9B-785F4EBBADBA}"/>
              </a:ext>
            </a:extLst>
          </p:cNvPr>
          <p:cNvSpPr txBox="1"/>
          <p:nvPr/>
        </p:nvSpPr>
        <p:spPr>
          <a:xfrm>
            <a:off x="4299604" y="4581028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102" name="TextBox 43">
            <a:extLst>
              <a:ext uri="{FF2B5EF4-FFF2-40B4-BE49-F238E27FC236}">
                <a16:creationId xmlns:a16="http://schemas.microsoft.com/office/drawing/2014/main" id="{00BD4863-FAC5-4C21-82D1-90507001A220}"/>
              </a:ext>
            </a:extLst>
          </p:cNvPr>
          <p:cNvSpPr txBox="1"/>
          <p:nvPr/>
        </p:nvSpPr>
        <p:spPr>
          <a:xfrm>
            <a:off x="5291298" y="4581028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103" name="TextBox 43">
            <a:extLst>
              <a:ext uri="{FF2B5EF4-FFF2-40B4-BE49-F238E27FC236}">
                <a16:creationId xmlns:a16="http://schemas.microsoft.com/office/drawing/2014/main" id="{402B19F8-55BD-4454-AE1D-E909354981E7}"/>
              </a:ext>
            </a:extLst>
          </p:cNvPr>
          <p:cNvSpPr txBox="1"/>
          <p:nvPr/>
        </p:nvSpPr>
        <p:spPr>
          <a:xfrm>
            <a:off x="6143893" y="4581028"/>
            <a:ext cx="720080" cy="436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39207315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40129</TotalTime>
  <Words>1982</Words>
  <Application>Microsoft Office PowerPoint</Application>
  <PresentationFormat>화면 슬라이드 쇼(4:3)</PresentationFormat>
  <Paragraphs>727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6295</cp:revision>
  <dcterms:created xsi:type="dcterms:W3CDTF">2008-07-15T12:19:11Z</dcterms:created>
  <dcterms:modified xsi:type="dcterms:W3CDTF">2022-03-03T14:10:50Z</dcterms:modified>
</cp:coreProperties>
</file>