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130" r:id="rId4"/>
    <p:sldId id="1225" r:id="rId5"/>
    <p:sldId id="1231" r:id="rId6"/>
    <p:sldId id="1232" r:id="rId7"/>
    <p:sldId id="1233" r:id="rId8"/>
    <p:sldId id="1234" r:id="rId9"/>
    <p:sldId id="1217" r:id="rId10"/>
    <p:sldId id="1235" r:id="rId11"/>
    <p:sldId id="1236" r:id="rId12"/>
    <p:sldId id="1237" r:id="rId13"/>
    <p:sldId id="1238" r:id="rId14"/>
    <p:sldId id="1239" r:id="rId15"/>
    <p:sldId id="1229" r:id="rId16"/>
    <p:sldId id="1240" r:id="rId17"/>
    <p:sldId id="1241" r:id="rId18"/>
    <p:sldId id="1245" r:id="rId19"/>
    <p:sldId id="1242" r:id="rId20"/>
    <p:sldId id="1243" r:id="rId21"/>
    <p:sldId id="1244" r:id="rId22"/>
    <p:sldId id="1149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AE7C65"/>
    <a:srgbClr val="FCD5B5"/>
    <a:srgbClr val="FFFBF5"/>
    <a:srgbClr val="C7A08C"/>
    <a:srgbClr val="FF9999"/>
    <a:srgbClr val="FF9900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6782" autoAdjust="0"/>
  </p:normalViewPr>
  <p:slideViewPr>
    <p:cSldViewPr>
      <p:cViewPr varScale="1">
        <p:scale>
          <a:sx n="81" d="100"/>
          <a:sy n="81" d="100"/>
        </p:scale>
        <p:origin x="1397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0561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392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활용 포스터를 만들어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47965" y="114147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00138" y="11414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48A82DB-B662-461E-934D-D73D5EB361FB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 친구들과 알고 싶은 주제를 정해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76391B7-163F-4776-821F-55B2BFC0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CC4123F-E902-442C-933A-5FE36E52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47155"/>
              </p:ext>
            </p:extLst>
          </p:nvPr>
        </p:nvGraphicFramePr>
        <p:xfrm>
          <a:off x="533014" y="2046404"/>
          <a:ext cx="6317059" cy="253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모둠 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연수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우리반 친구들이 좋아하는 운동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66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320"/>
                  </a:ext>
                </a:extLst>
              </a:tr>
            </a:tbl>
          </a:graphicData>
        </a:graphic>
      </p:graphicFrame>
      <p:pic>
        <p:nvPicPr>
          <p:cNvPr id="42" name="Picture 2">
            <a:extLst>
              <a:ext uri="{FF2B5EF4-FFF2-40B4-BE49-F238E27FC236}">
                <a16:creationId xmlns:a16="http://schemas.microsoft.com/office/drawing/2014/main" id="{E28B0104-EC22-424B-9864-D53835C9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" y="332399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DBD48CF-4704-489F-84F2-E3BDC2B74B5E}"/>
              </a:ext>
            </a:extLst>
          </p:cNvPr>
          <p:cNvSpPr/>
          <p:nvPr/>
        </p:nvSpPr>
        <p:spPr>
          <a:xfrm>
            <a:off x="162279" y="29962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85A80CF-4B09-41F2-879B-D662208C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63691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936B3EC-5FC1-4EBC-A4CF-E8258BE42C7A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B4894502-9AD0-4734-B082-82A1C644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466C41-4A7C-444F-BDC6-9889C9833906}"/>
              </a:ext>
            </a:extLst>
          </p:cNvPr>
          <p:cNvSpPr/>
          <p:nvPr/>
        </p:nvSpPr>
        <p:spPr>
          <a:xfrm>
            <a:off x="681645" y="328948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767646-5F9D-4AE3-B866-110818B1F4B9}"/>
              </a:ext>
            </a:extLst>
          </p:cNvPr>
          <p:cNvSpPr/>
          <p:nvPr/>
        </p:nvSpPr>
        <p:spPr>
          <a:xfrm>
            <a:off x="681645" y="403887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230395-2CD7-43F4-95C2-9F00403B40B6}"/>
              </a:ext>
            </a:extLst>
          </p:cNvPr>
          <p:cNvSpPr/>
          <p:nvPr/>
        </p:nvSpPr>
        <p:spPr>
          <a:xfrm>
            <a:off x="1486347" y="3289488"/>
            <a:ext cx="340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우리반 친구들이 좋아하는 과목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41FD10-2DBD-4E3E-A087-748DB7528FFB}"/>
              </a:ext>
            </a:extLst>
          </p:cNvPr>
          <p:cNvSpPr/>
          <p:nvPr/>
        </p:nvSpPr>
        <p:spPr>
          <a:xfrm>
            <a:off x="1486347" y="4038878"/>
            <a:ext cx="340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우리반 친구들이 통학하는 방법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2AA6DA2-BA79-4610-BEAE-D1999647D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5" y="3129408"/>
            <a:ext cx="244989" cy="24498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5AAA806-CC21-45BF-99AB-99005017E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5" y="3876914"/>
            <a:ext cx="244989" cy="2449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3EB7360-AC63-4396-BDA7-4FAB52F9A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37" y="3869296"/>
            <a:ext cx="244989" cy="24498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74CDFED-8D92-4EA1-96F4-F2696490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9" y="3066835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4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701CA30-8B0F-4023-8DEB-EC8ECD0D9868}"/>
              </a:ext>
            </a:extLst>
          </p:cNvPr>
          <p:cNvSpPr/>
          <p:nvPr/>
        </p:nvSpPr>
        <p:spPr>
          <a:xfrm>
            <a:off x="1727200" y="2007618"/>
            <a:ext cx="3456868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76967" y="11414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29140" y="11414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48A82DB-B662-461E-934D-D73D5EB361FB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주제에 알맞은 조사 항목을 정해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76391B7-163F-4776-821F-55B2BFC0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CC4123F-E902-442C-933A-5FE36E52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23951"/>
              </p:ext>
            </p:extLst>
          </p:nvPr>
        </p:nvGraphicFramePr>
        <p:xfrm>
          <a:off x="533014" y="2796651"/>
          <a:ext cx="6317060" cy="55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1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2079239796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666201261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1695167626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3636342543"/>
                    </a:ext>
                  </a:extLst>
                </a:gridCol>
              </a:tblGrid>
              <a:tr h="556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B936B3EC-5FC1-4EBC-A4CF-E8258BE42C7A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B4894502-9AD0-4734-B082-82A1C644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2DD186F-DA57-41CE-94AB-B8D62377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75" y="211050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BFB97F4-E4B8-42C7-8AF5-35D69755ECDF}"/>
              </a:ext>
            </a:extLst>
          </p:cNvPr>
          <p:cNvSpPr/>
          <p:nvPr/>
        </p:nvSpPr>
        <p:spPr>
          <a:xfrm>
            <a:off x="1727200" y="19577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2A2B44-20D1-4FD6-BCF2-CE201FD7D10E}"/>
              </a:ext>
            </a:extLst>
          </p:cNvPr>
          <p:cNvSpPr/>
          <p:nvPr/>
        </p:nvSpPr>
        <p:spPr>
          <a:xfrm>
            <a:off x="4593953" y="2881508"/>
            <a:ext cx="1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526EEE-59B3-4D69-A72D-BD3DDDC97F7F}"/>
              </a:ext>
            </a:extLst>
          </p:cNvPr>
          <p:cNvSpPr/>
          <p:nvPr/>
        </p:nvSpPr>
        <p:spPr>
          <a:xfrm>
            <a:off x="2309571" y="2058711"/>
            <a:ext cx="280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좋아하는 학생 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E07231-217B-426C-AAAF-F539F7C9E691}"/>
              </a:ext>
            </a:extLst>
          </p:cNvPr>
          <p:cNvSpPr/>
          <p:nvPr/>
        </p:nvSpPr>
        <p:spPr>
          <a:xfrm>
            <a:off x="1185701" y="2881508"/>
            <a:ext cx="1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29DE3C-BEB4-44C0-90CB-1C8327A3720B}"/>
              </a:ext>
            </a:extLst>
          </p:cNvPr>
          <p:cNvSpPr/>
          <p:nvPr/>
        </p:nvSpPr>
        <p:spPr>
          <a:xfrm>
            <a:off x="2332609" y="2881508"/>
            <a:ext cx="1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1F12BC-B45C-47BD-A0CF-42F774B17768}"/>
              </a:ext>
            </a:extLst>
          </p:cNvPr>
          <p:cNvSpPr/>
          <p:nvPr/>
        </p:nvSpPr>
        <p:spPr>
          <a:xfrm>
            <a:off x="3467471" y="2881508"/>
            <a:ext cx="1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배드민턴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D22CF29-4F9F-479A-A315-64F65857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15" y="2209044"/>
            <a:ext cx="244989" cy="24498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1108B53-F0A1-4826-B2E9-6D8F7E38B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3" y="3107744"/>
            <a:ext cx="244989" cy="24498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04A777F-B939-4514-B920-E783971EE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0" y="3107744"/>
            <a:ext cx="244989" cy="24498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A3B1071-66C0-46CF-B8B5-EEB758EAD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47" y="3107744"/>
            <a:ext cx="244989" cy="24498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D545E5E-1A01-4C69-B88C-72FAE6E09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67" y="3107744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47965" y="11414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00138" y="11414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48A82DB-B662-461E-934D-D73D5EB361FB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 친구들이 할 일을 정해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76391B7-163F-4776-821F-55B2BFC0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936B3EC-5FC1-4EBC-A4CF-E8258BE42C7A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B4894502-9AD0-4734-B082-82A1C644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2DD186F-DA57-41CE-94AB-B8D62377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1" y="197331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BFB97F4-E4B8-42C7-8AF5-35D69755ECDF}"/>
              </a:ext>
            </a:extLst>
          </p:cNvPr>
          <p:cNvSpPr/>
          <p:nvPr/>
        </p:nvSpPr>
        <p:spPr>
          <a:xfrm>
            <a:off x="189137" y="18409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8EB036-F9B5-4972-B4F4-E008F07EC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66099"/>
              </p:ext>
            </p:extLst>
          </p:nvPr>
        </p:nvGraphicFramePr>
        <p:xfrm>
          <a:off x="520429" y="2264167"/>
          <a:ext cx="6200901" cy="253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18">
                  <a:extLst>
                    <a:ext uri="{9D8B030D-6E8A-4147-A177-3AD203B41FA5}">
                      <a16:colId xmlns:a16="http://schemas.microsoft.com/office/drawing/2014/main" val="1133736423"/>
                    </a:ext>
                  </a:extLst>
                </a:gridCol>
                <a:gridCol w="5245883">
                  <a:extLst>
                    <a:ext uri="{9D8B030D-6E8A-4147-A177-3AD203B41FA5}">
                      <a16:colId xmlns:a16="http://schemas.microsoft.com/office/drawing/2014/main" val="2477776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할 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16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993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992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6631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B2C1EB-4616-466A-B0FD-270B0BE0F915}"/>
              </a:ext>
            </a:extLst>
          </p:cNvPr>
          <p:cNvSpPr/>
          <p:nvPr/>
        </p:nvSpPr>
        <p:spPr>
          <a:xfrm>
            <a:off x="681645" y="4245616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033B7-ABBE-4460-B3B1-8DB55A61B3A2}"/>
              </a:ext>
            </a:extLst>
          </p:cNvPr>
          <p:cNvSpPr/>
          <p:nvPr/>
        </p:nvSpPr>
        <p:spPr>
          <a:xfrm>
            <a:off x="681645" y="278839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EDBEF1-149A-4C5A-9A87-2D58F25383A2}"/>
              </a:ext>
            </a:extLst>
          </p:cNvPr>
          <p:cNvSpPr/>
          <p:nvPr/>
        </p:nvSpPr>
        <p:spPr>
          <a:xfrm>
            <a:off x="681645" y="353778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19D2E4-A96D-49D6-85AA-5F3055C1AF60}"/>
              </a:ext>
            </a:extLst>
          </p:cNvPr>
          <p:cNvSpPr/>
          <p:nvPr/>
        </p:nvSpPr>
        <p:spPr>
          <a:xfrm>
            <a:off x="2358998" y="2788398"/>
            <a:ext cx="340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설문지를 만듭니다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C4DCCC-046D-4779-8A34-7F72BFCF68C7}"/>
              </a:ext>
            </a:extLst>
          </p:cNvPr>
          <p:cNvSpPr/>
          <p:nvPr/>
        </p:nvSpPr>
        <p:spPr>
          <a:xfrm>
            <a:off x="2358998" y="3537788"/>
            <a:ext cx="340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설문지로 조사를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E09BB5-0C19-42F4-8C75-034D9CBC19D4}"/>
              </a:ext>
            </a:extLst>
          </p:cNvPr>
          <p:cNvSpPr/>
          <p:nvPr/>
        </p:nvSpPr>
        <p:spPr>
          <a:xfrm>
            <a:off x="2358998" y="4263659"/>
            <a:ext cx="340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조사한 자료를 표로 나타냅니다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FB96E13-1909-456B-A3EA-77BBD0C3C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2" y="2664590"/>
            <a:ext cx="244989" cy="2449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C090B14-D7F7-482B-A79B-C93171DF2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6" y="3373731"/>
            <a:ext cx="244989" cy="24498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4ED065A-09C8-41DD-A874-87A9836A0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1" y="4082872"/>
            <a:ext cx="244989" cy="24498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A432ED-FCE5-4DDA-8A1B-A3E5CC7A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45" y="2854655"/>
            <a:ext cx="244989" cy="24498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9027829-0C88-4CA7-B1DE-D28F118D9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9" y="3563796"/>
            <a:ext cx="244989" cy="24498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0C4BE3C-28EC-4D4B-A616-D150AE39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74" y="4272937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천재교육캐릭터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47965" y="11414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00138" y="11414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48A82DB-B662-461E-934D-D73D5EB361FB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할 일에 따라 자료를 조사해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76391B7-163F-4776-821F-55B2BFC0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BFB97F4-E4B8-42C7-8AF5-35D69755ECDF}"/>
              </a:ext>
            </a:extLst>
          </p:cNvPr>
          <p:cNvSpPr/>
          <p:nvPr/>
        </p:nvSpPr>
        <p:spPr>
          <a:xfrm>
            <a:off x="1256967" y="28285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EE1ED7-49CD-4B5D-A207-78D5C5F5E4D7}"/>
              </a:ext>
            </a:extLst>
          </p:cNvPr>
          <p:cNvGrpSpPr/>
          <p:nvPr/>
        </p:nvGrpSpPr>
        <p:grpSpPr>
          <a:xfrm>
            <a:off x="3532638" y="2888911"/>
            <a:ext cx="2800325" cy="917752"/>
            <a:chOff x="872354" y="1605167"/>
            <a:chExt cx="1224930" cy="465273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7DB68CFA-7B50-487F-B418-A0DDD0EC2F56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465273"/>
            </a:xfrm>
            <a:prstGeom prst="wedgeRoundRectCallout">
              <a:avLst>
                <a:gd name="adj1" fmla="val -57146"/>
                <a:gd name="adj2" fmla="val 2702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10C145C-800F-4759-BA2C-694224263687}"/>
                </a:ext>
              </a:extLst>
            </p:cNvPr>
            <p:cNvSpPr/>
            <p:nvPr/>
          </p:nvSpPr>
          <p:spPr>
            <a:xfrm>
              <a:off x="872354" y="1683658"/>
              <a:ext cx="1224930" cy="327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각자의 역할에 따라 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자료를 조사해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3" name="Picture 5">
            <a:extLst>
              <a:ext uri="{FF2B5EF4-FFF2-40B4-BE49-F238E27FC236}">
                <a16:creationId xmlns:a16="http://schemas.microsoft.com/office/drawing/2014/main" id="{4E86330A-1E13-48BE-941D-0F580961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7" y="2312876"/>
            <a:ext cx="1307523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4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76967" y="11414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29140" y="11414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48A82DB-B662-461E-934D-D73D5EB361FB}"/>
              </a:ext>
            </a:extLst>
          </p:cNvPr>
          <p:cNvSpPr txBox="1"/>
          <p:nvPr/>
        </p:nvSpPr>
        <p:spPr>
          <a:xfrm>
            <a:off x="287264" y="1437943"/>
            <a:ext cx="66672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자료를 수집하고 정리하여 표로 나타내어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백분율은 반올림하여 소수 첫째 자리까지 나타냅니다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76391B7-163F-4776-821F-55B2BFC0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CC4123F-E902-442C-933A-5FE36E52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05305"/>
              </p:ext>
            </p:extLst>
          </p:nvPr>
        </p:nvGraphicFramePr>
        <p:xfrm>
          <a:off x="185767" y="2795910"/>
          <a:ext cx="6670450" cy="17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2079239796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666201261"/>
                    </a:ext>
                  </a:extLst>
                </a:gridCol>
                <a:gridCol w="1132490">
                  <a:extLst>
                    <a:ext uri="{9D8B030D-6E8A-4147-A177-3AD203B41FA5}">
                      <a16:colId xmlns:a16="http://schemas.microsoft.com/office/drawing/2014/main" val="1695167626"/>
                    </a:ext>
                  </a:extLst>
                </a:gridCol>
                <a:gridCol w="566245">
                  <a:extLst>
                    <a:ext uri="{9D8B030D-6E8A-4147-A177-3AD203B41FA5}">
                      <a16:colId xmlns:a16="http://schemas.microsoft.com/office/drawing/2014/main" val="3636342543"/>
                    </a:ext>
                  </a:extLst>
                </a:gridCol>
                <a:gridCol w="566245">
                  <a:extLst>
                    <a:ext uri="{9D8B030D-6E8A-4147-A177-3AD203B41FA5}">
                      <a16:colId xmlns:a16="http://schemas.microsoft.com/office/drawing/2014/main" val="150935247"/>
                    </a:ext>
                  </a:extLst>
                </a:gridCol>
              </a:tblGrid>
              <a:tr h="556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lang="ko-KR" altLang="en-US" sz="1600" spc="-15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56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수</a:t>
                      </a:r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spc="-15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31947"/>
                  </a:ext>
                </a:extLst>
              </a:tr>
              <a:tr h="556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백분율</a:t>
                      </a:r>
                      <a:endParaRPr lang="en-US" altLang="ko-KR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78985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B936B3EC-5FC1-4EBC-A4CF-E8258BE42C7A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B4894502-9AD0-4734-B082-82A1C644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BFB97F4-E4B8-42C7-8AF5-35D69755ECDF}"/>
              </a:ext>
            </a:extLst>
          </p:cNvPr>
          <p:cNvSpPr/>
          <p:nvPr/>
        </p:nvSpPr>
        <p:spPr>
          <a:xfrm>
            <a:off x="1727200" y="21278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84795F-66B7-417E-93D2-2B9E0836A403}"/>
              </a:ext>
            </a:extLst>
          </p:cNvPr>
          <p:cNvSpPr/>
          <p:nvPr/>
        </p:nvSpPr>
        <p:spPr>
          <a:xfrm>
            <a:off x="1477634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FC3562-812D-479D-AC6E-F082D8D7014F}"/>
              </a:ext>
            </a:extLst>
          </p:cNvPr>
          <p:cNvSpPr/>
          <p:nvPr/>
        </p:nvSpPr>
        <p:spPr>
          <a:xfrm>
            <a:off x="1477634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65E80D-BB6C-4C4E-A9BB-85EBBE1D196D}"/>
              </a:ext>
            </a:extLst>
          </p:cNvPr>
          <p:cNvSpPr/>
          <p:nvPr/>
        </p:nvSpPr>
        <p:spPr>
          <a:xfrm>
            <a:off x="2625861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4D9CC-1575-41A6-ACB4-187E444B4F53}"/>
              </a:ext>
            </a:extLst>
          </p:cNvPr>
          <p:cNvSpPr/>
          <p:nvPr/>
        </p:nvSpPr>
        <p:spPr>
          <a:xfrm>
            <a:off x="2625861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6B8DFC-DA1D-4114-9ECC-FE34DC01D1D2}"/>
              </a:ext>
            </a:extLst>
          </p:cNvPr>
          <p:cNvSpPr/>
          <p:nvPr/>
        </p:nvSpPr>
        <p:spPr>
          <a:xfrm>
            <a:off x="3741635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9678BF-370C-4DF1-AC5C-8EF6BD04E1DB}"/>
              </a:ext>
            </a:extLst>
          </p:cNvPr>
          <p:cNvSpPr/>
          <p:nvPr/>
        </p:nvSpPr>
        <p:spPr>
          <a:xfrm>
            <a:off x="4871480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A97B175A-7E29-4774-BE6D-43D6617B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09" y="1784547"/>
            <a:ext cx="222405" cy="2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34632BC-63A4-4696-A041-0534B997D68C}"/>
              </a:ext>
            </a:extLst>
          </p:cNvPr>
          <p:cNvSpPr/>
          <p:nvPr/>
        </p:nvSpPr>
        <p:spPr>
          <a:xfrm>
            <a:off x="1727200" y="2115106"/>
            <a:ext cx="3456868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9194E053-853F-4F01-81AE-F6E46F0D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75" y="221799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C9BC07-A38E-4DAC-B654-8AA01252B646}"/>
              </a:ext>
            </a:extLst>
          </p:cNvPr>
          <p:cNvSpPr/>
          <p:nvPr/>
        </p:nvSpPr>
        <p:spPr>
          <a:xfrm>
            <a:off x="2309571" y="2169582"/>
            <a:ext cx="280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좋아하는 학생 수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C31EF2A3-ABB4-480E-BBA1-663B99761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15" y="2319915"/>
            <a:ext cx="244989" cy="24498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83E7AD-E6CA-46A6-8411-552C94C58E03}"/>
              </a:ext>
            </a:extLst>
          </p:cNvPr>
          <p:cNvSpPr/>
          <p:nvPr/>
        </p:nvSpPr>
        <p:spPr>
          <a:xfrm>
            <a:off x="1221120" y="2880767"/>
            <a:ext cx="105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88EE11-A621-453F-9FD9-5999CE723477}"/>
              </a:ext>
            </a:extLst>
          </p:cNvPr>
          <p:cNvSpPr/>
          <p:nvPr/>
        </p:nvSpPr>
        <p:spPr>
          <a:xfrm>
            <a:off x="2368028" y="2880767"/>
            <a:ext cx="105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80B38B-7CD4-4449-8780-2211C5B8A6AB}"/>
              </a:ext>
            </a:extLst>
          </p:cNvPr>
          <p:cNvSpPr/>
          <p:nvPr/>
        </p:nvSpPr>
        <p:spPr>
          <a:xfrm>
            <a:off x="3467471" y="2880767"/>
            <a:ext cx="1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배드민턴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6B932-9F45-4936-BFA0-F7ABA79B495F}"/>
              </a:ext>
            </a:extLst>
          </p:cNvPr>
          <p:cNvSpPr/>
          <p:nvPr/>
        </p:nvSpPr>
        <p:spPr>
          <a:xfrm>
            <a:off x="4629372" y="2880767"/>
            <a:ext cx="105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761784-F2FF-448C-8195-FDF22954D16D}"/>
              </a:ext>
            </a:extLst>
          </p:cNvPr>
          <p:cNvSpPr/>
          <p:nvPr/>
        </p:nvSpPr>
        <p:spPr>
          <a:xfrm>
            <a:off x="3741635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B6B0BF-B820-459D-B404-C1740D7BE79B}"/>
              </a:ext>
            </a:extLst>
          </p:cNvPr>
          <p:cNvSpPr/>
          <p:nvPr/>
        </p:nvSpPr>
        <p:spPr>
          <a:xfrm>
            <a:off x="4871480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0C06AE-0B1F-486B-B6F6-E1AE9BC01189}"/>
              </a:ext>
            </a:extLst>
          </p:cNvPr>
          <p:cNvSpPr/>
          <p:nvPr/>
        </p:nvSpPr>
        <p:spPr>
          <a:xfrm>
            <a:off x="5741043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C3AF118-DC3F-4FFB-861D-D7285BB82D8B}"/>
              </a:ext>
            </a:extLst>
          </p:cNvPr>
          <p:cNvSpPr/>
          <p:nvPr/>
        </p:nvSpPr>
        <p:spPr>
          <a:xfrm>
            <a:off x="5741043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8BB1FB5-4A4E-4752-9DB4-C97FE99F8DF5}"/>
              </a:ext>
            </a:extLst>
          </p:cNvPr>
          <p:cNvSpPr/>
          <p:nvPr/>
        </p:nvSpPr>
        <p:spPr>
          <a:xfrm>
            <a:off x="6305959" y="3442529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D02CFCD-7D38-46E6-A7AF-BD635C6267CB}"/>
              </a:ext>
            </a:extLst>
          </p:cNvPr>
          <p:cNvSpPr/>
          <p:nvPr/>
        </p:nvSpPr>
        <p:spPr>
          <a:xfrm>
            <a:off x="6305959" y="4029148"/>
            <a:ext cx="53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55567C65-6A5E-42CD-9D7B-D5DC2DE592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47" y="2927362"/>
            <a:ext cx="244989" cy="244989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72EC567E-FEFC-4D8D-8DE1-BC94FB287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1" y="3553021"/>
            <a:ext cx="244989" cy="24498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7B97A43E-FBFB-4031-B995-24C80D8A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55" y="4178680"/>
            <a:ext cx="244989" cy="24498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BD6901C-BD4C-4032-93F7-75AE6D487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96" y="2927362"/>
            <a:ext cx="244989" cy="2449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14A90A2A-06D2-4677-8916-A05A6F8E5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0" y="3553021"/>
            <a:ext cx="244989" cy="244989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7FB15ECF-533A-4382-B251-13AB96924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04" y="4178680"/>
            <a:ext cx="244989" cy="244989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442FF04-C590-4795-8106-D063DD2B8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06" y="2682373"/>
            <a:ext cx="244989" cy="244989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39E38C6-B2E0-4910-A188-57FBA093C7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29" y="3553021"/>
            <a:ext cx="244989" cy="24498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E3B1DE05-F110-4279-8A00-0980CB90B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33" y="4178680"/>
            <a:ext cx="244989" cy="244989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AF5FDF40-8EC2-4689-9396-3E38608E8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42" y="2908158"/>
            <a:ext cx="244989" cy="24498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017B87A1-BBCB-4B44-BE03-F3345A74C1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6" y="3533817"/>
            <a:ext cx="244989" cy="24498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B60E25B-E203-4150-9E45-EA4BB7144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50" y="4159476"/>
            <a:ext cx="244989" cy="244989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5A9F5B2-0CB6-46E0-A2D7-AB7606305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05" y="3489723"/>
            <a:ext cx="244989" cy="24498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42BB731C-15B0-43EE-9593-4BFB09AAE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9" y="4115382"/>
            <a:ext cx="244989" cy="24498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EEDBDC83-C250-418A-8C64-07557CACF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93" y="3442529"/>
            <a:ext cx="244989" cy="24498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9A83FE3-8C97-4515-9DD9-6C940F52F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97" y="4068188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4" y="1437943"/>
            <a:ext cx="66672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할 일에 따라 자료를 조사한 자료를 어떤 그래프로 나타내면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좋을지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E63E87C-58A0-422D-818B-73E8436728CE}"/>
              </a:ext>
            </a:extLst>
          </p:cNvPr>
          <p:cNvGrpSpPr/>
          <p:nvPr/>
        </p:nvGrpSpPr>
        <p:grpSpPr>
          <a:xfrm>
            <a:off x="3028629" y="2312876"/>
            <a:ext cx="1440160" cy="434413"/>
            <a:chOff x="2231740" y="2060755"/>
            <a:chExt cx="1440160" cy="4344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328143-98AD-4409-A04F-64523D260C61}"/>
                </a:ext>
              </a:extLst>
            </p:cNvPr>
            <p:cNvSpPr/>
            <p:nvPr/>
          </p:nvSpPr>
          <p:spPr bwMode="auto">
            <a:xfrm>
              <a:off x="2233663" y="2060755"/>
              <a:ext cx="1437860" cy="434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250323-F361-431E-9C77-21E04DF4C778}"/>
                </a:ext>
              </a:extLst>
            </p:cNvPr>
            <p:cNvSpPr/>
            <p:nvPr/>
          </p:nvSpPr>
          <p:spPr>
            <a:xfrm>
              <a:off x="2231740" y="2084274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원그래프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1123857-77BD-4147-B685-37E9A4E0C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787" y="2124828"/>
              <a:ext cx="358808" cy="288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FBD90F8E-7406-4114-96BF-8C99C4114270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73CC97AE-4FEB-4637-A436-BA755BB8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EA5B98C-8408-4EF9-B328-9539C4EE72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7" y="2604014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7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그래프는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그래프로 나타내어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FBD90F8E-7406-4114-96BF-8C99C4114270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73CC97AE-4FEB-4637-A436-BA755BB8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D40BF7-00C2-40D8-901A-6D740E4E172A}"/>
              </a:ext>
            </a:extLst>
          </p:cNvPr>
          <p:cNvGrpSpPr/>
          <p:nvPr/>
        </p:nvGrpSpPr>
        <p:grpSpPr>
          <a:xfrm flipV="1">
            <a:off x="2919344" y="5474741"/>
            <a:ext cx="1117171" cy="179599"/>
            <a:chOff x="319554" y="1245924"/>
            <a:chExt cx="2636592" cy="423864"/>
          </a:xfrm>
        </p:grpSpPr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id="{A21A9317-F805-4EFE-B0F9-9A34FAB65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E8366528-8CC5-415E-BB00-7F358F1D3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F55C4791-55B7-40A7-931B-E6DF41443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BAB36645-D53D-40EC-A188-02EDD510F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2FFACA3F-F73B-41AC-86E9-B599CABF5778}"/>
              </a:ext>
            </a:extLst>
          </p:cNvPr>
          <p:cNvSpPr/>
          <p:nvPr/>
        </p:nvSpPr>
        <p:spPr>
          <a:xfrm>
            <a:off x="2645076" y="54437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BF4EEF-C3C4-40AC-A82A-9EF110BF8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63" y="2981732"/>
            <a:ext cx="6667233" cy="1251646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7B7CD93-FC91-40E6-AEE9-1F73605010E1}"/>
              </a:ext>
            </a:extLst>
          </p:cNvPr>
          <p:cNvSpPr/>
          <p:nvPr/>
        </p:nvSpPr>
        <p:spPr>
          <a:xfrm>
            <a:off x="192745" y="2887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B67F85-AC06-4E58-A943-EF056D1B4CEE}"/>
              </a:ext>
            </a:extLst>
          </p:cNvPr>
          <p:cNvSpPr/>
          <p:nvPr/>
        </p:nvSpPr>
        <p:spPr bwMode="auto">
          <a:xfrm>
            <a:off x="6577460" y="3429000"/>
            <a:ext cx="324036" cy="5400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29551F-3FEA-42DF-A6F5-9DA9DECE6FA2}"/>
              </a:ext>
            </a:extLst>
          </p:cNvPr>
          <p:cNvSpPr/>
          <p:nvPr/>
        </p:nvSpPr>
        <p:spPr>
          <a:xfrm>
            <a:off x="1727200" y="21278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5076AD2-6094-4862-A6BA-49E673B3AAD4}"/>
              </a:ext>
            </a:extLst>
          </p:cNvPr>
          <p:cNvSpPr/>
          <p:nvPr/>
        </p:nvSpPr>
        <p:spPr>
          <a:xfrm>
            <a:off x="1727200" y="2115106"/>
            <a:ext cx="3456868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C473E21-38AC-4399-9377-E0FCD04B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75" y="221799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66033E-625A-435C-B5BC-0C06BC8476B8}"/>
              </a:ext>
            </a:extLst>
          </p:cNvPr>
          <p:cNvSpPr/>
          <p:nvPr/>
        </p:nvSpPr>
        <p:spPr>
          <a:xfrm>
            <a:off x="2309571" y="2169582"/>
            <a:ext cx="280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좋아하는 학생 수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713CBA5-63BA-4D93-B5CC-405F67FEA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15" y="2319915"/>
            <a:ext cx="244989" cy="2449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1C0E07A-177B-4E02-A303-600C2D784D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8" y="3670436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그래프는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그래프로 나타내어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FBD90F8E-7406-4114-96BF-8C99C4114270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73CC97AE-4FEB-4637-A436-BA755BB8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2FFACA3F-F73B-41AC-86E9-B599CABF5778}"/>
              </a:ext>
            </a:extLst>
          </p:cNvPr>
          <p:cNvSpPr/>
          <p:nvPr/>
        </p:nvSpPr>
        <p:spPr>
          <a:xfrm>
            <a:off x="2645076" y="54437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B67F85-AC06-4E58-A943-EF056D1B4CEE}"/>
              </a:ext>
            </a:extLst>
          </p:cNvPr>
          <p:cNvSpPr/>
          <p:nvPr/>
        </p:nvSpPr>
        <p:spPr bwMode="auto">
          <a:xfrm>
            <a:off x="6577460" y="3429000"/>
            <a:ext cx="324036" cy="5400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3BFB59-7004-48D4-991D-83D23D7D7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322" y="2569627"/>
            <a:ext cx="3709157" cy="270481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82C0A12-3F23-4650-BC93-BE742BA88A43}"/>
              </a:ext>
            </a:extLst>
          </p:cNvPr>
          <p:cNvGrpSpPr/>
          <p:nvPr/>
        </p:nvGrpSpPr>
        <p:grpSpPr>
          <a:xfrm flipV="1">
            <a:off x="2919344" y="5474741"/>
            <a:ext cx="1117171" cy="183634"/>
            <a:chOff x="290979" y="2009759"/>
            <a:chExt cx="2665167" cy="433388"/>
          </a:xfrm>
        </p:grpSpPr>
        <p:pic>
          <p:nvPicPr>
            <p:cNvPr id="39" name="Picture 15">
              <a:extLst>
                <a:ext uri="{FF2B5EF4-FFF2-40B4-BE49-F238E27FC236}">
                  <a16:creationId xmlns:a16="http://schemas.microsoft.com/office/drawing/2014/main" id="{749DD684-CD22-43C7-B987-89173C618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:a16="http://schemas.microsoft.com/office/drawing/2014/main" id="{C465ABB9-2359-47C6-9845-23BD894E3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id="{5C0E7DE2-E8E7-4784-94E4-5B299D1D6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id="{691FEDD6-AC07-43C2-BCE0-3C67D21E7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F7B7CD93-FC91-40E6-AEE9-1F73605010E1}"/>
              </a:ext>
            </a:extLst>
          </p:cNvPr>
          <p:cNvSpPr/>
          <p:nvPr/>
        </p:nvSpPr>
        <p:spPr>
          <a:xfrm>
            <a:off x="2304336" y="2887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33BA3BD-9B96-4069-ABC5-09036AEFEA60}"/>
              </a:ext>
            </a:extLst>
          </p:cNvPr>
          <p:cNvSpPr/>
          <p:nvPr/>
        </p:nvSpPr>
        <p:spPr>
          <a:xfrm>
            <a:off x="1727200" y="20736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90C7BCA-32BE-4530-85CB-B11DA5A799AE}"/>
              </a:ext>
            </a:extLst>
          </p:cNvPr>
          <p:cNvSpPr/>
          <p:nvPr/>
        </p:nvSpPr>
        <p:spPr>
          <a:xfrm>
            <a:off x="1727200" y="2060848"/>
            <a:ext cx="3456868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751A9AB-3BA6-47B3-9DF5-DCB6C5B0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75" y="216373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0A3FB2-0AFC-48F8-A32B-4293DDC2EAB0}"/>
              </a:ext>
            </a:extLst>
          </p:cNvPr>
          <p:cNvSpPr/>
          <p:nvPr/>
        </p:nvSpPr>
        <p:spPr>
          <a:xfrm>
            <a:off x="2309571" y="2115324"/>
            <a:ext cx="280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좋아하는 학생 수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6357C2D-A77D-4E96-A593-55FD4F919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15" y="2265657"/>
            <a:ext cx="244989" cy="24498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ED51D18-9643-455B-86A9-C5903FF821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0" y="2984348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천재교육캐릭터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5" y="1437943"/>
            <a:ext cx="6660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그래프를 보고 어떠한 결론을 내릴 수 있는지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5C3F9D6-7B26-49E0-B352-ED93666F9457}"/>
              </a:ext>
            </a:extLst>
          </p:cNvPr>
          <p:cNvSpPr/>
          <p:nvPr/>
        </p:nvSpPr>
        <p:spPr>
          <a:xfrm>
            <a:off x="1256967" y="28285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93DC35-B16F-43EB-8AD2-6483B1C12A45}"/>
              </a:ext>
            </a:extLst>
          </p:cNvPr>
          <p:cNvGrpSpPr/>
          <p:nvPr/>
        </p:nvGrpSpPr>
        <p:grpSpPr>
          <a:xfrm>
            <a:off x="3532638" y="2801301"/>
            <a:ext cx="2800325" cy="950561"/>
            <a:chOff x="872354" y="1560751"/>
            <a:chExt cx="1224930" cy="48190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33920CCC-DFA6-4C45-BAEC-6D30300B5F56}"/>
                </a:ext>
              </a:extLst>
            </p:cNvPr>
            <p:cNvSpPr/>
            <p:nvPr/>
          </p:nvSpPr>
          <p:spPr bwMode="auto">
            <a:xfrm>
              <a:off x="872354" y="1560751"/>
              <a:ext cx="1224930" cy="465273"/>
            </a:xfrm>
            <a:prstGeom prst="wedgeRoundRectCallout">
              <a:avLst>
                <a:gd name="adj1" fmla="val -57146"/>
                <a:gd name="adj2" fmla="val 27029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00447C-4FC0-48A8-91A6-70B2F02ED5CD}"/>
                </a:ext>
              </a:extLst>
            </p:cNvPr>
            <p:cNvSpPr/>
            <p:nvPr/>
          </p:nvSpPr>
          <p:spPr>
            <a:xfrm>
              <a:off x="872354" y="1574556"/>
              <a:ext cx="1224930" cy="468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통계 활용 포스터의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그래프를 보고 해석하여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결론을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0" name="Picture 3">
            <a:extLst>
              <a:ext uri="{FF2B5EF4-FFF2-40B4-BE49-F238E27FC236}">
                <a16:creationId xmlns:a16="http://schemas.microsoft.com/office/drawing/2014/main" id="{8EDCEBCF-0B7D-4E7D-B852-1E3098EE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96" y="2450264"/>
            <a:ext cx="1272886" cy="16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27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누르면 그림 풀 팝업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5" y="1437943"/>
            <a:ext cx="4716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통계 활용 포스터를 만들고 발표해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A208DE-41B3-4E3D-9C42-2091262C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340" y="1916832"/>
            <a:ext cx="2957670" cy="3852428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132AA426-3EDB-433D-B771-6417E9CC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31" y="201949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9AFA45A-DA87-4731-B3E3-EC5FC4FA24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5438962"/>
            <a:ext cx="318738" cy="31248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1046FAEA-A396-4FBC-AFE1-3DB83A921C59}"/>
              </a:ext>
            </a:extLst>
          </p:cNvPr>
          <p:cNvSpPr/>
          <p:nvPr/>
        </p:nvSpPr>
        <p:spPr>
          <a:xfrm>
            <a:off x="5038491" y="5454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03342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 활용 포스터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주제를 정하여 자료를 수집하고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113~114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 활용 포스터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38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suh_0601_05_1112_3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확대축소 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CB201A-EB11-498F-A376-6B644193E9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660232" y="794254"/>
            <a:ext cx="235404" cy="2470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D4B07F-872E-434C-9EAB-F0808DCD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53" y="728699"/>
            <a:ext cx="3891575" cy="506885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817508F-E44F-45B4-BB2B-087B624F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" y="715887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D0B9236-6E7A-4B0F-9B3C-DB55580DD36C}"/>
              </a:ext>
            </a:extLst>
          </p:cNvPr>
          <p:cNvSpPr/>
          <p:nvPr/>
        </p:nvSpPr>
        <p:spPr>
          <a:xfrm>
            <a:off x="1449509" y="9807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04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조사한 자료를 그래프로 나타내어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74AB52-B935-470F-B0FF-446DC22B74F4}"/>
              </a:ext>
            </a:extLst>
          </p:cNvPr>
          <p:cNvSpPr/>
          <p:nvPr/>
        </p:nvSpPr>
        <p:spPr>
          <a:xfrm>
            <a:off x="4399269" y="11556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66E1D-A251-4D49-A884-64BE014783BD}"/>
              </a:ext>
            </a:extLst>
          </p:cNvPr>
          <p:cNvSpPr/>
          <p:nvPr/>
        </p:nvSpPr>
        <p:spPr>
          <a:xfrm>
            <a:off x="3748709" y="115566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C938C0-B364-4104-A6A4-1841B3F8B924}"/>
              </a:ext>
            </a:extLst>
          </p:cNvPr>
          <p:cNvSpPr/>
          <p:nvPr/>
        </p:nvSpPr>
        <p:spPr>
          <a:xfrm>
            <a:off x="505240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A8FC8-D364-4BBD-8E96-5D57BF09B3F1}"/>
              </a:ext>
            </a:extLst>
          </p:cNvPr>
          <p:cNvSpPr/>
          <p:nvPr/>
        </p:nvSpPr>
        <p:spPr>
          <a:xfrm>
            <a:off x="5702967" y="11571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3EC80-EA29-42F4-AE26-76458C80E0CA}"/>
              </a:ext>
            </a:extLst>
          </p:cNvPr>
          <p:cNvSpPr/>
          <p:nvPr/>
        </p:nvSpPr>
        <p:spPr>
          <a:xfrm>
            <a:off x="6353527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D6D0AB0C-B801-4696-BD3F-D1B047C25AA6}"/>
              </a:ext>
            </a:extLst>
          </p:cNvPr>
          <p:cNvSpPr txBox="1"/>
          <p:nvPr/>
        </p:nvSpPr>
        <p:spPr>
          <a:xfrm>
            <a:off x="287264" y="1437943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활동 후에 느낀 점을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BB6155C-2738-44A3-8502-3FBCBF63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562651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328143-98AD-4409-A04F-64523D260C61}"/>
              </a:ext>
            </a:extLst>
          </p:cNvPr>
          <p:cNvSpPr/>
          <p:nvPr/>
        </p:nvSpPr>
        <p:spPr bwMode="auto">
          <a:xfrm>
            <a:off x="403198" y="1972872"/>
            <a:ext cx="6335017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250323-F361-431E-9C77-21E04DF4C778}"/>
              </a:ext>
            </a:extLst>
          </p:cNvPr>
          <p:cNvSpPr/>
          <p:nvPr/>
        </p:nvSpPr>
        <p:spPr>
          <a:xfrm>
            <a:off x="401275" y="1996391"/>
            <a:ext cx="63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친구들과 함께 만드니 더 효과적으로 만들 수 있었습니다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1123857-77BD-4147-B685-37E9A4E0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3" y="2036945"/>
            <a:ext cx="358808" cy="288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FBD90F8E-7406-4114-96BF-8C99C4114270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73CC97AE-4FEB-4637-A436-BA755BB8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1236A8E-F9FB-48FB-9B32-899F714BE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8" y="2322930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6CB168-DF64-4894-820E-1B703F3A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0" y="959964"/>
            <a:ext cx="6734769" cy="414046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2977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B84683-481B-492D-AFE0-9E30E2B47BF7}"/>
              </a:ext>
            </a:extLst>
          </p:cNvPr>
          <p:cNvSpPr/>
          <p:nvPr/>
        </p:nvSpPr>
        <p:spPr>
          <a:xfrm>
            <a:off x="281143" y="458707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07CE6F-96C7-45BC-908F-77B1622C786C}"/>
              </a:ext>
            </a:extLst>
          </p:cNvPr>
          <p:cNvSpPr/>
          <p:nvPr/>
        </p:nvSpPr>
        <p:spPr>
          <a:xfrm>
            <a:off x="359980" y="43679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E33D82DF-80DE-4151-845A-11DDEBFA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03978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67FC6B-3362-4A06-B388-F7192FA6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9356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2645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69D5C-F706-46AB-B32B-81E93F7B708F}"/>
              </a:ext>
            </a:extLst>
          </p:cNvPr>
          <p:cNvSpPr/>
          <p:nvPr/>
        </p:nvSpPr>
        <p:spPr>
          <a:xfrm>
            <a:off x="281143" y="473651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B99E43-C603-441E-AA5B-40E801F6EE2B}"/>
              </a:ext>
            </a:extLst>
          </p:cNvPr>
          <p:cNvSpPr/>
          <p:nvPr/>
        </p:nvSpPr>
        <p:spPr>
          <a:xfrm>
            <a:off x="359980" y="451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9AF8AFAF-6A2B-48F5-86E4-81155F34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18922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A76201-F45C-4620-9206-B2870EF9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14" y="1181253"/>
            <a:ext cx="5680248" cy="41026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42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포스터를 살펴봅시다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287617" y="22240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7BF480D-3180-4804-A36F-B4C06E1BFE45}"/>
              </a:ext>
            </a:extLst>
          </p:cNvPr>
          <p:cNvSpPr/>
          <p:nvPr/>
        </p:nvSpPr>
        <p:spPr>
          <a:xfrm>
            <a:off x="2845413" y="5548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D9BE-40BB-44E5-A9A2-E34933EDA791}"/>
              </a:ext>
            </a:extLst>
          </p:cNvPr>
          <p:cNvGrpSpPr/>
          <p:nvPr/>
        </p:nvGrpSpPr>
        <p:grpSpPr>
          <a:xfrm>
            <a:off x="4393217" y="864802"/>
            <a:ext cx="2582667" cy="257112"/>
            <a:chOff x="4393217" y="1155664"/>
            <a:chExt cx="2582667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38C443-8B08-430F-948E-6FEC9F90E6C6}"/>
                </a:ext>
              </a:extLst>
            </p:cNvPr>
            <p:cNvSpPr/>
            <p:nvPr/>
          </p:nvSpPr>
          <p:spPr>
            <a:xfrm>
              <a:off x="4393217" y="1155665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포스터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DB2ABB-59F1-4AF7-A960-95DDDBA43764}"/>
                </a:ext>
              </a:extLst>
            </p:cNvPr>
            <p:cNvSpPr/>
            <p:nvPr/>
          </p:nvSpPr>
          <p:spPr>
            <a:xfrm>
              <a:off x="5692005" y="115566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EDA99-101B-4C54-B41F-B35CAFE8C65D}"/>
                </a:ext>
              </a:extLst>
            </p:cNvPr>
            <p:cNvSpPr/>
            <p:nvPr/>
          </p:nvSpPr>
          <p:spPr>
            <a:xfrm>
              <a:off x="5041445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CD242-95F7-46AA-8C14-B045D1FFFFC0}"/>
                </a:ext>
              </a:extLst>
            </p:cNvPr>
            <p:cNvSpPr/>
            <p:nvPr/>
          </p:nvSpPr>
          <p:spPr>
            <a:xfrm>
              <a:off x="6345143" y="115718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F0D11B-1AD6-410D-84FF-58725A52F9DF}"/>
              </a:ext>
            </a:extLst>
          </p:cNvPr>
          <p:cNvGrpSpPr/>
          <p:nvPr/>
        </p:nvGrpSpPr>
        <p:grpSpPr>
          <a:xfrm flipV="1">
            <a:off x="3150959" y="5593538"/>
            <a:ext cx="1117171" cy="179599"/>
            <a:chOff x="319554" y="1245924"/>
            <a:chExt cx="2636592" cy="423864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id="{16FE7ACE-B7FF-446F-8191-0A7AA1357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B594090A-A399-4DD3-BEC4-B125D2D4F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5BDA75B3-3FC4-4B74-8906-F24C3D0D8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id="{7FFDF34B-1629-4387-B7EE-048E1225A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D3DE2B3-DECC-4FDB-9AD0-91A3BB68CB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8179" y="5285946"/>
            <a:ext cx="4002736" cy="2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448081DD-D62E-4409-B941-4832FC4A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2" y="1592796"/>
            <a:ext cx="6515321" cy="339114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42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포스터를 살펴봅시다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287617" y="22240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7BF480D-3180-4804-A36F-B4C06E1BFE45}"/>
              </a:ext>
            </a:extLst>
          </p:cNvPr>
          <p:cNvSpPr/>
          <p:nvPr/>
        </p:nvSpPr>
        <p:spPr>
          <a:xfrm>
            <a:off x="2845413" y="5548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D9BE-40BB-44E5-A9A2-E34933EDA791}"/>
              </a:ext>
            </a:extLst>
          </p:cNvPr>
          <p:cNvGrpSpPr/>
          <p:nvPr/>
        </p:nvGrpSpPr>
        <p:grpSpPr>
          <a:xfrm>
            <a:off x="4393217" y="864802"/>
            <a:ext cx="2582667" cy="257112"/>
            <a:chOff x="4393217" y="1155664"/>
            <a:chExt cx="2582667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38C443-8B08-430F-948E-6FEC9F90E6C6}"/>
                </a:ext>
              </a:extLst>
            </p:cNvPr>
            <p:cNvSpPr/>
            <p:nvPr/>
          </p:nvSpPr>
          <p:spPr>
            <a:xfrm>
              <a:off x="4393217" y="1155665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포스터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DB2ABB-59F1-4AF7-A960-95DDDBA43764}"/>
                </a:ext>
              </a:extLst>
            </p:cNvPr>
            <p:cNvSpPr/>
            <p:nvPr/>
          </p:nvSpPr>
          <p:spPr>
            <a:xfrm>
              <a:off x="5692005" y="115566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EDA99-101B-4C54-B41F-B35CAFE8C65D}"/>
                </a:ext>
              </a:extLst>
            </p:cNvPr>
            <p:cNvSpPr/>
            <p:nvPr/>
          </p:nvSpPr>
          <p:spPr>
            <a:xfrm>
              <a:off x="5041445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CD242-95F7-46AA-8C14-B045D1FFFFC0}"/>
                </a:ext>
              </a:extLst>
            </p:cNvPr>
            <p:cNvSpPr/>
            <p:nvPr/>
          </p:nvSpPr>
          <p:spPr>
            <a:xfrm>
              <a:off x="6345143" y="115718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D3DE2B3-DECC-4FDB-9AD0-91A3BB68C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179" y="5285946"/>
            <a:ext cx="4002736" cy="21907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E554D5-72C9-45AA-B119-671D73DD9E70}"/>
              </a:ext>
            </a:extLst>
          </p:cNvPr>
          <p:cNvGrpSpPr/>
          <p:nvPr/>
        </p:nvGrpSpPr>
        <p:grpSpPr>
          <a:xfrm flipV="1">
            <a:off x="3150959" y="5593538"/>
            <a:ext cx="1117171" cy="183634"/>
            <a:chOff x="290979" y="2009759"/>
            <a:chExt cx="2665167" cy="433388"/>
          </a:xfrm>
        </p:grpSpPr>
        <p:pic>
          <p:nvPicPr>
            <p:cNvPr id="41" name="Picture 15">
              <a:extLst>
                <a:ext uri="{FF2B5EF4-FFF2-40B4-BE49-F238E27FC236}">
                  <a16:creationId xmlns:a16="http://schemas.microsoft.com/office/drawing/2014/main" id="{77FCFB7F-A509-4D57-B5A7-7C837EF8E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76DCE938-0715-4EB9-8070-0EBC818F4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id="{2001B44B-0EE7-4DB4-BD33-5FF90FB22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id="{4D21DCDD-1957-4567-B508-A316DDF21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915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42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포스터를 살펴봅시다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D9BE-40BB-44E5-A9A2-E34933EDA791}"/>
              </a:ext>
            </a:extLst>
          </p:cNvPr>
          <p:cNvGrpSpPr/>
          <p:nvPr/>
        </p:nvGrpSpPr>
        <p:grpSpPr>
          <a:xfrm>
            <a:off x="4393217" y="864802"/>
            <a:ext cx="2582667" cy="257112"/>
            <a:chOff x="4393217" y="1155664"/>
            <a:chExt cx="2582667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38C443-8B08-430F-948E-6FEC9F90E6C6}"/>
                </a:ext>
              </a:extLst>
            </p:cNvPr>
            <p:cNvSpPr/>
            <p:nvPr/>
          </p:nvSpPr>
          <p:spPr>
            <a:xfrm>
              <a:off x="4393217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포스터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DB2ABB-59F1-4AF7-A960-95DDDBA43764}"/>
                </a:ext>
              </a:extLst>
            </p:cNvPr>
            <p:cNvSpPr/>
            <p:nvPr/>
          </p:nvSpPr>
          <p:spPr>
            <a:xfrm>
              <a:off x="5692005" y="115566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EDA99-101B-4C54-B41F-B35CAFE8C65D}"/>
                </a:ext>
              </a:extLst>
            </p:cNvPr>
            <p:cNvSpPr/>
            <p:nvPr/>
          </p:nvSpPr>
          <p:spPr>
            <a:xfrm>
              <a:off x="5041445" y="1155665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CD242-95F7-46AA-8C14-B045D1FFFFC0}"/>
                </a:ext>
              </a:extLst>
            </p:cNvPr>
            <p:cNvSpPr/>
            <p:nvPr/>
          </p:nvSpPr>
          <p:spPr>
            <a:xfrm>
              <a:off x="6345143" y="115718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FC4837F7-925E-40A1-88C6-BADBE7EAE953}"/>
              </a:ext>
            </a:extLst>
          </p:cNvPr>
          <p:cNvSpPr txBox="1"/>
          <p:nvPr/>
        </p:nvSpPr>
        <p:spPr>
          <a:xfrm>
            <a:off x="287264" y="1207325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무엇을 조사했나요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AF9670A-2BD8-487B-A3F0-BE61B228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332033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E552BC-4FB2-4AEF-AFE3-B80D8B0925DE}"/>
              </a:ext>
            </a:extLst>
          </p:cNvPr>
          <p:cNvSpPr/>
          <p:nvPr/>
        </p:nvSpPr>
        <p:spPr bwMode="auto">
          <a:xfrm>
            <a:off x="826575" y="1665269"/>
            <a:ext cx="5435600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6A06B-2598-42C3-8E97-D75B64C198BB}"/>
              </a:ext>
            </a:extLst>
          </p:cNvPr>
          <p:cNvSpPr/>
          <p:nvPr/>
        </p:nvSpPr>
        <p:spPr>
          <a:xfrm>
            <a:off x="819890" y="1688788"/>
            <a:ext cx="544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혈액형과 성격의 상관 관계에 대한 사람들의 인식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85AEE447-D4A8-4E39-B193-0EC68A5F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82F8F69-A84A-495E-BEEA-2D2A2356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03" y="1963911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42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포스터를 살펴봅시다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D9BE-40BB-44E5-A9A2-E34933EDA791}"/>
              </a:ext>
            </a:extLst>
          </p:cNvPr>
          <p:cNvGrpSpPr/>
          <p:nvPr/>
        </p:nvGrpSpPr>
        <p:grpSpPr>
          <a:xfrm>
            <a:off x="4393217" y="864802"/>
            <a:ext cx="2582667" cy="257112"/>
            <a:chOff x="4393217" y="1155664"/>
            <a:chExt cx="2582667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38C443-8B08-430F-948E-6FEC9F90E6C6}"/>
                </a:ext>
              </a:extLst>
            </p:cNvPr>
            <p:cNvSpPr/>
            <p:nvPr/>
          </p:nvSpPr>
          <p:spPr>
            <a:xfrm>
              <a:off x="4393217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포스터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DB2ABB-59F1-4AF7-A960-95DDDBA43764}"/>
                </a:ext>
              </a:extLst>
            </p:cNvPr>
            <p:cNvSpPr/>
            <p:nvPr/>
          </p:nvSpPr>
          <p:spPr>
            <a:xfrm>
              <a:off x="5692005" y="11556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EDA99-101B-4C54-B41F-B35CAFE8C65D}"/>
                </a:ext>
              </a:extLst>
            </p:cNvPr>
            <p:cNvSpPr/>
            <p:nvPr/>
          </p:nvSpPr>
          <p:spPr>
            <a:xfrm>
              <a:off x="5041445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CD242-95F7-46AA-8C14-B045D1FFFFC0}"/>
                </a:ext>
              </a:extLst>
            </p:cNvPr>
            <p:cNvSpPr/>
            <p:nvPr/>
          </p:nvSpPr>
          <p:spPr>
            <a:xfrm>
              <a:off x="6345143" y="115718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FC4837F7-925E-40A1-88C6-BADBE7EAE953}"/>
              </a:ext>
            </a:extLst>
          </p:cNvPr>
          <p:cNvSpPr txBox="1"/>
          <p:nvPr/>
        </p:nvSpPr>
        <p:spPr>
          <a:xfrm>
            <a:off x="287264" y="1207325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 대상은 누구인가요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AF9670A-2BD8-487B-A3F0-BE61B228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332033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E552BC-4FB2-4AEF-AFE3-B80D8B0925DE}"/>
              </a:ext>
            </a:extLst>
          </p:cNvPr>
          <p:cNvSpPr/>
          <p:nvPr/>
        </p:nvSpPr>
        <p:spPr bwMode="auto">
          <a:xfrm>
            <a:off x="826575" y="1665269"/>
            <a:ext cx="5435600" cy="66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6A06B-2598-42C3-8E97-D75B64C198BB}"/>
              </a:ext>
            </a:extLst>
          </p:cNvPr>
          <p:cNvSpPr/>
          <p:nvPr/>
        </p:nvSpPr>
        <p:spPr>
          <a:xfrm>
            <a:off x="1115616" y="1688788"/>
            <a:ext cx="544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초등학생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중고등학생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20~30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40~50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이상의 남녀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85AEE447-D4A8-4E39-B193-0EC68A5F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1774E71-D754-4AE6-842A-3F5DF284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" y="172419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18F7971-2F41-47BD-9FA6-4C4C7D7AD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5" y="2090130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42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포스터를 살펴봅시다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5621309" y="53642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D9BE-40BB-44E5-A9A2-E34933EDA791}"/>
              </a:ext>
            </a:extLst>
          </p:cNvPr>
          <p:cNvGrpSpPr/>
          <p:nvPr/>
        </p:nvGrpSpPr>
        <p:grpSpPr>
          <a:xfrm>
            <a:off x="4393217" y="864802"/>
            <a:ext cx="2582667" cy="257112"/>
            <a:chOff x="4393217" y="1155664"/>
            <a:chExt cx="2582667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38C443-8B08-430F-948E-6FEC9F90E6C6}"/>
                </a:ext>
              </a:extLst>
            </p:cNvPr>
            <p:cNvSpPr/>
            <p:nvPr/>
          </p:nvSpPr>
          <p:spPr>
            <a:xfrm>
              <a:off x="4393217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포스터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DB2ABB-59F1-4AF7-A960-95DDDBA43764}"/>
                </a:ext>
              </a:extLst>
            </p:cNvPr>
            <p:cNvSpPr/>
            <p:nvPr/>
          </p:nvSpPr>
          <p:spPr>
            <a:xfrm>
              <a:off x="5692005" y="115566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7EDA99-101B-4C54-B41F-B35CAFE8C65D}"/>
                </a:ext>
              </a:extLst>
            </p:cNvPr>
            <p:cNvSpPr/>
            <p:nvPr/>
          </p:nvSpPr>
          <p:spPr>
            <a:xfrm>
              <a:off x="5041445" y="1155665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3CD242-95F7-46AA-8C14-B045D1FFFFC0}"/>
                </a:ext>
              </a:extLst>
            </p:cNvPr>
            <p:cNvSpPr/>
            <p:nvPr/>
          </p:nvSpPr>
          <p:spPr>
            <a:xfrm>
              <a:off x="6345143" y="115718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FC4837F7-925E-40A1-88C6-BADBE7EAE953}"/>
              </a:ext>
            </a:extLst>
          </p:cNvPr>
          <p:cNvSpPr txBox="1"/>
          <p:nvPr/>
        </p:nvSpPr>
        <p:spPr>
          <a:xfrm>
            <a:off x="287264" y="1207325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조사 방법은 무엇인가요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AF9670A-2BD8-487B-A3F0-BE61B228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7" y="1332033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E552BC-4FB2-4AEF-AFE3-B80D8B0925DE}"/>
              </a:ext>
            </a:extLst>
          </p:cNvPr>
          <p:cNvSpPr/>
          <p:nvPr/>
        </p:nvSpPr>
        <p:spPr bwMode="auto">
          <a:xfrm>
            <a:off x="826574" y="1665269"/>
            <a:ext cx="5496171" cy="66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6A06B-2598-42C3-8E97-D75B64C198BB}"/>
              </a:ext>
            </a:extLst>
          </p:cNvPr>
          <p:cNvSpPr/>
          <p:nvPr/>
        </p:nvSpPr>
        <p:spPr>
          <a:xfrm>
            <a:off x="1115616" y="1688788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앞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및 사람들의 왕래가 잦은 상가 등에서 직접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설문으로 조사했습니다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85AEE447-D4A8-4E39-B193-0EC68A5F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1774E71-D754-4AE6-842A-3F5DF284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" y="172419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A35FF7B-618F-42A4-8E5B-1F2A19950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30" y="2131692"/>
            <a:ext cx="244989" cy="2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suh_0601_05_1112_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통계 활용 포스터를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 싶은 주제와 조사할 항목을 정하여 표로 정리해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suh_0601_05_1112_202_1.html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3B7B-605D-4A42-BE43-9251BE7D5BEA}"/>
              </a:ext>
            </a:extLst>
          </p:cNvPr>
          <p:cNvSpPr/>
          <p:nvPr/>
        </p:nvSpPr>
        <p:spPr>
          <a:xfrm>
            <a:off x="4398525" y="11414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822957-0025-40B7-99E8-B84030DFC03C}"/>
              </a:ext>
            </a:extLst>
          </p:cNvPr>
          <p:cNvSpPr/>
          <p:nvPr/>
        </p:nvSpPr>
        <p:spPr>
          <a:xfrm>
            <a:off x="3747965" y="11414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10B1F4-AA26-425B-8361-45BA2178C52A}"/>
              </a:ext>
            </a:extLst>
          </p:cNvPr>
          <p:cNvSpPr/>
          <p:nvPr/>
        </p:nvSpPr>
        <p:spPr>
          <a:xfrm>
            <a:off x="505166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0A7BE4-2800-49EC-8E79-D436395BFF71}"/>
              </a:ext>
            </a:extLst>
          </p:cNvPr>
          <p:cNvSpPr/>
          <p:nvPr/>
        </p:nvSpPr>
        <p:spPr>
          <a:xfrm>
            <a:off x="570222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4EFEEF-EB3E-4472-8B21-01BA7E90A0D3}"/>
              </a:ext>
            </a:extLst>
          </p:cNvPr>
          <p:cNvSpPr/>
          <p:nvPr/>
        </p:nvSpPr>
        <p:spPr>
          <a:xfrm>
            <a:off x="6352783" y="11429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884F59-5BCC-4F89-BC11-B68A407F0E5E}"/>
              </a:ext>
            </a:extLst>
          </p:cNvPr>
          <p:cNvSpPr/>
          <p:nvPr/>
        </p:nvSpPr>
        <p:spPr>
          <a:xfrm>
            <a:off x="3100138" y="1141472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65F36-4FC0-4A71-B0F4-9CE71A9A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22" y="3056947"/>
            <a:ext cx="5217597" cy="222109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B8B5919-727F-4B50-B7A7-C31F9A9802C3}"/>
              </a:ext>
            </a:extLst>
          </p:cNvPr>
          <p:cNvGrpSpPr/>
          <p:nvPr/>
        </p:nvGrpSpPr>
        <p:grpSpPr>
          <a:xfrm>
            <a:off x="757733" y="2219528"/>
            <a:ext cx="1624164" cy="634845"/>
            <a:chOff x="872354" y="1605167"/>
            <a:chExt cx="1224930" cy="634845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C59E7FC-B807-49B1-81F0-4E4AED76551C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634845"/>
            </a:xfrm>
            <a:prstGeom prst="wedgeRoundRectCallout">
              <a:avLst>
                <a:gd name="adj1" fmla="val 35765"/>
                <a:gd name="adj2" fmla="val 80160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EAA7C0-DE31-4DBF-9A44-195EE831667E}"/>
                </a:ext>
              </a:extLst>
            </p:cNvPr>
            <p:cNvSpPr/>
            <p:nvPr/>
          </p:nvSpPr>
          <p:spPr>
            <a:xfrm>
              <a:off x="872354" y="1660979"/>
              <a:ext cx="12249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주제로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것이 좋을까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1CC504-02A5-4C74-BC55-7BAD2B754EBB}"/>
              </a:ext>
            </a:extLst>
          </p:cNvPr>
          <p:cNvGrpSpPr/>
          <p:nvPr/>
        </p:nvGrpSpPr>
        <p:grpSpPr>
          <a:xfrm>
            <a:off x="4544722" y="2060847"/>
            <a:ext cx="1971494" cy="919489"/>
            <a:chOff x="872354" y="1605167"/>
            <a:chExt cx="1224930" cy="765913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id="{4696F122-6037-4A29-8D96-6F281C7597B8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634845"/>
            </a:xfrm>
            <a:prstGeom prst="wedgeRoundRectCallout">
              <a:avLst>
                <a:gd name="adj1" fmla="val -35036"/>
                <a:gd name="adj2" fmla="val 74704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15E85F-4AFD-47E2-9E7D-F7A8BE11E32C}"/>
                </a:ext>
              </a:extLst>
            </p:cNvPr>
            <p:cNvSpPr/>
            <p:nvPr/>
          </p:nvSpPr>
          <p:spPr>
            <a:xfrm>
              <a:off x="872354" y="1632416"/>
              <a:ext cx="12249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친구들이 어떤 주제에 관심이 있는지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생각해 보자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C07FB33D-7931-47EE-8F42-1E3CFE446FB2}"/>
              </a:ext>
            </a:extLst>
          </p:cNvPr>
          <p:cNvSpPr/>
          <p:nvPr/>
        </p:nvSpPr>
        <p:spPr>
          <a:xfrm>
            <a:off x="1458613" y="38610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135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39472</TotalTime>
  <Words>1855</Words>
  <Application>Microsoft Office PowerPoint</Application>
  <PresentationFormat>화면 슬라이드 쇼(4:3)</PresentationFormat>
  <Paragraphs>594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6246</cp:revision>
  <dcterms:created xsi:type="dcterms:W3CDTF">2008-07-15T12:19:11Z</dcterms:created>
  <dcterms:modified xsi:type="dcterms:W3CDTF">2022-03-03T14:28:16Z</dcterms:modified>
</cp:coreProperties>
</file>