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</p:sldMasterIdLst>
  <p:notesMasterIdLst>
    <p:notesMasterId r:id="rId13"/>
  </p:notesMasterIdLst>
  <p:handoutMasterIdLst>
    <p:handoutMasterId r:id="rId14"/>
  </p:handoutMasterIdLst>
  <p:sldIdLst>
    <p:sldId id="792" r:id="rId3"/>
    <p:sldId id="793" r:id="rId4"/>
    <p:sldId id="932" r:id="rId5"/>
    <p:sldId id="958" r:id="rId6"/>
    <p:sldId id="959" r:id="rId7"/>
    <p:sldId id="951" r:id="rId8"/>
    <p:sldId id="952" r:id="rId9"/>
    <p:sldId id="941" r:id="rId10"/>
    <p:sldId id="957" r:id="rId11"/>
    <p:sldId id="954" r:id="rId1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D69B"/>
    <a:srgbClr val="77933C"/>
    <a:srgbClr val="FBCE8B"/>
    <a:srgbClr val="C9BEE0"/>
    <a:srgbClr val="C7A08C"/>
    <a:srgbClr val="FFFBF5"/>
    <a:srgbClr val="EAB4EB"/>
    <a:srgbClr val="FF3399"/>
    <a:srgbClr val="FF00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5" autoAdjust="0"/>
    <p:restoredTop sz="94744" autoAdjust="0"/>
  </p:normalViewPr>
  <p:slideViewPr>
    <p:cSldViewPr>
      <p:cViewPr varScale="1">
        <p:scale>
          <a:sx n="85" d="100"/>
          <a:sy n="85" d="100"/>
        </p:scale>
        <p:origin x="1430" y="72"/>
      </p:cViewPr>
      <p:guideLst>
        <p:guide orient="horz" pos="4110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041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91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5867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07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357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7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jpe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7.jpeg"/><Relationship Id="rId10" Type="http://schemas.openxmlformats.org/officeDocument/2006/relationships/image" Target="../media/image8.png"/><Relationship Id="rId4" Type="http://schemas.openxmlformats.org/officeDocument/2006/relationships/image" Target="../media/image6.jpe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018496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2022.02.02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2022.02.21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차 검수 및 문서 수정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/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52390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05 </a:t>
                      </a: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원그래프를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suhi_0601_05_0005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F7A33CE-04A9-4653-A373-78F6A43A7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90543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71C5713-3AF7-47D2-A3ED-13FDAE927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287970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중요 표시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예 약물 디자인 수정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확인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디자인 수정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확인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가리기로 </a:t>
                      </a: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토글됨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7">
            <a:extLst>
              <a:ext uri="{FF2B5EF4-FFF2-40B4-BE49-F238E27FC236}">
                <a16:creationId xmlns:a16="http://schemas.microsoft.com/office/drawing/2014/main" id="{41640339-2FEC-4957-B3EF-CCCF6D3BB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AA4C8B34-72DE-4CA8-8AD3-046E72C57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여러 가지 그래프</a:t>
            </a: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id="{5287B60D-A2E6-4B6C-846E-2F7E0F774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suhi_0601_05_0005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162BB-E7CA-4835-9DBD-F11768261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05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원그래프를 알아볼까요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66C99F-EFF6-477D-A685-4B6605353C04}"/>
              </a:ext>
            </a:extLst>
          </p:cNvPr>
          <p:cNvSpPr/>
          <p:nvPr/>
        </p:nvSpPr>
        <p:spPr>
          <a:xfrm>
            <a:off x="5914319" y="5092567"/>
            <a:ext cx="865325" cy="278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7E3479B-F3B6-4C11-BF1B-EB84C999554D}"/>
              </a:ext>
            </a:extLst>
          </p:cNvPr>
          <p:cNvSpPr/>
          <p:nvPr/>
        </p:nvSpPr>
        <p:spPr>
          <a:xfrm>
            <a:off x="290714" y="1819604"/>
            <a:ext cx="428858" cy="3726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8DE249-7299-4049-A578-622196AFE05A}"/>
              </a:ext>
            </a:extLst>
          </p:cNvPr>
          <p:cNvSpPr/>
          <p:nvPr/>
        </p:nvSpPr>
        <p:spPr>
          <a:xfrm>
            <a:off x="290714" y="2192254"/>
            <a:ext cx="428858" cy="3726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8ECDDBC-F608-463E-83AF-8604588C06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89" y="2275043"/>
            <a:ext cx="344210" cy="289861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D5B94F43-D4C9-4F5A-9241-1E996B1A7715}"/>
              </a:ext>
            </a:extLst>
          </p:cNvPr>
          <p:cNvSpPr/>
          <p:nvPr/>
        </p:nvSpPr>
        <p:spPr>
          <a:xfrm>
            <a:off x="664027" y="2676310"/>
            <a:ext cx="415585" cy="3890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7E1F48A-DA52-4E8E-B02A-28C81734392C}"/>
              </a:ext>
            </a:extLst>
          </p:cNvPr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BD633D6-6F19-4164-AC26-741E69B5A139}"/>
              </a:ext>
            </a:extLst>
          </p:cNvPr>
          <p:cNvSpPr/>
          <p:nvPr/>
        </p:nvSpPr>
        <p:spPr>
          <a:xfrm>
            <a:off x="179512" y="22939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A935F9E-DC71-4A98-AA16-48B676960C4D}"/>
              </a:ext>
            </a:extLst>
          </p:cNvPr>
          <p:cNvSpPr/>
          <p:nvPr/>
        </p:nvSpPr>
        <p:spPr>
          <a:xfrm>
            <a:off x="514976" y="272209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E6EF4DF-7F8B-40A7-9D1F-12E0624551B9}"/>
              </a:ext>
            </a:extLst>
          </p:cNvPr>
          <p:cNvSpPr/>
          <p:nvPr/>
        </p:nvSpPr>
        <p:spPr>
          <a:xfrm>
            <a:off x="5691915" y="512206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7931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914718"/>
              </p:ext>
            </p:extLst>
          </p:nvPr>
        </p:nvGraphicFramePr>
        <p:xfrm>
          <a:off x="179388" y="176213"/>
          <a:ext cx="8677276" cy="1113140"/>
        </p:xfrm>
        <a:graphic>
          <a:graphicData uri="http://schemas.openxmlformats.org/drawingml/2006/table">
            <a:tbl>
              <a:tblPr/>
              <a:tblGrid>
                <a:gridCol w="817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7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03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suhi_0601_05_0005.html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68~69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3BA80AA-E7CD-4747-8185-B19CABDB6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92971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71C5713-3AF7-47D2-A3ED-13FDAE927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883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참고하여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페이지 디자인 수정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라인 박스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확대 약물 디자인 수정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확인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디자인 수정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확인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가리기로 </a:t>
                      </a: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토글됨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7">
            <a:extLst>
              <a:ext uri="{FF2B5EF4-FFF2-40B4-BE49-F238E27FC236}">
                <a16:creationId xmlns:a16="http://schemas.microsoft.com/office/drawing/2014/main" id="{41640339-2FEC-4957-B3EF-CCCF6D3BB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AA4C8B34-72DE-4CA8-8AD3-046E72C57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여러 가지 그래프</a:t>
            </a: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id="{5287B60D-A2E6-4B6C-846E-2F7E0F774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suhi_0601_05_0005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162BB-E7CA-4835-9DBD-F11768261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05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원그래프를 알아볼까요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4B3B1F-C0D6-4858-A624-C3CD4855296A}"/>
              </a:ext>
            </a:extLst>
          </p:cNvPr>
          <p:cNvSpPr/>
          <p:nvPr/>
        </p:nvSpPr>
        <p:spPr>
          <a:xfrm>
            <a:off x="290714" y="1817718"/>
            <a:ext cx="428858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0C289B8-4F6E-46BF-885A-2EC90C1C7560}"/>
              </a:ext>
            </a:extLst>
          </p:cNvPr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1CD1567-A2C5-4809-9531-26BE2604F3B7}"/>
              </a:ext>
            </a:extLst>
          </p:cNvPr>
          <p:cNvSpPr/>
          <p:nvPr/>
        </p:nvSpPr>
        <p:spPr>
          <a:xfrm>
            <a:off x="1187624" y="2564905"/>
            <a:ext cx="5040560" cy="576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5940960-CC9B-4497-A608-49F11765F81C}"/>
              </a:ext>
            </a:extLst>
          </p:cNvPr>
          <p:cNvSpPr/>
          <p:nvPr/>
        </p:nvSpPr>
        <p:spPr>
          <a:xfrm>
            <a:off x="1023239" y="245536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66C99F-EFF6-477D-A685-4B6605353C04}"/>
              </a:ext>
            </a:extLst>
          </p:cNvPr>
          <p:cNvSpPr/>
          <p:nvPr/>
        </p:nvSpPr>
        <p:spPr>
          <a:xfrm>
            <a:off x="5914319" y="5092567"/>
            <a:ext cx="865325" cy="278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D4D9D63-C9F3-4BF4-8A6C-C4D4C25826AD}"/>
              </a:ext>
            </a:extLst>
          </p:cNvPr>
          <p:cNvSpPr/>
          <p:nvPr/>
        </p:nvSpPr>
        <p:spPr>
          <a:xfrm>
            <a:off x="5803117" y="503639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73FD7BF-728D-4D44-BC8E-A16567257F94}"/>
              </a:ext>
            </a:extLst>
          </p:cNvPr>
          <p:cNvSpPr/>
          <p:nvPr/>
        </p:nvSpPr>
        <p:spPr>
          <a:xfrm>
            <a:off x="4323162" y="4362789"/>
            <a:ext cx="428858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CC37FA4-1F5A-48EB-B289-D3ADC576C20E}"/>
              </a:ext>
            </a:extLst>
          </p:cNvPr>
          <p:cNvSpPr/>
          <p:nvPr/>
        </p:nvSpPr>
        <p:spPr>
          <a:xfrm>
            <a:off x="4211960" y="438989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699C076E-49CC-4AE3-A00F-B6C87E9A53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941" y="4608973"/>
            <a:ext cx="291946" cy="28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641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5" y="971146"/>
            <a:ext cx="34343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원그래프를 알아볼까요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66~67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/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확인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디자인 수정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확인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가리기로 </a:t>
                      </a: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토글됨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:a16="http://schemas.microsoft.com/office/drawing/2014/main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7">
            <a:extLst>
              <a:ext uri="{FF2B5EF4-FFF2-40B4-BE49-F238E27FC236}">
                <a16:creationId xmlns:a16="http://schemas.microsoft.com/office/drawing/2014/main" id="{46E16661-74D6-48E9-8544-5858BCD21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id="{9A193849-1823-440A-915B-159EC29E7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여러 가지 그래프</a:t>
            </a:r>
          </a:p>
        </p:txBody>
      </p:sp>
      <p:sp>
        <p:nvSpPr>
          <p:cNvPr id="42" name="직사각형 21">
            <a:extLst>
              <a:ext uri="{FF2B5EF4-FFF2-40B4-BE49-F238E27FC236}">
                <a16:creationId xmlns:a16="http://schemas.microsoft.com/office/drawing/2014/main" id="{62F82C21-CE73-41D6-9710-37E5DF5AE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suhi_0601_05_0005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id="{178E8411-FFF6-4F92-A8D1-EE2F782B5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05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원그래프를 알아볼까요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76F2E59-0938-448E-A7B3-480EEC8E1DDE}"/>
              </a:ext>
            </a:extLst>
          </p:cNvPr>
          <p:cNvSpPr/>
          <p:nvPr/>
        </p:nvSpPr>
        <p:spPr>
          <a:xfrm>
            <a:off x="5855222" y="5099021"/>
            <a:ext cx="26935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386C86-CB0F-4CC5-B24C-BA9501F84521}"/>
              </a:ext>
            </a:extLst>
          </p:cNvPr>
          <p:cNvSpPr/>
          <p:nvPr/>
        </p:nvSpPr>
        <p:spPr>
          <a:xfrm>
            <a:off x="677980" y="1546522"/>
            <a:ext cx="6334769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지훈이네 학교에서는 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학년에서 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학년까지 학생들이 가고 싶은 체험 학습 장소를 조사 했습니다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전체 학생 수에 대한 가고 싶은 체험 학습 </a:t>
            </a:r>
            <a:r>
              <a:rPr lang="ko-KR" altLang="en-US" sz="1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장소별</a:t>
            </a: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학생 수의 백분율을 구해 보세요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6" name="그림 155">
            <a:extLst>
              <a:ext uri="{FF2B5EF4-FFF2-40B4-BE49-F238E27FC236}">
                <a16:creationId xmlns:a16="http://schemas.microsoft.com/office/drawing/2014/main" id="{164BE677-D6C7-440B-A221-20CFC36045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00" y="1973627"/>
            <a:ext cx="344210" cy="289861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6DA8B799-6B04-4E74-8E05-6F3DF009451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07" y="1559971"/>
            <a:ext cx="348893" cy="333035"/>
          </a:xfrm>
          <a:prstGeom prst="rect">
            <a:avLst/>
          </a:prstGeom>
        </p:spPr>
      </p:pic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52B05EC9-F38C-4DA3-B433-84133D4410C8}"/>
              </a:ext>
            </a:extLst>
          </p:cNvPr>
          <p:cNvGraphicFramePr>
            <a:graphicFrameLocks noGrp="1"/>
          </p:cNvGraphicFramePr>
          <p:nvPr/>
        </p:nvGraphicFramePr>
        <p:xfrm>
          <a:off x="232914" y="3228945"/>
          <a:ext cx="667729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292">
                  <a:extLst>
                    <a:ext uri="{9D8B030D-6E8A-4147-A177-3AD203B41FA5}">
                      <a16:colId xmlns:a16="http://schemas.microsoft.com/office/drawing/2014/main" val="3205976613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787874334"/>
                    </a:ext>
                  </a:extLst>
                </a:gridCol>
                <a:gridCol w="1074871">
                  <a:extLst>
                    <a:ext uri="{9D8B030D-6E8A-4147-A177-3AD203B41FA5}">
                      <a16:colId xmlns:a16="http://schemas.microsoft.com/office/drawing/2014/main" val="2398440090"/>
                    </a:ext>
                  </a:extLst>
                </a:gridCol>
                <a:gridCol w="1074871">
                  <a:extLst>
                    <a:ext uri="{9D8B030D-6E8A-4147-A177-3AD203B41FA5}">
                      <a16:colId xmlns:a16="http://schemas.microsoft.com/office/drawing/2014/main" val="2083817532"/>
                    </a:ext>
                  </a:extLst>
                </a:gridCol>
                <a:gridCol w="1074871">
                  <a:extLst>
                    <a:ext uri="{9D8B030D-6E8A-4147-A177-3AD203B41FA5}">
                      <a16:colId xmlns:a16="http://schemas.microsoft.com/office/drawing/2014/main" val="3937800320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1804515224"/>
                    </a:ext>
                  </a:extLst>
                </a:gridCol>
                <a:gridCol w="771311">
                  <a:extLst>
                    <a:ext uri="{9D8B030D-6E8A-4147-A177-3AD203B41FA5}">
                      <a16:colId xmlns:a16="http://schemas.microsoft.com/office/drawing/2014/main" val="1565763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장소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pc="-3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놀이공원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pc="-3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해양 체험관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pc="-3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수학 체험관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pc="-3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문화 유적지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pc="-3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pc="-3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54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학생 수</a:t>
                      </a:r>
                      <a:r>
                        <a:rPr kumimoji="0" lang="en-US" altLang="ko-KR" sz="16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6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명</a:t>
                      </a:r>
                      <a:r>
                        <a:rPr kumimoji="0" lang="en-US" altLang="ko-KR" sz="16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0" lang="ko-KR" altLang="en-US" sz="1600" b="0" kern="1200" spc="-15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pc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135</a:t>
                      </a:r>
                      <a:endParaRPr lang="ko-KR" altLang="en-US" sz="1600" b="0" spc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pc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lang="ko-KR" altLang="en-US" sz="1600" b="0" spc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pc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170</a:t>
                      </a:r>
                      <a:endParaRPr lang="ko-KR" altLang="en-US" sz="1600" b="0" spc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pc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115</a:t>
                      </a:r>
                      <a:endParaRPr lang="ko-KR" altLang="en-US" sz="1600" b="0" spc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pc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sz="1600" b="0" spc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pc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</a:t>
                      </a:r>
                      <a:endParaRPr lang="ko-KR" altLang="en-US" sz="1600" b="0" spc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0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백분율</a:t>
                      </a:r>
                      <a:r>
                        <a:rPr kumimoji="0" lang="en-US" altLang="ko-KR" sz="16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(%)</a:t>
                      </a:r>
                      <a:endParaRPr kumimoji="0" lang="ko-KR" altLang="en-US" sz="1600" b="0" kern="1200" spc="-15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pc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endParaRPr lang="ko-KR" altLang="en-US" sz="1600" b="0" spc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pc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600" b="0" spc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spc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spc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pc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spc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pc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sz="1600" b="0" spc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45740"/>
                  </a:ext>
                </a:extLst>
              </a:tr>
            </a:tbl>
          </a:graphicData>
        </a:graphic>
      </p:graphicFrame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343B63DF-7D5B-4B95-9160-02B74AACD28F}"/>
              </a:ext>
            </a:extLst>
          </p:cNvPr>
          <p:cNvSpPr/>
          <p:nvPr/>
        </p:nvSpPr>
        <p:spPr>
          <a:xfrm>
            <a:off x="2218269" y="2653387"/>
            <a:ext cx="3160575" cy="443187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체험 학습 </a:t>
            </a:r>
            <a:r>
              <a:rPr lang="ko-KR" altLang="en-US" sz="1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장소별</a:t>
            </a: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학생 수</a:t>
            </a: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FD5D7CB0-E932-4619-BBF2-DEC3198D52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1" y="4545124"/>
            <a:ext cx="152186" cy="17985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992D129-4BEF-4DC7-8A40-C72E607324D9}"/>
              </a:ext>
            </a:extLst>
          </p:cNvPr>
          <p:cNvSpPr/>
          <p:nvPr/>
        </p:nvSpPr>
        <p:spPr>
          <a:xfrm>
            <a:off x="903005" y="4476262"/>
            <a:ext cx="52215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수학 체험관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        ×100</a:t>
            </a:r>
            <a:r>
              <a: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＝       이므로         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%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375CBB6-9C33-4CF2-98E2-B9F7B8A174B3}"/>
              </a:ext>
            </a:extLst>
          </p:cNvPr>
          <p:cNvGrpSpPr/>
          <p:nvPr/>
        </p:nvGrpSpPr>
        <p:grpSpPr>
          <a:xfrm>
            <a:off x="3455877" y="4460873"/>
            <a:ext cx="463244" cy="369332"/>
            <a:chOff x="2944421" y="4580281"/>
            <a:chExt cx="463244" cy="369332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58239069-41AC-45AC-AA56-2818CA252AD9}"/>
                </a:ext>
              </a:extLst>
            </p:cNvPr>
            <p:cNvSpPr/>
            <p:nvPr/>
          </p:nvSpPr>
          <p:spPr bwMode="auto">
            <a:xfrm>
              <a:off x="2956899" y="4591264"/>
              <a:ext cx="450766" cy="34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D00604FE-C7B0-434C-950E-8025500F15F3}"/>
                </a:ext>
              </a:extLst>
            </p:cNvPr>
            <p:cNvSpPr/>
            <p:nvPr/>
          </p:nvSpPr>
          <p:spPr>
            <a:xfrm>
              <a:off x="2944421" y="4580281"/>
              <a:ext cx="4507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800" b="1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34</a:t>
              </a:r>
              <a:endPara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6" name="그림 75">
            <a:extLst>
              <a:ext uri="{FF2B5EF4-FFF2-40B4-BE49-F238E27FC236}">
                <a16:creationId xmlns:a16="http://schemas.microsoft.com/office/drawing/2014/main" id="{CA3CA00D-5FD4-4E9B-849F-8A7CFC3637C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248" y="4695528"/>
            <a:ext cx="192817" cy="192817"/>
          </a:xfrm>
          <a:prstGeom prst="rect">
            <a:avLst/>
          </a:prstGeom>
        </p:spPr>
      </p:pic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5287E99E-034A-4B65-97F5-30DAFC626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167698"/>
              </p:ext>
            </p:extLst>
          </p:nvPr>
        </p:nvGraphicFramePr>
        <p:xfrm>
          <a:off x="2231741" y="4360375"/>
          <a:ext cx="461772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772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170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500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grpSp>
        <p:nvGrpSpPr>
          <p:cNvPr id="83" name="그룹 82">
            <a:extLst>
              <a:ext uri="{FF2B5EF4-FFF2-40B4-BE49-F238E27FC236}">
                <a16:creationId xmlns:a16="http://schemas.microsoft.com/office/drawing/2014/main" id="{298E0840-3BC4-4016-B063-4ACF197EC67A}"/>
              </a:ext>
            </a:extLst>
          </p:cNvPr>
          <p:cNvGrpSpPr/>
          <p:nvPr/>
        </p:nvGrpSpPr>
        <p:grpSpPr>
          <a:xfrm>
            <a:off x="5582538" y="1218167"/>
            <a:ext cx="488516" cy="260183"/>
            <a:chOff x="826742" y="4309763"/>
            <a:chExt cx="450131" cy="261610"/>
          </a:xfrm>
        </p:grpSpPr>
        <p:sp>
          <p:nvSpPr>
            <p:cNvPr id="84" name="순서도: 대체 처리 83">
              <a:extLst>
                <a:ext uri="{FF2B5EF4-FFF2-40B4-BE49-F238E27FC236}">
                  <a16:creationId xmlns:a16="http://schemas.microsoft.com/office/drawing/2014/main" id="{F114DA90-D641-434E-A11D-125AE6280684}"/>
                </a:ext>
              </a:extLst>
            </p:cNvPr>
            <p:cNvSpPr/>
            <p:nvPr/>
          </p:nvSpPr>
          <p:spPr>
            <a:xfrm>
              <a:off x="846296" y="4316307"/>
              <a:ext cx="413336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41F0BF9-407A-4408-9891-41FC7F5F8AAA}"/>
                </a:ext>
              </a:extLst>
            </p:cNvPr>
            <p:cNvSpPr txBox="1"/>
            <p:nvPr/>
          </p:nvSpPr>
          <p:spPr>
            <a:xfrm>
              <a:off x="826742" y="4309763"/>
              <a:ext cx="4501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3~5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6" name="순서도: 대체 처리 85">
            <a:extLst>
              <a:ext uri="{FF2B5EF4-FFF2-40B4-BE49-F238E27FC236}">
                <a16:creationId xmlns:a16="http://schemas.microsoft.com/office/drawing/2014/main" id="{6ECB7034-1C8A-45D8-A485-3ECFF77180FB}"/>
              </a:ext>
            </a:extLst>
          </p:cNvPr>
          <p:cNvSpPr/>
          <p:nvPr/>
        </p:nvSpPr>
        <p:spPr>
          <a:xfrm>
            <a:off x="5055999" y="1226322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47B312A-14AF-42C7-9772-CEBD0639BCD6}"/>
              </a:ext>
            </a:extLst>
          </p:cNvPr>
          <p:cNvSpPr txBox="1"/>
          <p:nvPr/>
        </p:nvSpPr>
        <p:spPr>
          <a:xfrm>
            <a:off x="5053820" y="1218167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>
            <a:extLst>
              <a:ext uri="{FF2B5EF4-FFF2-40B4-BE49-F238E27FC236}">
                <a16:creationId xmlns:a16="http://schemas.microsoft.com/office/drawing/2014/main" id="{79C16C71-AF31-4EAA-BC55-EBF441B7DFCC}"/>
              </a:ext>
            </a:extLst>
          </p:cNvPr>
          <p:cNvSpPr/>
          <p:nvPr/>
        </p:nvSpPr>
        <p:spPr>
          <a:xfrm>
            <a:off x="5329844" y="1228313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578448-022B-4173-902E-986475B1DEC4}"/>
              </a:ext>
            </a:extLst>
          </p:cNvPr>
          <p:cNvSpPr txBox="1"/>
          <p:nvPr/>
        </p:nvSpPr>
        <p:spPr>
          <a:xfrm>
            <a:off x="5329844" y="1220158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순서도: 대체 처리 97">
            <a:extLst>
              <a:ext uri="{FF2B5EF4-FFF2-40B4-BE49-F238E27FC236}">
                <a16:creationId xmlns:a16="http://schemas.microsoft.com/office/drawing/2014/main" id="{9DA091BB-E0A8-434B-A4F7-283E84968210}"/>
              </a:ext>
            </a:extLst>
          </p:cNvPr>
          <p:cNvSpPr/>
          <p:nvPr/>
        </p:nvSpPr>
        <p:spPr>
          <a:xfrm>
            <a:off x="6086884" y="12239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99" name="순서도: 대체 처리 98">
            <a:extLst>
              <a:ext uri="{FF2B5EF4-FFF2-40B4-BE49-F238E27FC236}">
                <a16:creationId xmlns:a16="http://schemas.microsoft.com/office/drawing/2014/main" id="{8ED13042-261D-4D3C-B7AD-31F5F6A9AD74}"/>
              </a:ext>
            </a:extLst>
          </p:cNvPr>
          <p:cNvSpPr/>
          <p:nvPr/>
        </p:nvSpPr>
        <p:spPr>
          <a:xfrm>
            <a:off x="6362908" y="12239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0F33EBE-01BC-41BD-8DDF-C38C3841F4D4}"/>
              </a:ext>
            </a:extLst>
          </p:cNvPr>
          <p:cNvSpPr txBox="1"/>
          <p:nvPr/>
        </p:nvSpPr>
        <p:spPr>
          <a:xfrm>
            <a:off x="6084705" y="1215816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D82A86E-5BD7-44BE-9064-595F09F83205}"/>
              </a:ext>
            </a:extLst>
          </p:cNvPr>
          <p:cNvSpPr txBox="1"/>
          <p:nvPr/>
        </p:nvSpPr>
        <p:spPr>
          <a:xfrm>
            <a:off x="6362907" y="1215816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순서도: 대체 처리 102">
            <a:extLst>
              <a:ext uri="{FF2B5EF4-FFF2-40B4-BE49-F238E27FC236}">
                <a16:creationId xmlns:a16="http://schemas.microsoft.com/office/drawing/2014/main" id="{50D1839A-FB1A-47B3-AA85-60BBA31B7768}"/>
              </a:ext>
            </a:extLst>
          </p:cNvPr>
          <p:cNvSpPr/>
          <p:nvPr/>
        </p:nvSpPr>
        <p:spPr>
          <a:xfrm>
            <a:off x="6638932" y="12265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7F26343-17D1-42E7-A4F2-20824D870795}"/>
              </a:ext>
            </a:extLst>
          </p:cNvPr>
          <p:cNvSpPr txBox="1"/>
          <p:nvPr/>
        </p:nvSpPr>
        <p:spPr>
          <a:xfrm>
            <a:off x="6638930" y="1220739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F47C7EE-27AA-4A0F-8018-A320D3DABD14}"/>
              </a:ext>
            </a:extLst>
          </p:cNvPr>
          <p:cNvGrpSpPr/>
          <p:nvPr/>
        </p:nvGrpSpPr>
        <p:grpSpPr>
          <a:xfrm>
            <a:off x="2862701" y="5263490"/>
            <a:ext cx="1637116" cy="263186"/>
            <a:chOff x="319554" y="1245924"/>
            <a:chExt cx="2636592" cy="423864"/>
          </a:xfrm>
        </p:grpSpPr>
        <p:pic>
          <p:nvPicPr>
            <p:cNvPr id="47" name="Picture 11">
              <a:extLst>
                <a:ext uri="{FF2B5EF4-FFF2-40B4-BE49-F238E27FC236}">
                  <a16:creationId xmlns:a16="http://schemas.microsoft.com/office/drawing/2014/main" id="{8534B491-5241-43FD-BDE4-8C3A67AEBF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2">
              <a:extLst>
                <a:ext uri="{FF2B5EF4-FFF2-40B4-BE49-F238E27FC236}">
                  <a16:creationId xmlns:a16="http://schemas.microsoft.com/office/drawing/2014/main" id="{16A1C80E-C71C-48E6-ACA2-B7883E1EF8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3">
              <a:extLst>
                <a:ext uri="{FF2B5EF4-FFF2-40B4-BE49-F238E27FC236}">
                  <a16:creationId xmlns:a16="http://schemas.microsoft.com/office/drawing/2014/main" id="{999C8458-481F-4457-940C-B60227474D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4">
              <a:extLst>
                <a:ext uri="{FF2B5EF4-FFF2-40B4-BE49-F238E27FC236}">
                  <a16:creationId xmlns:a16="http://schemas.microsoft.com/office/drawing/2014/main" id="{3A614703-2A7C-468D-89EB-F37B55FA33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8B59EF2C-FD11-4BA7-A8C7-BE895C0992EB}"/>
              </a:ext>
            </a:extLst>
          </p:cNvPr>
          <p:cNvGrpSpPr/>
          <p:nvPr/>
        </p:nvGrpSpPr>
        <p:grpSpPr>
          <a:xfrm>
            <a:off x="4657884" y="4473116"/>
            <a:ext cx="463244" cy="369332"/>
            <a:chOff x="2944421" y="4580281"/>
            <a:chExt cx="463244" cy="369332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D315241-502A-443D-BAED-7A6BD672AAE5}"/>
                </a:ext>
              </a:extLst>
            </p:cNvPr>
            <p:cNvSpPr/>
            <p:nvPr/>
          </p:nvSpPr>
          <p:spPr bwMode="auto">
            <a:xfrm>
              <a:off x="2956899" y="4591264"/>
              <a:ext cx="450766" cy="34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4E36F954-D5D6-4E60-8343-96EA09433B9F}"/>
                </a:ext>
              </a:extLst>
            </p:cNvPr>
            <p:cNvSpPr/>
            <p:nvPr/>
          </p:nvSpPr>
          <p:spPr>
            <a:xfrm>
              <a:off x="2944421" y="4580281"/>
              <a:ext cx="4507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800" b="1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34</a:t>
              </a:r>
              <a:endPara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4" name="그림 53">
            <a:extLst>
              <a:ext uri="{FF2B5EF4-FFF2-40B4-BE49-F238E27FC236}">
                <a16:creationId xmlns:a16="http://schemas.microsoft.com/office/drawing/2014/main" id="{B9C9AB32-B241-4159-A3C8-61C42D41BDF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55" y="4707771"/>
            <a:ext cx="192817" cy="19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931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5" y="971146"/>
            <a:ext cx="34343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원그래프를 알아볼까요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66~67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/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확인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디자인 수정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확인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가리기로 </a:t>
                      </a: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토글됨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:a16="http://schemas.microsoft.com/office/drawing/2014/main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7">
            <a:extLst>
              <a:ext uri="{FF2B5EF4-FFF2-40B4-BE49-F238E27FC236}">
                <a16:creationId xmlns:a16="http://schemas.microsoft.com/office/drawing/2014/main" id="{46E16661-74D6-48E9-8544-5858BCD21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id="{9A193849-1823-440A-915B-159EC29E7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여러 가지 그래프</a:t>
            </a:r>
          </a:p>
        </p:txBody>
      </p:sp>
      <p:sp>
        <p:nvSpPr>
          <p:cNvPr id="42" name="직사각형 21">
            <a:extLst>
              <a:ext uri="{FF2B5EF4-FFF2-40B4-BE49-F238E27FC236}">
                <a16:creationId xmlns:a16="http://schemas.microsoft.com/office/drawing/2014/main" id="{62F82C21-CE73-41D6-9710-37E5DF5AE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suhi_0601_05_0005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id="{178E8411-FFF6-4F92-A8D1-EE2F782B5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05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원그래프를 알아볼까요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76F2E59-0938-448E-A7B3-480EEC8E1DDE}"/>
              </a:ext>
            </a:extLst>
          </p:cNvPr>
          <p:cNvSpPr/>
          <p:nvPr/>
        </p:nvSpPr>
        <p:spPr>
          <a:xfrm>
            <a:off x="5855222" y="5099021"/>
            <a:ext cx="26935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386C86-CB0F-4CC5-B24C-BA9501F84521}"/>
              </a:ext>
            </a:extLst>
          </p:cNvPr>
          <p:cNvSpPr/>
          <p:nvPr/>
        </p:nvSpPr>
        <p:spPr>
          <a:xfrm>
            <a:off x="677980" y="1546522"/>
            <a:ext cx="6334769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지훈이네 학교에서는 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학년에서 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학년까지 학생들이 가고 싶은 체험 학습 장소를 조사 했습니다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전체 학생 수에 대한 가고 싶은 체험 학습 </a:t>
            </a:r>
            <a:r>
              <a:rPr lang="ko-KR" altLang="en-US" sz="1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장소별</a:t>
            </a: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학생 수의 백분율을 구해 보세요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6" name="그림 155">
            <a:extLst>
              <a:ext uri="{FF2B5EF4-FFF2-40B4-BE49-F238E27FC236}">
                <a16:creationId xmlns:a16="http://schemas.microsoft.com/office/drawing/2014/main" id="{164BE677-D6C7-440B-A221-20CFC36045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00" y="1973627"/>
            <a:ext cx="344210" cy="289861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6DA8B799-6B04-4E74-8E05-6F3DF009451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07" y="1559971"/>
            <a:ext cx="348893" cy="333035"/>
          </a:xfrm>
          <a:prstGeom prst="rect">
            <a:avLst/>
          </a:prstGeom>
        </p:spPr>
      </p:pic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52B05EC9-F38C-4DA3-B433-84133D4410C8}"/>
              </a:ext>
            </a:extLst>
          </p:cNvPr>
          <p:cNvGraphicFramePr>
            <a:graphicFrameLocks noGrp="1"/>
          </p:cNvGraphicFramePr>
          <p:nvPr/>
        </p:nvGraphicFramePr>
        <p:xfrm>
          <a:off x="232914" y="3228945"/>
          <a:ext cx="667729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292">
                  <a:extLst>
                    <a:ext uri="{9D8B030D-6E8A-4147-A177-3AD203B41FA5}">
                      <a16:colId xmlns:a16="http://schemas.microsoft.com/office/drawing/2014/main" val="3205976613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787874334"/>
                    </a:ext>
                  </a:extLst>
                </a:gridCol>
                <a:gridCol w="1074871">
                  <a:extLst>
                    <a:ext uri="{9D8B030D-6E8A-4147-A177-3AD203B41FA5}">
                      <a16:colId xmlns:a16="http://schemas.microsoft.com/office/drawing/2014/main" val="2398440090"/>
                    </a:ext>
                  </a:extLst>
                </a:gridCol>
                <a:gridCol w="1074871">
                  <a:extLst>
                    <a:ext uri="{9D8B030D-6E8A-4147-A177-3AD203B41FA5}">
                      <a16:colId xmlns:a16="http://schemas.microsoft.com/office/drawing/2014/main" val="2083817532"/>
                    </a:ext>
                  </a:extLst>
                </a:gridCol>
                <a:gridCol w="1074871">
                  <a:extLst>
                    <a:ext uri="{9D8B030D-6E8A-4147-A177-3AD203B41FA5}">
                      <a16:colId xmlns:a16="http://schemas.microsoft.com/office/drawing/2014/main" val="3937800320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1804515224"/>
                    </a:ext>
                  </a:extLst>
                </a:gridCol>
                <a:gridCol w="771311">
                  <a:extLst>
                    <a:ext uri="{9D8B030D-6E8A-4147-A177-3AD203B41FA5}">
                      <a16:colId xmlns:a16="http://schemas.microsoft.com/office/drawing/2014/main" val="1565763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장소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pc="-3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놀이공원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pc="-3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해양 체험관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pc="-3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수학 체험관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pc="-3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문화 유적지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pc="-3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pc="-3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54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학생 수</a:t>
                      </a:r>
                      <a:r>
                        <a:rPr kumimoji="0" lang="en-US" altLang="ko-KR" sz="16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6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명</a:t>
                      </a:r>
                      <a:r>
                        <a:rPr kumimoji="0" lang="en-US" altLang="ko-KR" sz="16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0" lang="ko-KR" altLang="en-US" sz="1600" b="0" kern="1200" spc="-15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pc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135</a:t>
                      </a:r>
                      <a:endParaRPr lang="ko-KR" altLang="en-US" sz="1600" b="0" spc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pc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lang="ko-KR" altLang="en-US" sz="1600" b="0" spc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pc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170</a:t>
                      </a:r>
                      <a:endParaRPr lang="ko-KR" altLang="en-US" sz="1600" b="0" spc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pc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115</a:t>
                      </a:r>
                      <a:endParaRPr lang="ko-KR" altLang="en-US" sz="1600" b="0" spc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pc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sz="1600" b="0" spc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pc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</a:t>
                      </a:r>
                      <a:endParaRPr lang="ko-KR" altLang="en-US" sz="1600" b="0" spc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0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백분율</a:t>
                      </a:r>
                      <a:r>
                        <a:rPr kumimoji="0" lang="en-US" altLang="ko-KR" sz="16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(%)</a:t>
                      </a:r>
                      <a:endParaRPr kumimoji="0" lang="ko-KR" altLang="en-US" sz="1600" b="0" kern="1200" spc="-15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pc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endParaRPr lang="ko-KR" altLang="en-US" sz="1600" b="0" spc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pc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600" b="0" spc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spc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spc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pc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spc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pc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sz="1600" b="0" spc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45740"/>
                  </a:ext>
                </a:extLst>
              </a:tr>
            </a:tbl>
          </a:graphicData>
        </a:graphic>
      </p:graphicFrame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343B63DF-7D5B-4B95-9160-02B74AACD28F}"/>
              </a:ext>
            </a:extLst>
          </p:cNvPr>
          <p:cNvSpPr/>
          <p:nvPr/>
        </p:nvSpPr>
        <p:spPr>
          <a:xfrm>
            <a:off x="2218269" y="2653387"/>
            <a:ext cx="3160575" cy="443187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체험 학습 </a:t>
            </a:r>
            <a:r>
              <a:rPr lang="ko-KR" altLang="en-US" sz="1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장소별</a:t>
            </a: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학생 수</a:t>
            </a: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FD5D7CB0-E932-4619-BBF2-DEC3198D52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1" y="4545124"/>
            <a:ext cx="152186" cy="179857"/>
          </a:xfrm>
          <a:prstGeom prst="rect">
            <a:avLst/>
          </a:prstGeom>
        </p:spPr>
      </p:pic>
      <p:grpSp>
        <p:nvGrpSpPr>
          <p:cNvPr id="83" name="그룹 82">
            <a:extLst>
              <a:ext uri="{FF2B5EF4-FFF2-40B4-BE49-F238E27FC236}">
                <a16:creationId xmlns:a16="http://schemas.microsoft.com/office/drawing/2014/main" id="{298E0840-3BC4-4016-B063-4ACF197EC67A}"/>
              </a:ext>
            </a:extLst>
          </p:cNvPr>
          <p:cNvGrpSpPr/>
          <p:nvPr/>
        </p:nvGrpSpPr>
        <p:grpSpPr>
          <a:xfrm>
            <a:off x="5582538" y="1218167"/>
            <a:ext cx="488516" cy="260183"/>
            <a:chOff x="826742" y="4309763"/>
            <a:chExt cx="450131" cy="261610"/>
          </a:xfrm>
        </p:grpSpPr>
        <p:sp>
          <p:nvSpPr>
            <p:cNvPr id="84" name="순서도: 대체 처리 83">
              <a:extLst>
                <a:ext uri="{FF2B5EF4-FFF2-40B4-BE49-F238E27FC236}">
                  <a16:creationId xmlns:a16="http://schemas.microsoft.com/office/drawing/2014/main" id="{F114DA90-D641-434E-A11D-125AE6280684}"/>
                </a:ext>
              </a:extLst>
            </p:cNvPr>
            <p:cNvSpPr/>
            <p:nvPr/>
          </p:nvSpPr>
          <p:spPr>
            <a:xfrm>
              <a:off x="846296" y="4316307"/>
              <a:ext cx="413336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41F0BF9-407A-4408-9891-41FC7F5F8AAA}"/>
                </a:ext>
              </a:extLst>
            </p:cNvPr>
            <p:cNvSpPr txBox="1"/>
            <p:nvPr/>
          </p:nvSpPr>
          <p:spPr>
            <a:xfrm>
              <a:off x="826742" y="4309763"/>
              <a:ext cx="4501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3~5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6" name="순서도: 대체 처리 85">
            <a:extLst>
              <a:ext uri="{FF2B5EF4-FFF2-40B4-BE49-F238E27FC236}">
                <a16:creationId xmlns:a16="http://schemas.microsoft.com/office/drawing/2014/main" id="{6ECB7034-1C8A-45D8-A485-3ECFF77180FB}"/>
              </a:ext>
            </a:extLst>
          </p:cNvPr>
          <p:cNvSpPr/>
          <p:nvPr/>
        </p:nvSpPr>
        <p:spPr>
          <a:xfrm>
            <a:off x="5055999" y="1226322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47B312A-14AF-42C7-9772-CEBD0639BCD6}"/>
              </a:ext>
            </a:extLst>
          </p:cNvPr>
          <p:cNvSpPr txBox="1"/>
          <p:nvPr/>
        </p:nvSpPr>
        <p:spPr>
          <a:xfrm>
            <a:off x="5053820" y="1218167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>
            <a:extLst>
              <a:ext uri="{FF2B5EF4-FFF2-40B4-BE49-F238E27FC236}">
                <a16:creationId xmlns:a16="http://schemas.microsoft.com/office/drawing/2014/main" id="{79C16C71-AF31-4EAA-BC55-EBF441B7DFCC}"/>
              </a:ext>
            </a:extLst>
          </p:cNvPr>
          <p:cNvSpPr/>
          <p:nvPr/>
        </p:nvSpPr>
        <p:spPr>
          <a:xfrm>
            <a:off x="5329844" y="1228313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578448-022B-4173-902E-986475B1DEC4}"/>
              </a:ext>
            </a:extLst>
          </p:cNvPr>
          <p:cNvSpPr txBox="1"/>
          <p:nvPr/>
        </p:nvSpPr>
        <p:spPr>
          <a:xfrm>
            <a:off x="5329844" y="1220158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순서도: 대체 처리 97">
            <a:extLst>
              <a:ext uri="{FF2B5EF4-FFF2-40B4-BE49-F238E27FC236}">
                <a16:creationId xmlns:a16="http://schemas.microsoft.com/office/drawing/2014/main" id="{9DA091BB-E0A8-434B-A4F7-283E84968210}"/>
              </a:ext>
            </a:extLst>
          </p:cNvPr>
          <p:cNvSpPr/>
          <p:nvPr/>
        </p:nvSpPr>
        <p:spPr>
          <a:xfrm>
            <a:off x="6086884" y="12239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99" name="순서도: 대체 처리 98">
            <a:extLst>
              <a:ext uri="{FF2B5EF4-FFF2-40B4-BE49-F238E27FC236}">
                <a16:creationId xmlns:a16="http://schemas.microsoft.com/office/drawing/2014/main" id="{8ED13042-261D-4D3C-B7AD-31F5F6A9AD74}"/>
              </a:ext>
            </a:extLst>
          </p:cNvPr>
          <p:cNvSpPr/>
          <p:nvPr/>
        </p:nvSpPr>
        <p:spPr>
          <a:xfrm>
            <a:off x="6362908" y="12239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0F33EBE-01BC-41BD-8DDF-C38C3841F4D4}"/>
              </a:ext>
            </a:extLst>
          </p:cNvPr>
          <p:cNvSpPr txBox="1"/>
          <p:nvPr/>
        </p:nvSpPr>
        <p:spPr>
          <a:xfrm>
            <a:off x="6084705" y="1215816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D82A86E-5BD7-44BE-9064-595F09F83205}"/>
              </a:ext>
            </a:extLst>
          </p:cNvPr>
          <p:cNvSpPr txBox="1"/>
          <p:nvPr/>
        </p:nvSpPr>
        <p:spPr>
          <a:xfrm>
            <a:off x="6362907" y="1215816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순서도: 대체 처리 102">
            <a:extLst>
              <a:ext uri="{FF2B5EF4-FFF2-40B4-BE49-F238E27FC236}">
                <a16:creationId xmlns:a16="http://schemas.microsoft.com/office/drawing/2014/main" id="{50D1839A-FB1A-47B3-AA85-60BBA31B7768}"/>
              </a:ext>
            </a:extLst>
          </p:cNvPr>
          <p:cNvSpPr/>
          <p:nvPr/>
        </p:nvSpPr>
        <p:spPr>
          <a:xfrm>
            <a:off x="6638932" y="12265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7F26343-17D1-42E7-A4F2-20824D870795}"/>
              </a:ext>
            </a:extLst>
          </p:cNvPr>
          <p:cNvSpPr txBox="1"/>
          <p:nvPr/>
        </p:nvSpPr>
        <p:spPr>
          <a:xfrm>
            <a:off x="6638930" y="1220739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F47C7EE-27AA-4A0F-8018-A320D3DABD14}"/>
              </a:ext>
            </a:extLst>
          </p:cNvPr>
          <p:cNvGrpSpPr/>
          <p:nvPr/>
        </p:nvGrpSpPr>
        <p:grpSpPr>
          <a:xfrm>
            <a:off x="2862701" y="5263490"/>
            <a:ext cx="1637116" cy="263186"/>
            <a:chOff x="319554" y="1245924"/>
            <a:chExt cx="2636592" cy="423864"/>
          </a:xfrm>
        </p:grpSpPr>
        <p:pic>
          <p:nvPicPr>
            <p:cNvPr id="47" name="Picture 11">
              <a:extLst>
                <a:ext uri="{FF2B5EF4-FFF2-40B4-BE49-F238E27FC236}">
                  <a16:creationId xmlns:a16="http://schemas.microsoft.com/office/drawing/2014/main" id="{8534B491-5241-43FD-BDE4-8C3A67AEBF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2">
              <a:extLst>
                <a:ext uri="{FF2B5EF4-FFF2-40B4-BE49-F238E27FC236}">
                  <a16:creationId xmlns:a16="http://schemas.microsoft.com/office/drawing/2014/main" id="{16A1C80E-C71C-48E6-ACA2-B7883E1EF8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3">
              <a:extLst>
                <a:ext uri="{FF2B5EF4-FFF2-40B4-BE49-F238E27FC236}">
                  <a16:creationId xmlns:a16="http://schemas.microsoft.com/office/drawing/2014/main" id="{999C8458-481F-4457-940C-B60227474D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4">
              <a:extLst>
                <a:ext uri="{FF2B5EF4-FFF2-40B4-BE49-F238E27FC236}">
                  <a16:creationId xmlns:a16="http://schemas.microsoft.com/office/drawing/2014/main" id="{3A614703-2A7C-468D-89EB-F37B55FA33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A681B5E-07D9-4982-85C6-F77C3521AC74}"/>
              </a:ext>
            </a:extLst>
          </p:cNvPr>
          <p:cNvSpPr/>
          <p:nvPr/>
        </p:nvSpPr>
        <p:spPr>
          <a:xfrm>
            <a:off x="863588" y="4463731"/>
            <a:ext cx="52211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문화 유적지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        ×100</a:t>
            </a:r>
            <a:r>
              <a: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＝       이므로         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%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CE4F36D9-C7E9-4E6A-BA0B-272FF1BC06D3}"/>
              </a:ext>
            </a:extLst>
          </p:cNvPr>
          <p:cNvGrpSpPr/>
          <p:nvPr/>
        </p:nvGrpSpPr>
        <p:grpSpPr>
          <a:xfrm>
            <a:off x="3416460" y="4463731"/>
            <a:ext cx="463244" cy="369332"/>
            <a:chOff x="2944421" y="4580281"/>
            <a:chExt cx="463244" cy="369332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ECD32C9-384A-4B5A-AEED-219E273F23DD}"/>
                </a:ext>
              </a:extLst>
            </p:cNvPr>
            <p:cNvSpPr/>
            <p:nvPr/>
          </p:nvSpPr>
          <p:spPr bwMode="auto">
            <a:xfrm>
              <a:off x="2956899" y="4591264"/>
              <a:ext cx="450766" cy="34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998D319-4D06-4237-8D3A-C547DD94E3BD}"/>
                </a:ext>
              </a:extLst>
            </p:cNvPr>
            <p:cNvSpPr/>
            <p:nvPr/>
          </p:nvSpPr>
          <p:spPr>
            <a:xfrm>
              <a:off x="2944421" y="4580281"/>
              <a:ext cx="4507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23</a:t>
              </a:r>
              <a:endPara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5" name="그림 54">
            <a:extLst>
              <a:ext uri="{FF2B5EF4-FFF2-40B4-BE49-F238E27FC236}">
                <a16:creationId xmlns:a16="http://schemas.microsoft.com/office/drawing/2014/main" id="{8F2548C9-80BF-46C4-9636-161A62B5D90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831" y="4698386"/>
            <a:ext cx="192817" cy="192817"/>
          </a:xfrm>
          <a:prstGeom prst="rect">
            <a:avLst/>
          </a:prstGeom>
        </p:spPr>
      </p:pic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8BBD9A30-00B4-465E-9784-7E68490B7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433922"/>
              </p:ext>
            </p:extLst>
          </p:nvPr>
        </p:nvGraphicFramePr>
        <p:xfrm>
          <a:off x="2192324" y="4329100"/>
          <a:ext cx="461772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772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500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grpSp>
        <p:nvGrpSpPr>
          <p:cNvPr id="57" name="그룹 56">
            <a:extLst>
              <a:ext uri="{FF2B5EF4-FFF2-40B4-BE49-F238E27FC236}">
                <a16:creationId xmlns:a16="http://schemas.microsoft.com/office/drawing/2014/main" id="{A6EAD26C-CFC9-4E69-AA63-1D837FF003C3}"/>
              </a:ext>
            </a:extLst>
          </p:cNvPr>
          <p:cNvGrpSpPr/>
          <p:nvPr/>
        </p:nvGrpSpPr>
        <p:grpSpPr>
          <a:xfrm>
            <a:off x="4644008" y="4473116"/>
            <a:ext cx="463244" cy="369332"/>
            <a:chOff x="2944421" y="4580281"/>
            <a:chExt cx="463244" cy="369332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AE86E5B-C117-40A2-AE40-A01C6B2E033B}"/>
                </a:ext>
              </a:extLst>
            </p:cNvPr>
            <p:cNvSpPr/>
            <p:nvPr/>
          </p:nvSpPr>
          <p:spPr bwMode="auto">
            <a:xfrm>
              <a:off x="2956899" y="4591264"/>
              <a:ext cx="450766" cy="34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E2F619A7-A4FF-47A4-9A3D-FDA41500615E}"/>
                </a:ext>
              </a:extLst>
            </p:cNvPr>
            <p:cNvSpPr/>
            <p:nvPr/>
          </p:nvSpPr>
          <p:spPr>
            <a:xfrm>
              <a:off x="2944421" y="4580281"/>
              <a:ext cx="4507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23</a:t>
              </a:r>
              <a:endPara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61" name="그림 60">
            <a:extLst>
              <a:ext uri="{FF2B5EF4-FFF2-40B4-BE49-F238E27FC236}">
                <a16:creationId xmlns:a16="http://schemas.microsoft.com/office/drawing/2014/main" id="{612537C3-70BE-4760-BE38-1E6AFD144DF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379" y="4707771"/>
            <a:ext cx="192817" cy="19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361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C34AFB1-02B9-4262-9B12-9E5025496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202166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71C5713-3AF7-47D2-A3ED-13FDAE927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382045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라인 박스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확대 약물 디자인 수정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7">
            <a:extLst>
              <a:ext uri="{FF2B5EF4-FFF2-40B4-BE49-F238E27FC236}">
                <a16:creationId xmlns:a16="http://schemas.microsoft.com/office/drawing/2014/main" id="{41640339-2FEC-4957-B3EF-CCCF6D3BB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AA4C8B34-72DE-4CA8-8AD3-046E72C57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여러 가지 그래프</a:t>
            </a: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id="{5287B60D-A2E6-4B6C-846E-2F7E0F774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suhi_0601_05_0005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162BB-E7CA-4835-9DBD-F11768261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05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원그래프를 알아볼까요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4B3B1F-C0D6-4858-A624-C3CD4855296A}"/>
              </a:ext>
            </a:extLst>
          </p:cNvPr>
          <p:cNvSpPr/>
          <p:nvPr/>
        </p:nvSpPr>
        <p:spPr>
          <a:xfrm>
            <a:off x="290714" y="1817718"/>
            <a:ext cx="1148938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0C289B8-4F6E-46BF-885A-2EC90C1C7560}"/>
              </a:ext>
            </a:extLst>
          </p:cNvPr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1CD1567-A2C5-4809-9531-26BE2604F3B7}"/>
              </a:ext>
            </a:extLst>
          </p:cNvPr>
          <p:cNvSpPr/>
          <p:nvPr/>
        </p:nvSpPr>
        <p:spPr>
          <a:xfrm>
            <a:off x="1835696" y="2924944"/>
            <a:ext cx="3528392" cy="576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5940960-CC9B-4497-A608-49F11765F81C}"/>
              </a:ext>
            </a:extLst>
          </p:cNvPr>
          <p:cNvSpPr/>
          <p:nvPr/>
        </p:nvSpPr>
        <p:spPr>
          <a:xfrm>
            <a:off x="1685491" y="287296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B82348B-EDA0-427C-95CE-026EEE5F587E}"/>
              </a:ext>
            </a:extLst>
          </p:cNvPr>
          <p:cNvSpPr/>
          <p:nvPr/>
        </p:nvSpPr>
        <p:spPr>
          <a:xfrm>
            <a:off x="4323162" y="4973328"/>
            <a:ext cx="428858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D86D62F-4819-479F-8679-3BA87039CA72}"/>
              </a:ext>
            </a:extLst>
          </p:cNvPr>
          <p:cNvSpPr/>
          <p:nvPr/>
        </p:nvSpPr>
        <p:spPr>
          <a:xfrm>
            <a:off x="4211960" y="500043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E15EDE3-D695-4342-9EA0-23F4359062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941" y="5219512"/>
            <a:ext cx="291946" cy="28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519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FA08FD3-1610-4605-BB7E-C914E8C35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74410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71C5713-3AF7-47D2-A3ED-13FDAE927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349710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확인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디자인 수정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확인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가리기로 </a:t>
                      </a: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토글됨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7">
            <a:extLst>
              <a:ext uri="{FF2B5EF4-FFF2-40B4-BE49-F238E27FC236}">
                <a16:creationId xmlns:a16="http://schemas.microsoft.com/office/drawing/2014/main" id="{41640339-2FEC-4957-B3EF-CCCF6D3BB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AA4C8B34-72DE-4CA8-8AD3-046E72C57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여러 가지 그래프</a:t>
            </a: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id="{5287B60D-A2E6-4B6C-846E-2F7E0F774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suhi_0601_05_0005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162BB-E7CA-4835-9DBD-F11768261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05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원그래프를 알아볼까요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4B3B1F-C0D6-4858-A624-C3CD4855296A}"/>
              </a:ext>
            </a:extLst>
          </p:cNvPr>
          <p:cNvSpPr/>
          <p:nvPr/>
        </p:nvSpPr>
        <p:spPr>
          <a:xfrm>
            <a:off x="290714" y="1817718"/>
            <a:ext cx="428858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0C289B8-4F6E-46BF-885A-2EC90C1C7560}"/>
              </a:ext>
            </a:extLst>
          </p:cNvPr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66C99F-EFF6-477D-A685-4B6605353C04}"/>
              </a:ext>
            </a:extLst>
          </p:cNvPr>
          <p:cNvSpPr/>
          <p:nvPr/>
        </p:nvSpPr>
        <p:spPr>
          <a:xfrm>
            <a:off x="5914319" y="5092567"/>
            <a:ext cx="865325" cy="278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D4D9D63-C9F3-4BF4-8A6C-C4D4C25826AD}"/>
              </a:ext>
            </a:extLst>
          </p:cNvPr>
          <p:cNvSpPr/>
          <p:nvPr/>
        </p:nvSpPr>
        <p:spPr>
          <a:xfrm>
            <a:off x="5803117" y="503639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4187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9015EB2-FB2C-4ADE-AEE5-D21ACD01A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240604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71C5713-3AF7-47D2-A3ED-13FDAE927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788225"/>
              </p:ext>
            </p:extLst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확인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디자인 수정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확인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가리기로 </a:t>
                      </a: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토글됨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7">
            <a:extLst>
              <a:ext uri="{FF2B5EF4-FFF2-40B4-BE49-F238E27FC236}">
                <a16:creationId xmlns:a16="http://schemas.microsoft.com/office/drawing/2014/main" id="{41640339-2FEC-4957-B3EF-CCCF6D3BB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AA4C8B34-72DE-4CA8-8AD3-046E72C57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여러 가지 그래프</a:t>
            </a: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id="{5287B60D-A2E6-4B6C-846E-2F7E0F774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suhi_0601_05_0005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162BB-E7CA-4835-9DBD-F11768261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05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원그래프를 알아볼까요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66C99F-EFF6-477D-A685-4B6605353C04}"/>
              </a:ext>
            </a:extLst>
          </p:cNvPr>
          <p:cNvSpPr/>
          <p:nvPr/>
        </p:nvSpPr>
        <p:spPr>
          <a:xfrm>
            <a:off x="5914319" y="5166168"/>
            <a:ext cx="865325" cy="278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D4D9D63-C9F3-4BF4-8A6C-C4D4C25826AD}"/>
              </a:ext>
            </a:extLst>
          </p:cNvPr>
          <p:cNvSpPr/>
          <p:nvPr/>
        </p:nvSpPr>
        <p:spPr>
          <a:xfrm>
            <a:off x="5803117" y="510999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Picture 13">
            <a:extLst>
              <a:ext uri="{FF2B5EF4-FFF2-40B4-BE49-F238E27FC236}">
                <a16:creationId xmlns:a16="http://schemas.microsoft.com/office/drawing/2014/main" id="{6C7C4A93-E838-4A7C-A89E-0873E113E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389" y="5146326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80109FDE-C441-43BC-95D3-502565D7FD4B}"/>
              </a:ext>
            </a:extLst>
          </p:cNvPr>
          <p:cNvSpPr/>
          <p:nvPr/>
        </p:nvSpPr>
        <p:spPr>
          <a:xfrm>
            <a:off x="4713739" y="501862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7E3479B-F3B6-4C11-BF1B-EB84C999554D}"/>
              </a:ext>
            </a:extLst>
          </p:cNvPr>
          <p:cNvSpPr/>
          <p:nvPr/>
        </p:nvSpPr>
        <p:spPr>
          <a:xfrm>
            <a:off x="290714" y="1819604"/>
            <a:ext cx="428858" cy="3726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D349694-EA80-4D10-ABF4-52F8F9246AC3}"/>
              </a:ext>
            </a:extLst>
          </p:cNvPr>
          <p:cNvSpPr/>
          <p:nvPr/>
        </p:nvSpPr>
        <p:spPr>
          <a:xfrm>
            <a:off x="179512" y="179620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0440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9015EB2-FB2C-4ADE-AEE5-D21ACD01A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240604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71C5713-3AF7-47D2-A3ED-13FDAE927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698695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볼드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7">
            <a:extLst>
              <a:ext uri="{FF2B5EF4-FFF2-40B4-BE49-F238E27FC236}">
                <a16:creationId xmlns:a16="http://schemas.microsoft.com/office/drawing/2014/main" id="{41640339-2FEC-4957-B3EF-CCCF6D3BB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AA4C8B34-72DE-4CA8-8AD3-046E72C57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여러 가지 그래프</a:t>
            </a: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id="{5287B60D-A2E6-4B6C-846E-2F7E0F774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suhi_0601_05_0005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162BB-E7CA-4835-9DBD-F11768261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05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원그래프를 알아볼까요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66C99F-EFF6-477D-A685-4B6605353C04}"/>
              </a:ext>
            </a:extLst>
          </p:cNvPr>
          <p:cNvSpPr/>
          <p:nvPr/>
        </p:nvSpPr>
        <p:spPr>
          <a:xfrm>
            <a:off x="5914319" y="5166168"/>
            <a:ext cx="865325" cy="278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6" name="Picture 13">
            <a:extLst>
              <a:ext uri="{FF2B5EF4-FFF2-40B4-BE49-F238E27FC236}">
                <a16:creationId xmlns:a16="http://schemas.microsoft.com/office/drawing/2014/main" id="{6C7C4A93-E838-4A7C-A89E-0873E113E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389" y="5146326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B7E3479B-F3B6-4C11-BF1B-EB84C999554D}"/>
              </a:ext>
            </a:extLst>
          </p:cNvPr>
          <p:cNvSpPr/>
          <p:nvPr/>
        </p:nvSpPr>
        <p:spPr>
          <a:xfrm>
            <a:off x="290714" y="1819604"/>
            <a:ext cx="428858" cy="3726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7F977B0-38A2-44B4-B696-EC1A60ABEC38}"/>
              </a:ext>
            </a:extLst>
          </p:cNvPr>
          <p:cNvSpPr/>
          <p:nvPr/>
        </p:nvSpPr>
        <p:spPr>
          <a:xfrm>
            <a:off x="323881" y="3605952"/>
            <a:ext cx="6416554" cy="116934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6F2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각 삼각형 17">
            <a:extLst>
              <a:ext uri="{FF2B5EF4-FFF2-40B4-BE49-F238E27FC236}">
                <a16:creationId xmlns:a16="http://schemas.microsoft.com/office/drawing/2014/main" id="{BAB5FED7-EDBD-4B97-BABF-E1E85066B013}"/>
              </a:ext>
            </a:extLst>
          </p:cNvPr>
          <p:cNvSpPr/>
          <p:nvPr/>
        </p:nvSpPr>
        <p:spPr>
          <a:xfrm flipH="1" flipV="1">
            <a:off x="4995526" y="4793010"/>
            <a:ext cx="195359" cy="188107"/>
          </a:xfrm>
          <a:prstGeom prst="rtTriangle">
            <a:avLst/>
          </a:prstGeom>
          <a:solidFill>
            <a:srgbClr val="6F218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A7DFC248-E0F7-4A7F-80CF-598356FE3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" r="86080" b="78336"/>
          <a:stretch/>
        </p:blipFill>
        <p:spPr bwMode="auto">
          <a:xfrm>
            <a:off x="900728" y="3301021"/>
            <a:ext cx="851256" cy="29260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82EEADE-5E78-44EC-B7A9-D1E1CDF73EFB}"/>
              </a:ext>
            </a:extLst>
          </p:cNvPr>
          <p:cNvSpPr txBox="1"/>
          <p:nvPr/>
        </p:nvSpPr>
        <p:spPr>
          <a:xfrm>
            <a:off x="400836" y="3728960"/>
            <a:ext cx="6262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수학 체험관에 가고 싶은 학생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전체의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21 %</a:t>
            </a: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문화 유적지에 가고 싶은 학생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전체의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11 %</a:t>
            </a:r>
          </a:p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21 %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11 %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약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1.9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약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라고 할 수 있습니다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0488112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27257</TotalTime>
  <Words>598</Words>
  <Application>Microsoft Office PowerPoint</Application>
  <PresentationFormat>화면 슬라이드 쇼(4:3)</PresentationFormat>
  <Paragraphs>242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굴림</vt:lpstr>
      <vt:lpstr>돋움</vt:lpstr>
      <vt:lpstr>맑은 고딕</vt:lpstr>
      <vt:lpstr>Arial</vt:lpstr>
      <vt:lpstr>3_기본 디자인</vt:lpstr>
      <vt:lpstr>5_기본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4237</cp:lastModifiedBy>
  <cp:revision>4758</cp:revision>
  <dcterms:created xsi:type="dcterms:W3CDTF">2008-07-15T12:19:11Z</dcterms:created>
  <dcterms:modified xsi:type="dcterms:W3CDTF">2022-03-01T09:05:40Z</dcterms:modified>
</cp:coreProperties>
</file>