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782" r:id="rId2"/>
    <p:sldId id="783" r:id="rId3"/>
    <p:sldId id="1327" r:id="rId4"/>
    <p:sldId id="1353" r:id="rId5"/>
    <p:sldId id="1356" r:id="rId6"/>
    <p:sldId id="1097" r:id="rId7"/>
    <p:sldId id="1289" r:id="rId8"/>
    <p:sldId id="1404" r:id="rId9"/>
    <p:sldId id="1405" r:id="rId10"/>
    <p:sldId id="1387" r:id="rId11"/>
    <p:sldId id="1388" r:id="rId12"/>
    <p:sldId id="1389" r:id="rId13"/>
    <p:sldId id="1406" r:id="rId14"/>
    <p:sldId id="1390" r:id="rId15"/>
    <p:sldId id="1391" r:id="rId16"/>
    <p:sldId id="1313" r:id="rId17"/>
    <p:sldId id="1402" r:id="rId18"/>
    <p:sldId id="1401" r:id="rId19"/>
    <p:sldId id="1408" r:id="rId20"/>
    <p:sldId id="1409" r:id="rId21"/>
    <p:sldId id="1297" r:id="rId22"/>
    <p:sldId id="1315" r:id="rId23"/>
    <p:sldId id="1316" r:id="rId24"/>
    <p:sldId id="1322" r:id="rId25"/>
    <p:sldId id="1375" r:id="rId26"/>
    <p:sldId id="1323" r:id="rId27"/>
    <p:sldId id="1324" r:id="rId28"/>
    <p:sldId id="1396" r:id="rId29"/>
    <p:sldId id="1410" r:id="rId30"/>
    <p:sldId id="1319" r:id="rId31"/>
    <p:sldId id="1411" r:id="rId32"/>
    <p:sldId id="1318" r:id="rId33"/>
    <p:sldId id="1412" r:id="rId34"/>
    <p:sldId id="1348" r:id="rId35"/>
    <p:sldId id="1413" r:id="rId3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6F1D4"/>
    <a:srgbClr val="C1E8ED"/>
    <a:srgbClr val="FFD01B"/>
    <a:srgbClr val="F496C0"/>
    <a:srgbClr val="FDEADA"/>
    <a:srgbClr val="F6E7D4"/>
    <a:srgbClr val="FAEDDA"/>
    <a:srgbClr val="E8EEDA"/>
    <a:srgbClr val="E1E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7138" autoAdjust="0"/>
  </p:normalViewPr>
  <p:slideViewPr>
    <p:cSldViewPr>
      <p:cViewPr varScale="1">
        <p:scale>
          <a:sx n="81" d="100"/>
          <a:sy n="81" d="100"/>
        </p:scale>
        <p:origin x="1680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data2.tsherpa.co.kr/tsherpa/MultiMedia/Flash/2020/curri/index.html?flashxmlnum=youblue86&amp;classa=A8-C1-31-MM-MM-04-05-02-0-0-0-0&amp;classno=MM_31_04/suh_0301_04_0002/suh_0301_04_0002_204_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data2.tsherpa.co.kr/tsherpa/MultiMedia/Flash/2020/curri/index.html?flashxmlnum=youblue86&amp;classa=A8-C1-31-MM-MM-04-05-02-0-0-0-0&amp;classno=MM_31_04/suh_0301_04_0002/suh_0301_04_0002_204_1.html" TargetMode="Externa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hyperlink" Target="https://cdata2.tsherpa.co.kr/tsherpa/MultiMedia/Flash/2020/curri/index.html?flashxmlnum=youblue86&amp;classa=A8-C1-31-MM-MM-04-05-02-0-0-0-0&amp;classno=MM_31_04/suh_0301_04_0002/suh_0301_04_0002_204_1.html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4" Type="http://schemas.openxmlformats.org/officeDocument/2006/relationships/hyperlink" Target="https://cdata2.tsherpa.co.kr/tsherpa/MultiMedia/Flash/2020/curri/index.html?flashxmlnum=youblue86&amp;classa=A8-C1-31-MM-MM-04-05-02-0-0-0-0&amp;classno=MM_31_04/suh_0301_04_0002/suh_0301_04_0002_204_1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data2.tsherpa.co.kr/tsherpa/MultiMedia/Flash/2020/curri/index.html?flashxmlnum=youblue86&amp;classa=A8-C1-31-MM-MM-04-05-02-0-0-0-0&amp;classno=MM_31_04/suh_0301_04_0002/suh_0301_04_0002_204_1.html" TargetMode="External"/><Relationship Id="rId7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27.png"/><Relationship Id="rId4" Type="http://schemas.openxmlformats.org/officeDocument/2006/relationships/image" Target="../media/image35.png"/><Relationship Id="rId9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9.png"/><Relationship Id="rId4" Type="http://schemas.openxmlformats.org/officeDocument/2006/relationships/hyperlink" Target="https://cdata2.tsherpa.co.kr/tsherpa/MultiMedia/Flash/2020/curri/index.html?flashxmlnum=youblue86&amp;classa=A8-C1-31-MM-MM-04-05-02-0-0-0-0&amp;classno=MM_31_04/suh_0301_04_0002/suh_0301_04_0002_204_1.html" TargetMode="External"/><Relationship Id="rId9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37.png"/><Relationship Id="rId9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16.png"/><Relationship Id="rId4" Type="http://schemas.openxmlformats.org/officeDocument/2006/relationships/hyperlink" Target="https://cdata2.tsherpa.co.kr/tsherpa/MultiMedia/Flash/2020/curri/index.html?flashxmlnum=youblue86&amp;classa=A8-C1-31-MM-MM-04-05-02-0-0-0-0&amp;classno=MM_31_04/suh_0301_04_0002/suh_0301_04_0002_204_1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9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17431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2524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67537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준비한 손수건은 모두 몇 장인지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418456" y="173681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준비한 손수건은 모두 몇 장인지 구하는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56" y="18346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083579" y="2370595"/>
            <a:ext cx="8824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20×3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137" y="25819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653882" y="138456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33" name="타원 32"/>
          <p:cNvSpPr/>
          <p:nvPr/>
        </p:nvSpPr>
        <p:spPr>
          <a:xfrm>
            <a:off x="5688687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11">
            <a:extLst>
              <a:ext uri="{FF2B5EF4-FFF2-40B4-BE49-F238E27FC236}">
                <a16:creationId xmlns:a16="http://schemas.microsoft.com/office/drawing/2014/main" id="{F249161C-A754-42FA-BDDE-3582199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389" y="104058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52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준비한 손수건은 모두 몇 장인지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9" name="TextBox 43"/>
          <p:cNvSpPr txBox="1"/>
          <p:nvPr/>
        </p:nvSpPr>
        <p:spPr>
          <a:xfrm>
            <a:off x="418456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2901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559214" y="2230726"/>
            <a:ext cx="628110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2×3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이용해서 계산할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045" y="22564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35" y="2244292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559214" y="2744924"/>
            <a:ext cx="628110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2×3=6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배를 해 주면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378" y="27841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70200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63068" y="3298831"/>
            <a:ext cx="628110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곱해지는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곱하는 수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먼저 곱하고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뒤에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붙이면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654" y="36004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05613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33" name="Picture 11">
            <a:extLst>
              <a:ext uri="{FF2B5EF4-FFF2-40B4-BE49-F238E27FC236}">
                <a16:creationId xmlns:a16="http://schemas.microsoft.com/office/drawing/2014/main" id="{26483EFB-5094-44AB-85B1-0E44F1D5A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389" y="104058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76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을 어떻게 계산하는지 수 모형으로 알아봅시다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84343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\app\resource\contents\lesson04\ops\lesson04\images\mm_31_4_01_04_01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786049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418456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 모형은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243" y="2103685"/>
            <a:ext cx="3785049" cy="1649351"/>
          </a:xfrm>
          <a:prstGeom prst="rect">
            <a:avLst/>
          </a:prstGeom>
        </p:spPr>
      </p:pic>
      <p:sp>
        <p:nvSpPr>
          <p:cNvPr id="34" name="TextBox 43"/>
          <p:cNvSpPr txBox="1"/>
          <p:nvPr/>
        </p:nvSpPr>
        <p:spPr>
          <a:xfrm>
            <a:off x="2540240" y="3817608"/>
            <a:ext cx="7356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×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995936" y="3823759"/>
            <a:ext cx="576300" cy="3973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43"/>
          <p:cNvSpPr txBox="1"/>
          <p:nvPr/>
        </p:nvSpPr>
        <p:spPr>
          <a:xfrm>
            <a:off x="3599892" y="3823389"/>
            <a:ext cx="4515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040036" y="3823759"/>
            <a:ext cx="576300" cy="397329"/>
            <a:chOff x="3040036" y="3823759"/>
            <a:chExt cx="576300" cy="39732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040036" y="3823759"/>
              <a:ext cx="576300" cy="39732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3"/>
            <p:cNvSpPr txBox="1"/>
            <p:nvPr/>
          </p:nvSpPr>
          <p:spPr>
            <a:xfrm>
              <a:off x="3156136" y="3836367"/>
              <a:ext cx="45152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46" name="TextBox 43"/>
          <p:cNvSpPr txBox="1"/>
          <p:nvPr/>
        </p:nvSpPr>
        <p:spPr>
          <a:xfrm>
            <a:off x="4120713" y="3830062"/>
            <a:ext cx="4515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93" y="4464552"/>
            <a:ext cx="1077089" cy="107708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346" y="4373830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33" name="타원 32"/>
          <p:cNvSpPr/>
          <p:nvPr/>
        </p:nvSpPr>
        <p:spPr>
          <a:xfrm>
            <a:off x="3086103" y="44244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030" y="36887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740" y="37175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36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수 모형으로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418456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 모형은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243" y="2103685"/>
            <a:ext cx="3785049" cy="1649351"/>
          </a:xfrm>
          <a:prstGeom prst="rect">
            <a:avLst/>
          </a:prstGeom>
        </p:spPr>
      </p:pic>
      <p:sp>
        <p:nvSpPr>
          <p:cNvPr id="34" name="TextBox 43"/>
          <p:cNvSpPr txBox="1"/>
          <p:nvPr/>
        </p:nvSpPr>
        <p:spPr>
          <a:xfrm>
            <a:off x="2540240" y="3817608"/>
            <a:ext cx="7356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×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995936" y="3823759"/>
            <a:ext cx="576300" cy="3973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43"/>
          <p:cNvSpPr txBox="1"/>
          <p:nvPr/>
        </p:nvSpPr>
        <p:spPr>
          <a:xfrm>
            <a:off x="3599892" y="3823389"/>
            <a:ext cx="4515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040036" y="3823759"/>
            <a:ext cx="576300" cy="397329"/>
            <a:chOff x="3040036" y="3823759"/>
            <a:chExt cx="576300" cy="39732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040036" y="3823759"/>
              <a:ext cx="576300" cy="39732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3"/>
            <p:cNvSpPr txBox="1"/>
            <p:nvPr/>
          </p:nvSpPr>
          <p:spPr>
            <a:xfrm>
              <a:off x="3156136" y="3836367"/>
              <a:ext cx="45152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46" name="TextBox 43"/>
          <p:cNvSpPr txBox="1"/>
          <p:nvPr/>
        </p:nvSpPr>
        <p:spPr>
          <a:xfrm>
            <a:off x="4120713" y="3830062"/>
            <a:ext cx="4515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030" y="36887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740" y="37175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4464552"/>
            <a:ext cx="1077089" cy="107708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>
            <a:spLocks noChangeArrowheads="1"/>
          </p:cNvSpPr>
          <p:nvPr/>
        </p:nvSpPr>
        <p:spPr bwMode="auto">
          <a:xfrm>
            <a:off x="7065202" y="2693809"/>
            <a:ext cx="1971702" cy="76174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묶음이야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301422" y="4653136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49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묶음이야</a:t>
            </a:r>
            <a:r>
              <a:rPr lang="en-US" altLang="ko-KR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타원 51"/>
          <p:cNvSpPr/>
          <p:nvPr/>
        </p:nvSpPr>
        <p:spPr>
          <a:xfrm>
            <a:off x="1748932" y="4463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037843" y="4460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각 삼각형 56"/>
          <p:cNvSpPr/>
          <p:nvPr/>
        </p:nvSpPr>
        <p:spPr>
          <a:xfrm rot="5400000" flipV="1">
            <a:off x="2038243" y="4831294"/>
            <a:ext cx="195359" cy="312420"/>
          </a:xfrm>
          <a:prstGeom prst="rtTriangle">
            <a:avLst/>
          </a:prstGeom>
          <a:solidFill>
            <a:srgbClr val="F496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99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수 모형으로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418456" y="1712131"/>
            <a:ext cx="65197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2×3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을 이용하여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이 얼마인지 이야기해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2901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541396" y="3828606"/>
            <a:ext cx="61897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2×3=6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십 모형의 개수이므로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20×3=60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162" y="38592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653882" y="138456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7243" y="2060848"/>
            <a:ext cx="3785049" cy="1649351"/>
          </a:xfrm>
          <a:prstGeom prst="rect">
            <a:avLst/>
          </a:prstGeom>
        </p:spPr>
      </p:pic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3359089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수 모형으로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9" name="TextBox 43"/>
          <p:cNvSpPr txBox="1"/>
          <p:nvPr/>
        </p:nvSpPr>
        <p:spPr>
          <a:xfrm>
            <a:off x="418456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816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260013" y="3861048"/>
            <a:ext cx="487950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243" y="2024844"/>
            <a:ext cx="3785049" cy="1649351"/>
          </a:xfrm>
          <a:prstGeom prst="rect">
            <a:avLst/>
          </a:prstGeom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40" y="38799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260013" y="4355812"/>
            <a:ext cx="487950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2×3=6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계산한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붙이면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619" y="43682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254060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295400" y="2502503"/>
            <a:ext cx="1656656" cy="397329"/>
            <a:chOff x="1295400" y="2666139"/>
            <a:chExt cx="1656656" cy="397329"/>
          </a:xfrm>
        </p:grpSpPr>
        <p:sp>
          <p:nvSpPr>
            <p:cNvPr id="39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10 × 7 =</a:t>
              </a: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43"/>
              <p:cNvSpPr txBox="1"/>
              <p:nvPr/>
            </p:nvSpPr>
            <p:spPr>
              <a:xfrm>
                <a:off x="3092569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70</a:t>
                </a: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1311677" y="3477231"/>
            <a:ext cx="1656656" cy="397329"/>
            <a:chOff x="1295400" y="2666139"/>
            <a:chExt cx="1656656" cy="397329"/>
          </a:xfrm>
        </p:grpSpPr>
        <p:sp>
          <p:nvSpPr>
            <p:cNvPr id="58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40 × 2 =</a:t>
              </a: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43"/>
              <p:cNvSpPr txBox="1"/>
              <p:nvPr/>
            </p:nvSpPr>
            <p:spPr>
              <a:xfrm>
                <a:off x="3095767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3923928" y="2489895"/>
            <a:ext cx="1656656" cy="397329"/>
            <a:chOff x="1295400" y="2666139"/>
            <a:chExt cx="1656656" cy="397329"/>
          </a:xfrm>
        </p:grpSpPr>
        <p:sp>
          <p:nvSpPr>
            <p:cNvPr id="63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20 × 4 =</a:t>
              </a: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43"/>
              <p:cNvSpPr txBox="1"/>
              <p:nvPr/>
            </p:nvSpPr>
            <p:spPr>
              <a:xfrm>
                <a:off x="3111808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3959932" y="3477231"/>
            <a:ext cx="1656656" cy="397329"/>
            <a:chOff x="1295400" y="2666139"/>
            <a:chExt cx="1656656" cy="397329"/>
          </a:xfrm>
        </p:grpSpPr>
        <p:sp>
          <p:nvSpPr>
            <p:cNvPr id="68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30 × 2 =</a:t>
              </a: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43"/>
              <p:cNvSpPr txBox="1"/>
              <p:nvPr/>
            </p:nvSpPr>
            <p:spPr>
              <a:xfrm>
                <a:off x="3092333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</a:p>
            </p:txBody>
          </p:sp>
        </p:grpSp>
      </p:grp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726" y="34120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112" y="23848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697" y="23848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22" y="34244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https://cdata2.tsherpa.co.kr/tsherpa/MultiMedia/Flash/2020/curri/index.html?flashxmlnum=youblue86&amp;classa=A8-C1-31-MM-MM-04-05-02-0-0-0-0&amp;classno=MM_31_04/suh_0301_04_0002/suh_0301_04_0002_204_1.html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026708"/>
            <a:ext cx="6816920" cy="4075727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667048" y="1056058"/>
            <a:ext cx="3256880" cy="464730"/>
          </a:xfrm>
          <a:prstGeom prst="rect">
            <a:avLst/>
          </a:prstGeom>
          <a:solidFill>
            <a:srgbClr val="F6E7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err="1">
                <a:solidFill>
                  <a:schemeClr val="tx1"/>
                </a:solidFill>
              </a:rPr>
              <a:t>몇십</a:t>
            </a:r>
            <a:r>
              <a:rPr lang="en-US" altLang="ko-KR" sz="1800">
                <a:solidFill>
                  <a:schemeClr val="tx1"/>
                </a:solidFill>
              </a:rPr>
              <a:t>)×(</a:t>
            </a:r>
            <a:r>
              <a:rPr lang="ko-KR" altLang="en-US" sz="1800" dirty="0">
                <a:solidFill>
                  <a:schemeClr val="tx1"/>
                </a:solidFill>
              </a:rPr>
              <a:t>몇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  <a:r>
              <a:rPr lang="ko-KR" altLang="en-US" sz="1800" dirty="0">
                <a:solidFill>
                  <a:schemeClr val="tx1"/>
                </a:solidFill>
              </a:rPr>
              <a:t>을 계산해 봅시다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35596" y="2924944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 20</a:t>
            </a:r>
            <a:endParaRPr lang="ko-KR" alt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2987824" y="2924944"/>
            <a:ext cx="612862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 2</a:t>
            </a:r>
            <a:endParaRPr lang="ko-KR" altLang="en-US" sz="2800" dirty="0"/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2967606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051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32" y="1007440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마을 주민 모임에서 한 상자에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들어 있는 부채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상자를 경로당에 선물했습니다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선물한 부채는 모두 몇 개인지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43"/>
          <p:cNvSpPr txBox="1"/>
          <p:nvPr/>
        </p:nvSpPr>
        <p:spPr>
          <a:xfrm>
            <a:off x="386971" y="198884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부채는 몇 개씩 몇 상자를 경로당에 선물했나요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9" y="21057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00688" y="2406272"/>
            <a:ext cx="62482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상자에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들어 있는 부채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상자를 선물했습니다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29" y="24492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647601" y="169724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79436" y="169256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30" name="직사각형 29"/>
          <p:cNvSpPr/>
          <p:nvPr/>
        </p:nvSpPr>
        <p:spPr>
          <a:xfrm>
            <a:off x="6308409" y="169346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20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051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32" y="1007440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마을 주민 모임에서 한 상자에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들어 있는 부채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상자를 경로당에 선물했습니다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선물한 부채는 모두 몇 개인지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9" y="21057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440395" y="198884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선물한 부채는 모두 몇 개인지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66515" y="2486509"/>
            <a:ext cx="25866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30×3=90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535" y="25383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647601" y="169724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+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79436" y="169256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08409" y="169346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9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94968"/>
              </p:ext>
            </p:extLst>
          </p:nvPr>
        </p:nvGraphicFramePr>
        <p:xfrm>
          <a:off x="179388" y="149396"/>
          <a:ext cx="8774172" cy="51204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어서 와요 알뜰시장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준비한 손수건은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모두 몇 장인지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방법으로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 모형으로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suh_p_0301_04_0002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직접 해 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suh_p_0301_04_0002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문장으로 된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suh_p_0301_04_0002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051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32" y="1007440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마을 주민 모임에서 한 상자에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들어 있는 부채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상자를 경로당에 선물했습니다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선물한 부채는 모두 몇 개인지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9" y="21057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440395" y="198884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선물한 부채는 모두 몇 개일까요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41888" y="2528900"/>
            <a:ext cx="16060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102" y="24558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647601" y="169724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79436" y="169256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08409" y="169346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04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을 계산하기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833872" y="3207139"/>
            <a:ext cx="5824484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씩 뛰어 세면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20, 40, 60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34101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023083" y="4517706"/>
            <a:ext cx="3600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261" y="44090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32" y="2155140"/>
            <a:ext cx="6307194" cy="955809"/>
          </a:xfrm>
          <a:prstGeom prst="rect">
            <a:avLst/>
          </a:prstGeom>
        </p:spPr>
      </p:pic>
      <p:sp>
        <p:nvSpPr>
          <p:cNvPr id="33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833872" y="3603732"/>
            <a:ext cx="5824484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20=60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38067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833872" y="4012411"/>
            <a:ext cx="5824484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묶음이므로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42154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833872" y="4433337"/>
            <a:ext cx="5824484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2×3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계산한 후 뒤에       을 붙입니다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4636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hlinkClick r:id="rId5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활용하여 작성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hlinkClick r:id="rId5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https://cdata2.tsherpa.co.kr/tsherpa/MultiMedia/Flash/2020/curri/index.html?flashxmlnum=youblue86&amp;classa=A8-C1-31-MM-MM-04-05-02-0-0-0-0&amp;classno=MM_31_04/suh_0301_04_0002/suh_0301_04_0002_301_1.html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07704" y="3032956"/>
            <a:ext cx="3667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  <p:sp>
        <p:nvSpPr>
          <p:cNvPr id="26" name="직사각형 25"/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34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보고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알맞을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8069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\app\resource\contents\lesson04\ops\lesson04\images\mm_31_4_01_07_02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46476" y="2930974"/>
            <a:ext cx="1946411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585" y="16137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350" y="2006052"/>
            <a:ext cx="4442776" cy="1698062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1799574" y="3805761"/>
            <a:ext cx="576300" cy="3973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663788" y="3810534"/>
            <a:ext cx="576300" cy="3973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43"/>
          <p:cNvSpPr txBox="1"/>
          <p:nvPr/>
        </p:nvSpPr>
        <p:spPr>
          <a:xfrm>
            <a:off x="2303748" y="3817608"/>
            <a:ext cx="3755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3188312" y="3817608"/>
            <a:ext cx="3755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40188" y="3812064"/>
            <a:ext cx="3755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48" name="TextBox 43"/>
          <p:cNvSpPr txBox="1"/>
          <p:nvPr/>
        </p:nvSpPr>
        <p:spPr>
          <a:xfrm>
            <a:off x="1858165" y="3805761"/>
            <a:ext cx="4515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</a:p>
        </p:txBody>
      </p:sp>
      <p:sp>
        <p:nvSpPr>
          <p:cNvPr id="52" name="TextBox 43"/>
          <p:cNvSpPr txBox="1"/>
          <p:nvPr/>
        </p:nvSpPr>
        <p:spPr>
          <a:xfrm>
            <a:off x="2726176" y="3817608"/>
            <a:ext cx="4515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563888" y="3808383"/>
            <a:ext cx="576300" cy="399480"/>
            <a:chOff x="3563888" y="3808383"/>
            <a:chExt cx="576300" cy="399480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3563888" y="3810534"/>
              <a:ext cx="576300" cy="39732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43"/>
            <p:cNvSpPr txBox="1"/>
            <p:nvPr/>
          </p:nvSpPr>
          <p:spPr>
            <a:xfrm>
              <a:off x="3638409" y="3808383"/>
              <a:ext cx="45152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473589" y="3810534"/>
            <a:ext cx="576300" cy="397329"/>
            <a:chOff x="4473589" y="3810534"/>
            <a:chExt cx="576300" cy="397329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4473589" y="3810534"/>
              <a:ext cx="576300" cy="39732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43"/>
            <p:cNvSpPr txBox="1"/>
            <p:nvPr/>
          </p:nvSpPr>
          <p:spPr>
            <a:xfrm>
              <a:off x="4538509" y="3822091"/>
              <a:ext cx="45152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90</a:t>
              </a:r>
            </a:p>
          </p:txBody>
        </p:sp>
      </p:grpSp>
      <p:sp>
        <p:nvSpPr>
          <p:cNvPr id="58" name="TextBox 43"/>
          <p:cNvSpPr txBox="1"/>
          <p:nvPr/>
        </p:nvSpPr>
        <p:spPr>
          <a:xfrm>
            <a:off x="2516077" y="4329100"/>
            <a:ext cx="7123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 ×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18726" y="4325884"/>
            <a:ext cx="3755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3142426" y="4322203"/>
            <a:ext cx="576300" cy="399480"/>
            <a:chOff x="3563888" y="3808383"/>
            <a:chExt cx="576300" cy="399480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3563888" y="3810534"/>
              <a:ext cx="576300" cy="39732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43"/>
            <p:cNvSpPr txBox="1"/>
            <p:nvPr/>
          </p:nvSpPr>
          <p:spPr>
            <a:xfrm>
              <a:off x="3677843" y="3808383"/>
              <a:ext cx="45152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052127" y="4324354"/>
            <a:ext cx="576300" cy="397329"/>
            <a:chOff x="4473589" y="3810534"/>
            <a:chExt cx="576300" cy="397329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4473589" y="3810534"/>
              <a:ext cx="576300" cy="39732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43"/>
            <p:cNvSpPr txBox="1"/>
            <p:nvPr/>
          </p:nvSpPr>
          <p:spPr>
            <a:xfrm>
              <a:off x="4538509" y="3822091"/>
              <a:ext cx="45152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90</a:t>
              </a:r>
            </a:p>
          </p:txBody>
        </p:sp>
      </p:grp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712" y="40144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4" y="40790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753" y="40144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027" y="40144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188" y="45494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89" y="45780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44499" y="3031671"/>
            <a:ext cx="1656656" cy="397329"/>
            <a:chOff x="1295400" y="2666139"/>
            <a:chExt cx="1656656" cy="397329"/>
          </a:xfrm>
        </p:grpSpPr>
        <p:sp>
          <p:nvSpPr>
            <p:cNvPr id="55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20 × 4 =</a:t>
              </a: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43"/>
              <p:cNvSpPr txBox="1"/>
              <p:nvPr/>
            </p:nvSpPr>
            <p:spPr>
              <a:xfrm>
                <a:off x="3092569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>
            <a:off x="2830097" y="3031671"/>
            <a:ext cx="1656656" cy="397329"/>
            <a:chOff x="1295400" y="2666139"/>
            <a:chExt cx="1656656" cy="397329"/>
          </a:xfrm>
        </p:grpSpPr>
        <p:sp>
          <p:nvSpPr>
            <p:cNvPr id="60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10 × 9 =</a:t>
              </a: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43"/>
              <p:cNvSpPr txBox="1"/>
              <p:nvPr/>
            </p:nvSpPr>
            <p:spPr>
              <a:xfrm>
                <a:off x="3111808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90</a:t>
                </a:r>
              </a:p>
            </p:txBody>
          </p:sp>
        </p:grpSp>
      </p:grp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281" y="29266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96" y="29140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4860032" y="3031671"/>
            <a:ext cx="1656656" cy="397329"/>
            <a:chOff x="1295400" y="2666139"/>
            <a:chExt cx="1656656" cy="397329"/>
          </a:xfrm>
        </p:grpSpPr>
        <p:sp>
          <p:nvSpPr>
            <p:cNvPr id="77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40 × 2 =</a:t>
              </a: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43"/>
              <p:cNvSpPr txBox="1"/>
              <p:nvPr/>
            </p:nvSpPr>
            <p:spPr>
              <a:xfrm>
                <a:off x="3111808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</a:p>
            </p:txBody>
          </p:sp>
        </p:grpSp>
      </p:grp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216" y="29266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9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43"/>
          <p:cNvSpPr txBox="1"/>
          <p:nvPr/>
        </p:nvSpPr>
        <p:spPr>
          <a:xfrm>
            <a:off x="2981817" y="2842239"/>
            <a:ext cx="1368152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20×3=60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귤이 한 상자에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상자가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귤이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쓰고 답을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5406133" y="5097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682" y="29388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35" y="283566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35" y="3495832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883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3023828" y="3491194"/>
            <a:ext cx="432048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</a:p>
        </p:txBody>
      </p:sp>
      <p:sp>
        <p:nvSpPr>
          <p:cNvPr id="65" name="TextBox 43"/>
          <p:cNvSpPr txBox="1"/>
          <p:nvPr/>
        </p:nvSpPr>
        <p:spPr>
          <a:xfrm>
            <a:off x="3367384" y="3501008"/>
            <a:ext cx="4320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32" name="타원 31"/>
          <p:cNvSpPr/>
          <p:nvPr/>
        </p:nvSpPr>
        <p:spPr>
          <a:xfrm>
            <a:off x="2381102" y="3094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394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활용하여 작성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hlinkClick r:id="rId4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https://cdata2.tsherpa.co.kr/tsherpa/MultiMedia/Flash/2020/curri/index.html?flashxmlnum=youblue86&amp;classa=A8-C1-31-MM-MM-04-05-02-0-0-0-0&amp;classno=MM_31_04/suh_0301_04_0002/suh_0301_04_0002_401_1.html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200177" y="1924539"/>
            <a:ext cx="13726349" cy="1071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524957" y="50938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531090" y="2464189"/>
            <a:ext cx="1656656" cy="397329"/>
            <a:chOff x="1295400" y="2666139"/>
            <a:chExt cx="1656656" cy="397329"/>
          </a:xfrm>
        </p:grpSpPr>
        <p:sp>
          <p:nvSpPr>
            <p:cNvPr id="29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30 × 2 =</a:t>
              </a: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43"/>
              <p:cNvSpPr txBox="1"/>
              <p:nvPr/>
            </p:nvSpPr>
            <p:spPr>
              <a:xfrm>
                <a:off x="3092569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</a:p>
            </p:txBody>
          </p:sp>
        </p:grpSp>
      </p:grpSp>
      <p:grpSp>
        <p:nvGrpSpPr>
          <p:cNvPr id="38" name="그룹 37"/>
          <p:cNvGrpSpPr/>
          <p:nvPr/>
        </p:nvGrpSpPr>
        <p:grpSpPr>
          <a:xfrm>
            <a:off x="3885991" y="2464189"/>
            <a:ext cx="1656656" cy="397329"/>
            <a:chOff x="1295400" y="2666139"/>
            <a:chExt cx="1656656" cy="397329"/>
          </a:xfrm>
        </p:grpSpPr>
        <p:sp>
          <p:nvSpPr>
            <p:cNvPr id="40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50 × 1 =</a:t>
              </a: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92569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50</a:t>
                </a: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1531090" y="3753036"/>
            <a:ext cx="1656656" cy="397329"/>
            <a:chOff x="1295400" y="2666139"/>
            <a:chExt cx="1656656" cy="397329"/>
          </a:xfrm>
        </p:grpSpPr>
        <p:sp>
          <p:nvSpPr>
            <p:cNvPr id="47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30 × 3 =</a:t>
              </a: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092569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90</a:t>
                </a:r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3938611" y="3787755"/>
            <a:ext cx="1656656" cy="397329"/>
            <a:chOff x="1295400" y="2666139"/>
            <a:chExt cx="1656656" cy="397329"/>
          </a:xfrm>
        </p:grpSpPr>
        <p:sp>
          <p:nvSpPr>
            <p:cNvPr id="55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10 × 7 =</a:t>
              </a: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092569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70</a:t>
                </a:r>
              </a:p>
            </p:txBody>
          </p:sp>
        </p:grpSp>
      </p:grp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405" y="37223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144" y="23955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641" y="37100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523" y="23609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것끼리 선으로 이어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활용하여 작성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hlinkClick r:id="rId4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https://cdata2.tsherpa.co.kr/tsherpa/MultiMedia/Flash/2020/curri/index.html?flashxmlnum=youblue86&amp;classa=A8-C1-31-MM-MM-04-05-02-0-0-0-0&amp;classno=MM_31_04/suh_0301_04_0002/suh_0301_04_0002_401_1.html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671582" y="50498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93031" y="1768911"/>
            <a:ext cx="9561971" cy="99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79" y="2364964"/>
            <a:ext cx="6327791" cy="2032072"/>
          </a:xfrm>
          <a:prstGeom prst="rect">
            <a:avLst/>
          </a:prstGeom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395" y="2020595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472353" y="2020595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2213229" y="255496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0" name="타원 29"/>
          <p:cNvSpPr/>
          <p:nvPr/>
        </p:nvSpPr>
        <p:spPr bwMode="auto">
          <a:xfrm>
            <a:off x="2213229" y="333153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1" name="타원 30"/>
          <p:cNvSpPr/>
          <p:nvPr/>
        </p:nvSpPr>
        <p:spPr bwMode="auto">
          <a:xfrm>
            <a:off x="2213229" y="4106926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2" name="타원 31"/>
          <p:cNvSpPr/>
          <p:nvPr/>
        </p:nvSpPr>
        <p:spPr bwMode="auto">
          <a:xfrm>
            <a:off x="4733530" y="255496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6" name="타원 35"/>
          <p:cNvSpPr/>
          <p:nvPr/>
        </p:nvSpPr>
        <p:spPr bwMode="auto">
          <a:xfrm>
            <a:off x="4733530" y="333867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7" name="타원 36"/>
          <p:cNvSpPr/>
          <p:nvPr/>
        </p:nvSpPr>
        <p:spPr bwMode="auto">
          <a:xfrm>
            <a:off x="4733530" y="41036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8" name="타원 37"/>
          <p:cNvSpPr/>
          <p:nvPr/>
        </p:nvSpPr>
        <p:spPr>
          <a:xfrm>
            <a:off x="4061093" y="1966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20210" y="23181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0780" y="2463156"/>
            <a:ext cx="720080" cy="369332"/>
          </a:xfrm>
          <a:prstGeom prst="rect">
            <a:avLst/>
          </a:prstGeom>
          <a:solidFill>
            <a:srgbClr val="FFD01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50×1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2639" y="3196334"/>
            <a:ext cx="720080" cy="369332"/>
          </a:xfrm>
          <a:prstGeom prst="rect">
            <a:avLst/>
          </a:prstGeom>
          <a:solidFill>
            <a:srgbClr val="FFD01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20×3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3920" y="3959768"/>
            <a:ext cx="720080" cy="369332"/>
          </a:xfrm>
          <a:prstGeom prst="rect">
            <a:avLst/>
          </a:prstGeom>
          <a:solidFill>
            <a:srgbClr val="FFD01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20×2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97225" y="2463156"/>
            <a:ext cx="434471" cy="369332"/>
          </a:xfrm>
          <a:prstGeom prst="rect">
            <a:avLst/>
          </a:prstGeom>
          <a:solidFill>
            <a:srgbClr val="C1E8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80275" y="3209318"/>
            <a:ext cx="434471" cy="369332"/>
          </a:xfrm>
          <a:prstGeom prst="rect">
            <a:avLst/>
          </a:prstGeom>
          <a:solidFill>
            <a:srgbClr val="C1E8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80274" y="3954774"/>
            <a:ext cx="434471" cy="369332"/>
          </a:xfrm>
          <a:prstGeom prst="rect">
            <a:avLst/>
          </a:prstGeom>
          <a:solidFill>
            <a:srgbClr val="C1E8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/>
          <p:cNvCxnSpPr>
            <a:stCxn id="30" idx="5"/>
            <a:endCxn id="37" idx="1"/>
          </p:cNvCxnSpPr>
          <p:nvPr/>
        </p:nvCxnSpPr>
        <p:spPr bwMode="auto">
          <a:xfrm>
            <a:off x="2307647" y="3425955"/>
            <a:ext cx="2442083" cy="69390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>
            <a:stCxn id="29" idx="5"/>
            <a:endCxn id="36" idx="2"/>
          </p:cNvCxnSpPr>
          <p:nvPr/>
        </p:nvCxnSpPr>
        <p:spPr bwMode="auto">
          <a:xfrm>
            <a:off x="2307647" y="2649383"/>
            <a:ext cx="2425883" cy="744601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>
            <a:stCxn id="31" idx="7"/>
            <a:endCxn id="32" idx="3"/>
          </p:cNvCxnSpPr>
          <p:nvPr/>
        </p:nvCxnSpPr>
        <p:spPr bwMode="auto">
          <a:xfrm flipV="1">
            <a:off x="2307647" y="2649383"/>
            <a:ext cx="2442083" cy="147374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82AACFB2-84B3-4ADD-A9C3-93C824380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CF76EDAD-895D-419E-A9E5-D345EF11105D}"/>
              </a:ext>
            </a:extLst>
          </p:cNvPr>
          <p:cNvSpPr/>
          <p:nvPr/>
        </p:nvSpPr>
        <p:spPr>
          <a:xfrm>
            <a:off x="4828147" y="5082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362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것끼리 선으로 이어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93031" y="1768911"/>
            <a:ext cx="9561971" cy="99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79" y="2364964"/>
            <a:ext cx="6327791" cy="2032072"/>
          </a:xfrm>
          <a:prstGeom prst="rect">
            <a:avLst/>
          </a:prstGeom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395" y="2020595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472353" y="2020595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2213229" y="255496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0" name="타원 29"/>
          <p:cNvSpPr/>
          <p:nvPr/>
        </p:nvSpPr>
        <p:spPr bwMode="auto">
          <a:xfrm>
            <a:off x="2213229" y="333153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1" name="타원 30"/>
          <p:cNvSpPr/>
          <p:nvPr/>
        </p:nvSpPr>
        <p:spPr bwMode="auto">
          <a:xfrm>
            <a:off x="2213229" y="4106926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2" name="타원 31"/>
          <p:cNvSpPr/>
          <p:nvPr/>
        </p:nvSpPr>
        <p:spPr bwMode="auto">
          <a:xfrm>
            <a:off x="4733530" y="255496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6" name="타원 35"/>
          <p:cNvSpPr/>
          <p:nvPr/>
        </p:nvSpPr>
        <p:spPr bwMode="auto">
          <a:xfrm>
            <a:off x="4733530" y="333867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7" name="타원 36"/>
          <p:cNvSpPr/>
          <p:nvPr/>
        </p:nvSpPr>
        <p:spPr bwMode="auto">
          <a:xfrm>
            <a:off x="4733530" y="41036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4" name="TextBox 3"/>
          <p:cNvSpPr txBox="1"/>
          <p:nvPr/>
        </p:nvSpPr>
        <p:spPr>
          <a:xfrm>
            <a:off x="750780" y="2463156"/>
            <a:ext cx="720080" cy="369332"/>
          </a:xfrm>
          <a:prstGeom prst="rect">
            <a:avLst/>
          </a:prstGeom>
          <a:solidFill>
            <a:srgbClr val="FFD01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50×1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2639" y="3196334"/>
            <a:ext cx="720080" cy="369332"/>
          </a:xfrm>
          <a:prstGeom prst="rect">
            <a:avLst/>
          </a:prstGeom>
          <a:solidFill>
            <a:srgbClr val="FFD01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20×3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3920" y="3959768"/>
            <a:ext cx="720080" cy="369332"/>
          </a:xfrm>
          <a:prstGeom prst="rect">
            <a:avLst/>
          </a:prstGeom>
          <a:solidFill>
            <a:srgbClr val="FFD01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20×2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97225" y="2463156"/>
            <a:ext cx="434471" cy="369332"/>
          </a:xfrm>
          <a:prstGeom prst="rect">
            <a:avLst/>
          </a:prstGeom>
          <a:solidFill>
            <a:srgbClr val="C1E8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80275" y="3209318"/>
            <a:ext cx="434471" cy="369332"/>
          </a:xfrm>
          <a:prstGeom prst="rect">
            <a:avLst/>
          </a:prstGeom>
          <a:solidFill>
            <a:srgbClr val="C1E8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80274" y="3954774"/>
            <a:ext cx="434471" cy="369332"/>
          </a:xfrm>
          <a:prstGeom prst="rect">
            <a:avLst/>
          </a:prstGeom>
          <a:solidFill>
            <a:srgbClr val="C1E8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/>
          <p:cNvCxnSpPr>
            <a:stCxn id="30" idx="5"/>
            <a:endCxn id="37" idx="1"/>
          </p:cNvCxnSpPr>
          <p:nvPr/>
        </p:nvCxnSpPr>
        <p:spPr bwMode="auto">
          <a:xfrm>
            <a:off x="2307647" y="3425955"/>
            <a:ext cx="2442083" cy="69390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>
            <a:stCxn id="29" idx="5"/>
            <a:endCxn id="36" idx="2"/>
          </p:cNvCxnSpPr>
          <p:nvPr/>
        </p:nvCxnSpPr>
        <p:spPr bwMode="auto">
          <a:xfrm>
            <a:off x="2307647" y="2649383"/>
            <a:ext cx="2425883" cy="744601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>
            <a:stCxn id="31" idx="7"/>
            <a:endCxn id="32" idx="3"/>
          </p:cNvCxnSpPr>
          <p:nvPr/>
        </p:nvCxnSpPr>
        <p:spPr bwMode="auto">
          <a:xfrm flipV="1">
            <a:off x="2307647" y="2649383"/>
            <a:ext cx="2442083" cy="147374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F7942F-D1AA-4C24-8EA2-6C9593332F8F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194AA56-C2C1-481F-B968-45C8C17EAC3E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11FAA3FB-08C9-4106-B4B6-5042C59DABB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44DBD8F-B9A6-4383-9E19-74D54355DBCC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5" name="Picture 2">
              <a:extLst>
                <a:ext uri="{FF2B5EF4-FFF2-40B4-BE49-F238E27FC236}">
                  <a16:creationId xmlns:a16="http://schemas.microsoft.com/office/drawing/2014/main" id="{87A3FF5E-F443-4520-AD42-135B9F344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6" name="Picture 12">
            <a:extLst>
              <a:ext uri="{FF2B5EF4-FFF2-40B4-BE49-F238E27FC236}">
                <a16:creationId xmlns:a16="http://schemas.microsoft.com/office/drawing/2014/main" id="{A0746368-DCD3-4EF4-A13D-F22B8E63D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4381685-2E24-4AAC-9134-0BE3C7004E78}"/>
              </a:ext>
            </a:extLst>
          </p:cNvPr>
          <p:cNvSpPr txBox="1"/>
          <p:nvPr/>
        </p:nvSpPr>
        <p:spPr>
          <a:xfrm>
            <a:off x="324184" y="3649498"/>
            <a:ext cx="565671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50×1=50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20×3=60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20×2=40</a:t>
            </a:r>
          </a:p>
        </p:txBody>
      </p:sp>
    </p:spTree>
    <p:extLst>
      <p:ext uri="{BB962C8B-B14F-4D97-AF65-F5344CB8AC3E}">
        <p14:creationId xmlns:p14="http://schemas.microsoft.com/office/powerpoint/2010/main" val="60538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5" y="901168"/>
            <a:ext cx="6928628" cy="472407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640" y="873435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어서 와요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알뜰시장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14473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latin typeface="맑은 고딕" pitchFamily="50" charset="-127"/>
                          <a:ea typeface="맑은 고딕" pitchFamily="50" charset="-127"/>
                        </a:rPr>
                        <a:t>mm_31_4_01_02_01_ani.mp4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\app\resource\contents\lesson04\ops\lesson04\video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슬랄이드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활용하여 작성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hlinkClick r:id="rId3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https://cdata2.tsherpa.co.kr/tsherpa/MultiMedia/Flash/2020/curri/index.html?flashxmlnum=youblue86&amp;classa=A8-C1-31-MM-MM-04-05-02-0-0-0-0&amp;classno=MM_31_04/suh_0301_04_0002/suh_0301_04_0002_401_1.html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11560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보고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879" y="526316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85876" y="49740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680" y="1988840"/>
            <a:ext cx="4306639" cy="1703515"/>
          </a:xfrm>
          <a:prstGeom prst="rect">
            <a:avLst/>
          </a:prstGeom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43"/>
          <p:cNvSpPr txBox="1"/>
          <p:nvPr/>
        </p:nvSpPr>
        <p:spPr>
          <a:xfrm>
            <a:off x="2608801" y="3808742"/>
            <a:ext cx="14484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 =</a:t>
            </a:r>
          </a:p>
        </p:txBody>
      </p:sp>
      <p:sp>
        <p:nvSpPr>
          <p:cNvPr id="36" name="TextBox 43"/>
          <p:cNvSpPr txBox="1"/>
          <p:nvPr/>
        </p:nvSpPr>
        <p:spPr>
          <a:xfrm>
            <a:off x="2942793" y="4365104"/>
            <a:ext cx="14484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40×2=</a:t>
            </a:r>
          </a:p>
        </p:txBody>
      </p:sp>
      <p:pic>
        <p:nvPicPr>
          <p:cNvPr id="3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479" y="438049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657438" y="3824131"/>
            <a:ext cx="45127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43908" y="4380493"/>
            <a:ext cx="45127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213" y="38639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57" y="44402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31" name="Picture 12">
            <a:extLst>
              <a:ext uri="{FF2B5EF4-FFF2-40B4-BE49-F238E27FC236}">
                <a16:creationId xmlns:a16="http://schemas.microsoft.com/office/drawing/2014/main" id="{6DEC1180-E004-4028-8FFA-E0FB998C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55296CC9-4B6E-41EB-B879-55C85B9AA3AA}"/>
              </a:ext>
            </a:extLst>
          </p:cNvPr>
          <p:cNvSpPr/>
          <p:nvPr/>
        </p:nvSpPr>
        <p:spPr>
          <a:xfrm>
            <a:off x="4790580" y="49820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11560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보고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879" y="526316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680" y="1988840"/>
            <a:ext cx="4306639" cy="1703515"/>
          </a:xfrm>
          <a:prstGeom prst="rect">
            <a:avLst/>
          </a:prstGeom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43"/>
          <p:cNvSpPr txBox="1"/>
          <p:nvPr/>
        </p:nvSpPr>
        <p:spPr>
          <a:xfrm>
            <a:off x="2608801" y="3808742"/>
            <a:ext cx="14484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 =</a:t>
            </a:r>
          </a:p>
        </p:txBody>
      </p:sp>
      <p:sp>
        <p:nvSpPr>
          <p:cNvPr id="36" name="TextBox 43"/>
          <p:cNvSpPr txBox="1"/>
          <p:nvPr/>
        </p:nvSpPr>
        <p:spPr>
          <a:xfrm>
            <a:off x="2942793" y="4365104"/>
            <a:ext cx="14484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40×2=</a:t>
            </a:r>
          </a:p>
        </p:txBody>
      </p:sp>
      <p:pic>
        <p:nvPicPr>
          <p:cNvPr id="37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479" y="438049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657438" y="3824131"/>
            <a:ext cx="45127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43908" y="4380493"/>
            <a:ext cx="45127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213" y="38639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57" y="44402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31" name="Picture 12">
            <a:extLst>
              <a:ext uri="{FF2B5EF4-FFF2-40B4-BE49-F238E27FC236}">
                <a16:creationId xmlns:a16="http://schemas.microsoft.com/office/drawing/2014/main" id="{7662FB08-5E42-41AF-A13F-34E45967C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FBBF9F1-96AA-4C92-84F9-D0CCBD55D56F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47CAA17-28BA-4953-B507-2B4EE2EE9779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0539E10C-D498-4175-93E6-D22496BEA77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CF339AF-BB65-465D-BE32-0131CEA3DDB9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2B85B957-3385-4092-90B8-A0D5C9E962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A3DBC8-40E1-418C-A6AC-E5576B1E8DDB}"/>
              </a:ext>
            </a:extLst>
          </p:cNvPr>
          <p:cNvSpPr txBox="1"/>
          <p:nvPr/>
        </p:nvSpPr>
        <p:spPr>
          <a:xfrm>
            <a:off x="387244" y="3681028"/>
            <a:ext cx="62729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개씩 양 쪽에 모두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덧셈식으로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나타내면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40+40=80,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나타내면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40×2=80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3390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03548" y="1635768"/>
            <a:ext cx="626469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도영이는 색종이를 일주일에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 사용합니다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주일 동안 사용하는 색종이는 모두 몇 장인지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쓰고 답을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활용하여 작성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hlinkClick r:id="rId4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https://cdata2.tsherpa.co.kr/tsherpa/MultiMedia/Flash/2020/curri/index.html?flashxmlnum=youblue86&amp;classa=A8-C1-31-MM-MM-04-05-02-0-0-0-0&amp;classno=MM_31_04/suh_0301_04_0002/suh_0301_04_0002_401_1.html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692888" y="50254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346" y="2358884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05" y="2352379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7335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83351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직선 연결선 37"/>
          <p:cNvCxnSpPr/>
          <p:nvPr/>
        </p:nvCxnSpPr>
        <p:spPr bwMode="auto">
          <a:xfrm flipV="1">
            <a:off x="611560" y="1957630"/>
            <a:ext cx="5436604" cy="5108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>
            <a:off x="611560" y="2274272"/>
            <a:ext cx="6012668" cy="260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/>
          <p:nvPr/>
        </p:nvCxnSpPr>
        <p:spPr bwMode="auto">
          <a:xfrm flipV="1">
            <a:off x="611560" y="2575564"/>
            <a:ext cx="900100" cy="924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 flipV="1">
            <a:off x="6118271" y="1957630"/>
            <a:ext cx="559963" cy="106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917150" y="3194442"/>
            <a:ext cx="14388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30×3=90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53685" y="3833517"/>
            <a:ext cx="6102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8" y="39009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219" y="32474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35" name="타원 34"/>
          <p:cNvSpPr/>
          <p:nvPr/>
        </p:nvSpPr>
        <p:spPr>
          <a:xfrm>
            <a:off x="2198983" y="3513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44DC13-1013-4DA6-AA98-25DF01022F42}"/>
              </a:ext>
            </a:extLst>
          </p:cNvPr>
          <p:cNvSpPr txBox="1"/>
          <p:nvPr/>
        </p:nvSpPr>
        <p:spPr>
          <a:xfrm>
            <a:off x="3465752" y="3841289"/>
            <a:ext cx="53018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/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D831D006-301E-4E6E-815E-5769187F7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68213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4B15A2AB-30EC-40B9-A5D8-8CADBED6A465}"/>
              </a:ext>
            </a:extLst>
          </p:cNvPr>
          <p:cNvSpPr/>
          <p:nvPr/>
        </p:nvSpPr>
        <p:spPr>
          <a:xfrm>
            <a:off x="4829984" y="50420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03548" y="1635768"/>
            <a:ext cx="626469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도영이는 색종이를 일주일에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 사용합니다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주일 동안 사용하는 색종이는 모두 몇 장인지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쓰고 답을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346" y="2358884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05" y="2352379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7335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83351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직선 연결선 37"/>
          <p:cNvCxnSpPr/>
          <p:nvPr/>
        </p:nvCxnSpPr>
        <p:spPr bwMode="auto">
          <a:xfrm flipV="1">
            <a:off x="611560" y="1957630"/>
            <a:ext cx="5436604" cy="5108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>
            <a:off x="611560" y="2274272"/>
            <a:ext cx="6012668" cy="260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/>
          <p:nvPr/>
        </p:nvCxnSpPr>
        <p:spPr bwMode="auto">
          <a:xfrm flipV="1">
            <a:off x="611560" y="2575564"/>
            <a:ext cx="900100" cy="924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 flipV="1">
            <a:off x="6118271" y="1957630"/>
            <a:ext cx="559963" cy="106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917150" y="3194442"/>
            <a:ext cx="14388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30×3=90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53685" y="3833517"/>
            <a:ext cx="6102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8" y="39009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219" y="32474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44DC13-1013-4DA6-AA98-25DF01022F42}"/>
              </a:ext>
            </a:extLst>
          </p:cNvPr>
          <p:cNvSpPr txBox="1"/>
          <p:nvPr/>
        </p:nvSpPr>
        <p:spPr>
          <a:xfrm>
            <a:off x="3465752" y="3841289"/>
            <a:ext cx="53018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/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60EB1437-A1E3-40E9-A0F4-7EE9D444F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68213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9B2BEC8F-EC3A-49C9-9506-B8BEB2F4002C}"/>
              </a:ext>
            </a:extLst>
          </p:cNvPr>
          <p:cNvGrpSpPr/>
          <p:nvPr/>
        </p:nvGrpSpPr>
        <p:grpSpPr>
          <a:xfrm>
            <a:off x="482565" y="3237778"/>
            <a:ext cx="6061059" cy="2035512"/>
            <a:chOff x="482565" y="3237778"/>
            <a:chExt cx="6061059" cy="2035512"/>
          </a:xfrm>
        </p:grpSpPr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331F0FAE-7B5F-4F5B-8EC6-EF6A4CC1B27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6EDC37-FFFD-4A0B-86FC-9F7DE946B661}"/>
                </a:ext>
              </a:extLst>
            </p:cNvPr>
            <p:cNvSpPr/>
            <p:nvPr/>
          </p:nvSpPr>
          <p:spPr>
            <a:xfrm>
              <a:off x="482565" y="3599728"/>
              <a:ext cx="6061059" cy="14854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도영이는 색종이를 일주일에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장씩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묶음 사용합니다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도영이가 </a:t>
              </a:r>
              <a:r>
                <a:rPr lang="ko-KR" altLang="en-US" sz="1900" spc="-15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일주일동안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사용하는 색종이는 총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장입니다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도영이는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장씩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주일 사용했으므로 </a:t>
              </a:r>
              <a:r>
                <a:rPr lang="ko-KR" altLang="en-US" sz="1900" spc="-15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곱셈식으로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쓰면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30×3=90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이고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도영이는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90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장을 사용했습니다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4FD94855-E473-4561-B115-A87862A426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25" y="323777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TextBox 68">
            <a:extLst>
              <a:ext uri="{FF2B5EF4-FFF2-40B4-BE49-F238E27FC236}">
                <a16:creationId xmlns:a16="http://schemas.microsoft.com/office/drawing/2014/main" id="{20D1BF4E-D5F6-45E2-AF17-FAA3ED2771EA}"/>
              </a:ext>
            </a:extLst>
          </p:cNvPr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35020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붙임딱지를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각각 몇 장씩 가지고 있는지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활용하여 작성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hlinkClick r:id="rId4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https://cdata2.tsherpa.co.kr/tsherpa/MultiMedia/Flash/2020/curri/index.html?flashxmlnum=youblue86&amp;classa=A8-C1-31-MM-MM-04-05-02-0-0-0-0&amp;classno=MM_31_04/suh_0301_04_0002/suh_0301_04_0002_401_1.html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692888" y="49930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21276" y="2225479"/>
            <a:ext cx="612068" cy="3960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/>
          <p:cNvSpPr txBox="1"/>
          <p:nvPr/>
        </p:nvSpPr>
        <p:spPr>
          <a:xfrm>
            <a:off x="1295400" y="2225479"/>
            <a:ext cx="36006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붙임딱지를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 가지고 있어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01844" y="2708920"/>
            <a:ext cx="657788" cy="403012"/>
            <a:chOff x="601844" y="2708920"/>
            <a:chExt cx="657788" cy="403012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621276" y="2715888"/>
              <a:ext cx="612068" cy="39604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3"/>
            <p:cNvSpPr txBox="1"/>
            <p:nvPr/>
          </p:nvSpPr>
          <p:spPr>
            <a:xfrm>
              <a:off x="601844" y="2708920"/>
              <a:ext cx="65778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지혜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7" name="TextBox 43"/>
          <p:cNvSpPr txBox="1"/>
          <p:nvPr/>
        </p:nvSpPr>
        <p:spPr>
          <a:xfrm>
            <a:off x="1295400" y="2715888"/>
            <a:ext cx="507680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나는 슬기가 가지고 있는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수의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배만큼 가지고 있어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94988" y="3404826"/>
            <a:ext cx="612068" cy="3960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43"/>
          <p:cNvSpPr txBox="1"/>
          <p:nvPr/>
        </p:nvSpPr>
        <p:spPr>
          <a:xfrm>
            <a:off x="1295400" y="3404826"/>
            <a:ext cx="507680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나는 지혜가 가지고 있는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수의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배만큼 가지고 있어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069652" y="4372072"/>
            <a:ext cx="612068" cy="3960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689832" y="4375556"/>
            <a:ext cx="612068" cy="3960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752433" y="4380493"/>
            <a:ext cx="7601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7620" y="4380493"/>
            <a:ext cx="7601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782" y="42516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353" y="42657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id="{CB748B7C-1F68-4FEB-A4DB-24B9814F8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954C3C87-A635-4B34-B8FD-ECB135056BE6}"/>
              </a:ext>
            </a:extLst>
          </p:cNvPr>
          <p:cNvSpPr/>
          <p:nvPr/>
        </p:nvSpPr>
        <p:spPr>
          <a:xfrm>
            <a:off x="4806928" y="5046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73B0E417-C30A-4024-B352-C74691573A32}"/>
              </a:ext>
            </a:extLst>
          </p:cNvPr>
          <p:cNvSpPr txBox="1"/>
          <p:nvPr/>
        </p:nvSpPr>
        <p:spPr>
          <a:xfrm>
            <a:off x="598416" y="2229728"/>
            <a:ext cx="6577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슬기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48B6E5B6-AFDC-49D1-91F4-7421C5E0669B}"/>
              </a:ext>
            </a:extLst>
          </p:cNvPr>
          <p:cNvSpPr txBox="1"/>
          <p:nvPr/>
        </p:nvSpPr>
        <p:spPr>
          <a:xfrm>
            <a:off x="2050220" y="4365104"/>
            <a:ext cx="6577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7C9F6116-3411-4A9C-BADC-09AF3DC7CA8E}"/>
              </a:ext>
            </a:extLst>
          </p:cNvPr>
          <p:cNvSpPr txBox="1"/>
          <p:nvPr/>
        </p:nvSpPr>
        <p:spPr>
          <a:xfrm>
            <a:off x="575556" y="3397858"/>
            <a:ext cx="6577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7242849F-60E0-483C-AF96-96E28EA4AE42}"/>
              </a:ext>
            </a:extLst>
          </p:cNvPr>
          <p:cNvSpPr txBox="1"/>
          <p:nvPr/>
        </p:nvSpPr>
        <p:spPr>
          <a:xfrm>
            <a:off x="3670400" y="4368588"/>
            <a:ext cx="6577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D0B5122-A50C-4146-AA81-34EAFB4E15DD}"/>
              </a:ext>
            </a:extLst>
          </p:cNvPr>
          <p:cNvSpPr/>
          <p:nvPr/>
        </p:nvSpPr>
        <p:spPr>
          <a:xfrm>
            <a:off x="506976" y="2096852"/>
            <a:ext cx="5973236" cy="2023394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E62A27F-D432-4EE2-812B-D558D3CF4376}"/>
              </a:ext>
            </a:extLst>
          </p:cNvPr>
          <p:cNvSpPr/>
          <p:nvPr/>
        </p:nvSpPr>
        <p:spPr>
          <a:xfrm>
            <a:off x="506976" y="2096852"/>
            <a:ext cx="5973236" cy="2023394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1">
            <a:extLst>
              <a:ext uri="{FF2B5EF4-FFF2-40B4-BE49-F238E27FC236}">
                <a16:creationId xmlns:a16="http://schemas.microsoft.com/office/drawing/2014/main" id="{730C4EBB-0A57-4E04-A853-774EE3BCCC03}"/>
              </a:ext>
            </a:extLst>
          </p:cNvPr>
          <p:cNvSpPr/>
          <p:nvPr/>
        </p:nvSpPr>
        <p:spPr>
          <a:xfrm>
            <a:off x="621276" y="2225479"/>
            <a:ext cx="612068" cy="3960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CA50869-EF36-4C03-9F02-558C9544BCCA}"/>
              </a:ext>
            </a:extLst>
          </p:cNvPr>
          <p:cNvGrpSpPr/>
          <p:nvPr/>
        </p:nvGrpSpPr>
        <p:grpSpPr>
          <a:xfrm>
            <a:off x="601844" y="2708920"/>
            <a:ext cx="657788" cy="403012"/>
            <a:chOff x="601844" y="2708920"/>
            <a:chExt cx="657788" cy="403012"/>
          </a:xfrm>
        </p:grpSpPr>
        <p:sp>
          <p:nvSpPr>
            <p:cNvPr id="63" name="모서리가 둥근 직사각형 42">
              <a:extLst>
                <a:ext uri="{FF2B5EF4-FFF2-40B4-BE49-F238E27FC236}">
                  <a16:creationId xmlns:a16="http://schemas.microsoft.com/office/drawing/2014/main" id="{4712905D-915C-4CC2-9C3E-772CAEF64A0F}"/>
                </a:ext>
              </a:extLst>
            </p:cNvPr>
            <p:cNvSpPr/>
            <p:nvPr/>
          </p:nvSpPr>
          <p:spPr>
            <a:xfrm>
              <a:off x="621276" y="2715888"/>
              <a:ext cx="612068" cy="39604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43">
              <a:extLst>
                <a:ext uri="{FF2B5EF4-FFF2-40B4-BE49-F238E27FC236}">
                  <a16:creationId xmlns:a16="http://schemas.microsoft.com/office/drawing/2014/main" id="{B7A11C0D-0C26-4097-951E-65A5730109C9}"/>
                </a:ext>
              </a:extLst>
            </p:cNvPr>
            <p:cNvSpPr txBox="1"/>
            <p:nvPr/>
          </p:nvSpPr>
          <p:spPr>
            <a:xfrm>
              <a:off x="601844" y="2708920"/>
              <a:ext cx="65778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지혜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5" name="TextBox 43">
            <a:extLst>
              <a:ext uri="{FF2B5EF4-FFF2-40B4-BE49-F238E27FC236}">
                <a16:creationId xmlns:a16="http://schemas.microsoft.com/office/drawing/2014/main" id="{D67D2574-644E-4AD6-9437-C1E18B85C403}"/>
              </a:ext>
            </a:extLst>
          </p:cNvPr>
          <p:cNvSpPr txBox="1"/>
          <p:nvPr/>
        </p:nvSpPr>
        <p:spPr>
          <a:xfrm>
            <a:off x="598416" y="2229728"/>
            <a:ext cx="6577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슬기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붙임딱지를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각각 몇 장씩 가지고 있는지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1295400" y="2225479"/>
            <a:ext cx="36006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붙임딱지를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 가지고 있어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43"/>
          <p:cNvSpPr txBox="1"/>
          <p:nvPr/>
        </p:nvSpPr>
        <p:spPr>
          <a:xfrm>
            <a:off x="1295400" y="2715888"/>
            <a:ext cx="507680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나는 슬기가 가지고 있는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수의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배만큼 가지고 있어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575556" y="3397858"/>
            <a:ext cx="657788" cy="403012"/>
            <a:chOff x="601844" y="2708920"/>
            <a:chExt cx="657788" cy="403012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621276" y="2715888"/>
              <a:ext cx="612068" cy="396044"/>
            </a:xfrm>
            <a:prstGeom prst="roundRect">
              <a:avLst/>
            </a:prstGeom>
            <a:solidFill>
              <a:srgbClr val="F6F1D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43"/>
            <p:cNvSpPr txBox="1"/>
            <p:nvPr/>
          </p:nvSpPr>
          <p:spPr>
            <a:xfrm>
              <a:off x="601844" y="2708920"/>
              <a:ext cx="65778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도영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2" name="TextBox 43"/>
          <p:cNvSpPr txBox="1"/>
          <p:nvPr/>
        </p:nvSpPr>
        <p:spPr>
          <a:xfrm>
            <a:off x="1295400" y="3404826"/>
            <a:ext cx="507680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나는 지혜가 가지고 있는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수의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배만큼 가지고 있어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2050220" y="4365104"/>
            <a:ext cx="657788" cy="403012"/>
            <a:chOff x="601844" y="2708920"/>
            <a:chExt cx="657788" cy="403012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621276" y="2715888"/>
              <a:ext cx="612068" cy="396044"/>
            </a:xfrm>
            <a:prstGeom prst="roundRect">
              <a:avLst/>
            </a:prstGeom>
            <a:solidFill>
              <a:srgbClr val="F6F1D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43"/>
            <p:cNvSpPr txBox="1"/>
            <p:nvPr/>
          </p:nvSpPr>
          <p:spPr>
            <a:xfrm>
              <a:off x="601844" y="2708920"/>
              <a:ext cx="65778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지혜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670400" y="4368588"/>
            <a:ext cx="657788" cy="403012"/>
            <a:chOff x="601844" y="2708920"/>
            <a:chExt cx="657788" cy="403012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621276" y="2715888"/>
              <a:ext cx="612068" cy="396044"/>
            </a:xfrm>
            <a:prstGeom prst="roundRect">
              <a:avLst/>
            </a:prstGeom>
            <a:solidFill>
              <a:srgbClr val="F6F1D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43"/>
            <p:cNvSpPr txBox="1"/>
            <p:nvPr/>
          </p:nvSpPr>
          <p:spPr>
            <a:xfrm>
              <a:off x="601844" y="2708920"/>
              <a:ext cx="65778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도영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752433" y="4380493"/>
            <a:ext cx="7601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7620" y="4380493"/>
            <a:ext cx="7601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782" y="42516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353" y="42657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id="{4808DDAD-2708-4DF6-8C64-3C977816B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208032C2-8F42-4D58-B5DB-3CCF6291AEC4}"/>
              </a:ext>
            </a:extLst>
          </p:cNvPr>
          <p:cNvGrpSpPr/>
          <p:nvPr/>
        </p:nvGrpSpPr>
        <p:grpSpPr>
          <a:xfrm>
            <a:off x="350937" y="2750474"/>
            <a:ext cx="6192688" cy="2522816"/>
            <a:chOff x="350937" y="2750474"/>
            <a:chExt cx="6192688" cy="2522816"/>
          </a:xfrm>
        </p:grpSpPr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F26A133F-57CE-4DF6-9476-8FF11592C90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06E08C-FC69-4136-A247-B6FFFDF7E755}"/>
                </a:ext>
              </a:extLst>
            </p:cNvPr>
            <p:cNvSpPr/>
            <p:nvPr/>
          </p:nvSpPr>
          <p:spPr>
            <a:xfrm>
              <a:off x="350937" y="3122913"/>
              <a:ext cx="6192688" cy="19622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지혜는 슬기가 가지고 있는 </a:t>
              </a:r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붙임딱지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수의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배만큼 가지고 있으므로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10×3=30, 30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장을 가지고 있습니다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도영이는 지혜가 가지고 있는 </a:t>
              </a:r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붙임딱지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수의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배만큼 가지고 있으므로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30×2=60, 60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장을 가지고 있습니다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75CB667B-36FB-4E13-8732-A2692DB09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581" y="275047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TextBox 68">
            <a:extLst>
              <a:ext uri="{FF2B5EF4-FFF2-40B4-BE49-F238E27FC236}">
                <a16:creationId xmlns:a16="http://schemas.microsoft.com/office/drawing/2014/main" id="{5A6D5BBC-A121-4420-8BBA-DBC43C69ABFD}"/>
              </a:ext>
            </a:extLst>
          </p:cNvPr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67" name="Picture 4">
            <a:extLst>
              <a:ext uri="{FF2B5EF4-FFF2-40B4-BE49-F238E27FC236}">
                <a16:creationId xmlns:a16="http://schemas.microsoft.com/office/drawing/2014/main" id="{9A3AB759-E45D-4F82-BDA5-296BF06A6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08" y="346655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1128A56E-05C7-4229-BB9A-BB78199F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2910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03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17" r="5217" b="5994"/>
          <a:stretch/>
        </p:blipFill>
        <p:spPr bwMode="auto">
          <a:xfrm>
            <a:off x="323528" y="1589817"/>
            <a:ext cx="2912042" cy="394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손수건 한 묶음은 몇 장인가요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57046" y="1988840"/>
            <a:ext cx="13835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7456" y="2132318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616116" y="1254952"/>
            <a:ext cx="1302081" cy="258420"/>
            <a:chOff x="4968044" y="1254952"/>
            <a:chExt cx="1302081" cy="258420"/>
          </a:xfrm>
        </p:grpSpPr>
        <p:grpSp>
          <p:nvGrpSpPr>
            <p:cNvPr id="2" name="그룹 1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5395839" y="11348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20203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SA31402.psd</a:t>
                      </a:r>
                    </a:p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\072089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3-1-4\Links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17" r="5217" b="5994"/>
          <a:stretch/>
        </p:blipFill>
        <p:spPr bwMode="auto">
          <a:xfrm>
            <a:off x="323528" y="1589817"/>
            <a:ext cx="2912042" cy="394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635896" y="1595177"/>
            <a:ext cx="32763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준비한 손수건은 몇 묶음일까요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15455" y="2026585"/>
            <a:ext cx="14612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묶음입니다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7455" y="2276872"/>
            <a:ext cx="360000" cy="355000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5616116" y="1254952"/>
            <a:ext cx="1302081" cy="258420"/>
            <a:chOff x="4968044" y="1254952"/>
            <a:chExt cx="1302081" cy="258420"/>
          </a:xfrm>
        </p:grpSpPr>
        <p:grpSp>
          <p:nvGrpSpPr>
            <p:cNvPr id="36" name="그룹 35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6287455" y="126223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98072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2667105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7783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준비한 손수건은 모두 몇 장인지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슬라이드와 같은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4821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\app\resource\contents\lesson04\ops\lesson04\images\mm_31_4_01_03_01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786049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553148" y="1664804"/>
            <a:ext cx="449004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43312" y="43662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522822" y="5250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270" y="2240868"/>
            <a:ext cx="4156464" cy="221376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648261" y="2434703"/>
            <a:ext cx="1147875" cy="74226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94755" y="2379641"/>
            <a:ext cx="1147875" cy="74226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55973" y="2276872"/>
            <a:ext cx="1147875" cy="74226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814983" y="2254683"/>
            <a:ext cx="1147875" cy="74226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684579" y="1916080"/>
            <a:ext cx="1147875" cy="74226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082655" y="1902715"/>
            <a:ext cx="1147875" cy="74226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53148" y="2279016"/>
            <a:ext cx="1813230" cy="958813"/>
          </a:xfrm>
          <a:prstGeom prst="wedgeRoundRectCallout">
            <a:avLst>
              <a:gd name="adj1" fmla="val 32825"/>
              <a:gd name="adj2" fmla="val 6250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2459113" y="1996392"/>
            <a:ext cx="1547917" cy="1125518"/>
          </a:xfrm>
          <a:prstGeom prst="wedgeRoundRectCallout">
            <a:avLst>
              <a:gd name="adj1" fmla="val -1865"/>
              <a:gd name="adj2" fmla="val 5951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4249451" y="2291492"/>
            <a:ext cx="1360726" cy="747577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43312" y="2462823"/>
            <a:ext cx="1823067" cy="694749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난 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학년 </a:t>
            </a:r>
            <a:r>
              <a:rPr lang="ko-KR" altLang="en-US" sz="1600">
                <a:solidFill>
                  <a:schemeClr val="tx1"/>
                </a:solidFill>
              </a:rPr>
              <a:t>때 배운 </a:t>
            </a:r>
            <a:r>
              <a:rPr lang="ko-KR" altLang="en-US" sz="1600" dirty="0">
                <a:solidFill>
                  <a:schemeClr val="tx1"/>
                </a:solidFill>
              </a:rPr>
              <a:t>뛰어 세기를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이용해 볼래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34278" y="2153535"/>
            <a:ext cx="1841678" cy="87853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10</a:t>
            </a:r>
            <a:r>
              <a:rPr lang="ko-KR" altLang="en-US" sz="1600" dirty="0">
                <a:solidFill>
                  <a:schemeClr val="tx1"/>
                </a:solidFill>
              </a:rPr>
              <a:t>원짜리 동전을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이용해서 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놓고 세어 </a:t>
            </a:r>
            <a:r>
              <a:rPr lang="ko-KR" altLang="en-US" sz="1600" dirty="0">
                <a:solidFill>
                  <a:schemeClr val="tx1"/>
                </a:solidFill>
              </a:rPr>
              <a:t>보면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어떨까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028543" y="2379641"/>
            <a:ext cx="1581634" cy="694749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다른 방법은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없을까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2459113" y="5241300"/>
            <a:ext cx="2076883" cy="263186"/>
            <a:chOff x="319554" y="1245924"/>
            <a:chExt cx="3344843" cy="423864"/>
          </a:xfrm>
        </p:grpSpPr>
        <p:pic>
          <p:nvPicPr>
            <p:cNvPr id="53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5297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6715" y="132753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타원 71"/>
          <p:cNvSpPr/>
          <p:nvPr/>
        </p:nvSpPr>
        <p:spPr>
          <a:xfrm>
            <a:off x="5688687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2134" y="4581128"/>
            <a:ext cx="6438118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뛰어 세면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20, 40, 60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6" y="4622389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41" y="44367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1">
            <a:extLst>
              <a:ext uri="{FF2B5EF4-FFF2-40B4-BE49-F238E27FC236}">
                <a16:creationId xmlns:a16="http://schemas.microsoft.com/office/drawing/2014/main" id="{5BF63B5B-C13B-481F-A313-1F74AD196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389" y="104058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40BB18B4-BC3D-4C41-8572-960832CF424C}"/>
              </a:ext>
            </a:extLst>
          </p:cNvPr>
          <p:cNvSpPr/>
          <p:nvPr/>
        </p:nvSpPr>
        <p:spPr>
          <a:xfrm>
            <a:off x="5643614" y="8928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준비한 손수건은 모두 몇 장인지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553148" y="1664804"/>
            <a:ext cx="449004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402134" y="4617132"/>
            <a:ext cx="6438118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더하기로 계산하면 </a:t>
            </a:r>
            <a:r>
              <a:rPr lang="en-US" altLang="ko-KR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20=60</a:t>
            </a:r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6" y="4658393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8270" y="2240868"/>
            <a:ext cx="4156464" cy="221376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648261" y="2434703"/>
            <a:ext cx="1147875" cy="74226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94755" y="2379641"/>
            <a:ext cx="1147875" cy="74226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55973" y="2276872"/>
            <a:ext cx="1147875" cy="74226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814983" y="2254683"/>
            <a:ext cx="1147875" cy="74226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684579" y="1916080"/>
            <a:ext cx="1147875" cy="74226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082655" y="1902715"/>
            <a:ext cx="1147875" cy="74226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53148" y="2279016"/>
            <a:ext cx="1813230" cy="958813"/>
          </a:xfrm>
          <a:prstGeom prst="wedgeRoundRectCallout">
            <a:avLst>
              <a:gd name="adj1" fmla="val 32825"/>
              <a:gd name="adj2" fmla="val 6250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2459113" y="1996392"/>
            <a:ext cx="1547917" cy="1125518"/>
          </a:xfrm>
          <a:prstGeom prst="wedgeRoundRectCallout">
            <a:avLst>
              <a:gd name="adj1" fmla="val -1865"/>
              <a:gd name="adj2" fmla="val 5951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4249451" y="2291492"/>
            <a:ext cx="1360726" cy="747577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43312" y="2462823"/>
            <a:ext cx="1823067" cy="694749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난 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학년 </a:t>
            </a:r>
            <a:r>
              <a:rPr lang="ko-KR" altLang="en-US" sz="1600">
                <a:solidFill>
                  <a:schemeClr val="tx1"/>
                </a:solidFill>
              </a:rPr>
              <a:t>때 배운 </a:t>
            </a:r>
            <a:r>
              <a:rPr lang="ko-KR" altLang="en-US" sz="1600" dirty="0">
                <a:solidFill>
                  <a:schemeClr val="tx1"/>
                </a:solidFill>
              </a:rPr>
              <a:t>뛰어 세기를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이용해 볼래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34278" y="2153535"/>
            <a:ext cx="1841678" cy="87853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10</a:t>
            </a:r>
            <a:r>
              <a:rPr lang="ko-KR" altLang="en-US" sz="1600" dirty="0">
                <a:solidFill>
                  <a:schemeClr val="tx1"/>
                </a:solidFill>
              </a:rPr>
              <a:t>원짜리 동전을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이용해서 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놓고 세어 </a:t>
            </a:r>
            <a:r>
              <a:rPr lang="ko-KR" altLang="en-US" sz="1600" dirty="0">
                <a:solidFill>
                  <a:schemeClr val="tx1"/>
                </a:solidFill>
              </a:rPr>
              <a:t>보면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어떨까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028543" y="2379641"/>
            <a:ext cx="1581634" cy="694749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다른 방법은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없을까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41" y="44367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2459113" y="5241300"/>
            <a:ext cx="2076883" cy="263186"/>
            <a:chOff x="319554" y="1245924"/>
            <a:chExt cx="3344843" cy="423864"/>
          </a:xfrm>
        </p:grpSpPr>
        <p:pic>
          <p:nvPicPr>
            <p:cNvPr id="53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666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82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5297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6715" y="132753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타원 71"/>
          <p:cNvSpPr/>
          <p:nvPr/>
        </p:nvSpPr>
        <p:spPr>
          <a:xfrm>
            <a:off x="5688687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1">
            <a:extLst>
              <a:ext uri="{FF2B5EF4-FFF2-40B4-BE49-F238E27FC236}">
                <a16:creationId xmlns:a16="http://schemas.microsoft.com/office/drawing/2014/main" id="{C0CAB639-1E7D-4784-A70A-834B56344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389" y="104058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16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준비한 손수건은 모두 몇 장인지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553148" y="1664804"/>
            <a:ext cx="449004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402134" y="4485310"/>
            <a:ext cx="643811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묶음 있다고 생각하면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6" y="455077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8270" y="2240868"/>
            <a:ext cx="4156464" cy="221376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648261" y="2434703"/>
            <a:ext cx="1147875" cy="74226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94755" y="2379641"/>
            <a:ext cx="1147875" cy="74226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55973" y="2276872"/>
            <a:ext cx="1147875" cy="74226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814983" y="2254683"/>
            <a:ext cx="1147875" cy="74226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684579" y="1916080"/>
            <a:ext cx="1147875" cy="74226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082655" y="1902715"/>
            <a:ext cx="1147875" cy="74226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53148" y="2279016"/>
            <a:ext cx="1813230" cy="958813"/>
          </a:xfrm>
          <a:prstGeom prst="wedgeRoundRectCallout">
            <a:avLst>
              <a:gd name="adj1" fmla="val 32825"/>
              <a:gd name="adj2" fmla="val 6250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2459113" y="1996392"/>
            <a:ext cx="1547917" cy="1125518"/>
          </a:xfrm>
          <a:prstGeom prst="wedgeRoundRectCallout">
            <a:avLst>
              <a:gd name="adj1" fmla="val -1865"/>
              <a:gd name="adj2" fmla="val 5951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4249451" y="2291492"/>
            <a:ext cx="1360726" cy="747577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43312" y="2462823"/>
            <a:ext cx="1823067" cy="694749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난 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학년 </a:t>
            </a:r>
            <a:r>
              <a:rPr lang="ko-KR" altLang="en-US" sz="1600">
                <a:solidFill>
                  <a:schemeClr val="tx1"/>
                </a:solidFill>
              </a:rPr>
              <a:t>때 배운 </a:t>
            </a:r>
            <a:r>
              <a:rPr lang="ko-KR" altLang="en-US" sz="1600" dirty="0">
                <a:solidFill>
                  <a:schemeClr val="tx1"/>
                </a:solidFill>
              </a:rPr>
              <a:t>뛰어 세기를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이용해 볼래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34278" y="2153535"/>
            <a:ext cx="1841678" cy="87853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10</a:t>
            </a:r>
            <a:r>
              <a:rPr lang="ko-KR" altLang="en-US" sz="1600" dirty="0">
                <a:solidFill>
                  <a:schemeClr val="tx1"/>
                </a:solidFill>
              </a:rPr>
              <a:t>원짜리 동전을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이용해서 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놓고 세어 </a:t>
            </a:r>
            <a:r>
              <a:rPr lang="ko-KR" altLang="en-US" sz="1600" dirty="0">
                <a:solidFill>
                  <a:schemeClr val="tx1"/>
                </a:solidFill>
              </a:rPr>
              <a:t>보면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어떨까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028543" y="2379641"/>
            <a:ext cx="1581634" cy="694749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다른 방법은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없을까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41" y="42930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2459113" y="5241300"/>
            <a:ext cx="2076883" cy="263186"/>
            <a:chOff x="319554" y="1245924"/>
            <a:chExt cx="3344843" cy="423864"/>
          </a:xfrm>
        </p:grpSpPr>
        <p:pic>
          <p:nvPicPr>
            <p:cNvPr id="53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7454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82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5297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4928" y="132753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타원 55"/>
          <p:cNvSpPr/>
          <p:nvPr/>
        </p:nvSpPr>
        <p:spPr>
          <a:xfrm>
            <a:off x="5688687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1">
            <a:extLst>
              <a:ext uri="{FF2B5EF4-FFF2-40B4-BE49-F238E27FC236}">
                <a16:creationId xmlns:a16="http://schemas.microsoft.com/office/drawing/2014/main" id="{C9547F43-AA8D-4973-879F-56F1A0A16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389" y="104058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52460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42648</TotalTime>
  <Words>3619</Words>
  <Application>Microsoft Office PowerPoint</Application>
  <PresentationFormat>화면 슬라이드 쇼(4:3)</PresentationFormat>
  <Paragraphs>896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7622</cp:revision>
  <dcterms:created xsi:type="dcterms:W3CDTF">2008-07-15T12:19:11Z</dcterms:created>
  <dcterms:modified xsi:type="dcterms:W3CDTF">2022-02-18T01:32:41Z</dcterms:modified>
</cp:coreProperties>
</file>