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38" r:id="rId5"/>
    <p:sldId id="1374" r:id="rId6"/>
    <p:sldId id="1412" r:id="rId7"/>
    <p:sldId id="1376" r:id="rId8"/>
    <p:sldId id="1413" r:id="rId9"/>
    <p:sldId id="1378" r:id="rId10"/>
    <p:sldId id="1414" r:id="rId11"/>
    <p:sldId id="1411" r:id="rId12"/>
    <p:sldId id="1416" r:id="rId13"/>
    <p:sldId id="1415" r:id="rId14"/>
    <p:sldId id="1417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3.jpe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6.png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jpeg"/><Relationship Id="rId7" Type="http://schemas.openxmlformats.org/officeDocument/2006/relationships/image" Target="../media/image24.png"/><Relationship Id="rId12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4.png"/><Relationship Id="rId3" Type="http://schemas.openxmlformats.org/officeDocument/2006/relationships/image" Target="../media/image18.jpeg"/><Relationship Id="rId7" Type="http://schemas.openxmlformats.org/officeDocument/2006/relationships/image" Target="../media/image24.png"/><Relationship Id="rId12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0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_jr.html?flashxmlnum=yrhj07tsherpa&amp;classno=E-curri06-math/61/suhi_0601_01_0005/suhi_0601_01_0005.html&amp;id=928126&amp;classa=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7224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7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9547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몫을 곱셈으로 구해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25605" y="3721325"/>
            <a:ext cx="6667165" cy="1538054"/>
            <a:chOff x="179512" y="3311270"/>
            <a:chExt cx="6667165" cy="1962020"/>
          </a:xfrm>
        </p:grpSpPr>
        <p:sp>
          <p:nvSpPr>
            <p:cNvPr id="34" name="직각 삼각형 3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79512" y="3675959"/>
              <a:ext cx="6667165" cy="14092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11270"/>
              <a:ext cx="981075" cy="36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직사각형 36"/>
          <p:cNvSpPr/>
          <p:nvPr/>
        </p:nvSpPr>
        <p:spPr>
          <a:xfrm>
            <a:off x="539552" y="4115688"/>
            <a:ext cx="605465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건물의 높이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÷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층의 높이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)=(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건물의 층수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27÷3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  3×9=27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2930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4662633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건물이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층의 높이가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이며 모든 층의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높이가 똑같다면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건물은 몇 층짜리 건물일까요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58" y="469491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3183678" y="2646676"/>
            <a:ext cx="6001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층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 flipH="1">
            <a:off x="1816558" y="4845463"/>
            <a:ext cx="48719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407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대체 처리 14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9" y="1631834"/>
            <a:ext cx="340779" cy="35700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8650" y="4257092"/>
            <a:ext cx="55210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어른 기린의 키는 아기 기린의 키의 몇 배일까요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626772" y="5293447"/>
            <a:ext cx="1800828" cy="263186"/>
            <a:chOff x="319554" y="1245924"/>
            <a:chExt cx="2636592" cy="423864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331204" y="52559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8371" y="919165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269656" y="4509120"/>
            <a:ext cx="798288" cy="556221"/>
            <a:chOff x="1772364" y="4175320"/>
            <a:chExt cx="798288" cy="556221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kumimoji="1" lang="ko-KR" altLang="en-US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배</a:t>
              </a: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1746437" y="1916832"/>
            <a:ext cx="3941688" cy="2228850"/>
            <a:chOff x="1551086" y="2026524"/>
            <a:chExt cx="4335857" cy="2451735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86" y="2026524"/>
              <a:ext cx="4297706" cy="245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5363248" y="3410414"/>
              <a:ext cx="523695" cy="37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3" y="4293096"/>
            <a:ext cx="178503" cy="210959"/>
          </a:xfrm>
          <a:prstGeom prst="rect">
            <a:avLst/>
          </a:prstGeom>
        </p:spPr>
      </p:pic>
      <p:sp>
        <p:nvSpPr>
          <p:cNvPr id="61" name="타원 60"/>
          <p:cNvSpPr/>
          <p:nvPr/>
        </p:nvSpPr>
        <p:spPr>
          <a:xfrm>
            <a:off x="1147131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59" y="328292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749058" y="2672916"/>
            <a:ext cx="552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 m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99940" y="3320988"/>
            <a:ext cx="58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 m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283968" y="3926628"/>
            <a:ext cx="143949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어린이 기린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036094" y="3926628"/>
            <a:ext cx="117650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810598" y="3926628"/>
            <a:ext cx="117650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른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85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대체 처리 14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9" y="1631834"/>
            <a:ext cx="340779" cy="35700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8650" y="4340423"/>
            <a:ext cx="55210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어른 기린의 키는 아기 기린의 키의 몇 배일까요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3" y="4427303"/>
            <a:ext cx="178503" cy="210959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1746437" y="2024844"/>
            <a:ext cx="3941688" cy="2307090"/>
            <a:chOff x="1551086" y="2026524"/>
            <a:chExt cx="4335857" cy="25377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86" y="2026524"/>
              <a:ext cx="4297706" cy="245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2653969" y="2874422"/>
              <a:ext cx="52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99939" y="3609020"/>
              <a:ext cx="52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3248" y="3410414"/>
              <a:ext cx="523695" cy="37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22327" y="4221088"/>
              <a:ext cx="1234848" cy="34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어른 기린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92927" y="4221088"/>
              <a:ext cx="1234848" cy="34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아기 기린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19619" y="4221088"/>
              <a:ext cx="1494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어린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 기린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26772" y="5293447"/>
            <a:ext cx="1800828" cy="263186"/>
            <a:chOff x="319554" y="1245924"/>
            <a:chExt cx="2636592" cy="423864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001005" y="4638262"/>
            <a:ext cx="798288" cy="556221"/>
            <a:chOff x="1772364" y="4175320"/>
            <a:chExt cx="798288" cy="556221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55" name="직사각형 54"/>
          <p:cNvSpPr/>
          <p:nvPr/>
        </p:nvSpPr>
        <p:spPr>
          <a:xfrm>
            <a:off x="3664415" y="4809762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배</a:t>
            </a:r>
            <a:endParaRPr lang="ko-KR" altLang="en-US" sz="1900" dirty="0"/>
          </a:p>
        </p:txBody>
      </p:sp>
      <p:graphicFrame>
        <p:nvGraphicFramePr>
          <p:cNvPr id="5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192471" y="3740257"/>
            <a:ext cx="6667165" cy="1538054"/>
            <a:chOff x="179512" y="3311270"/>
            <a:chExt cx="6667165" cy="1962020"/>
          </a:xfrm>
        </p:grpSpPr>
        <p:sp>
          <p:nvSpPr>
            <p:cNvPr id="59" name="직각 삼각형 5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79512" y="3675959"/>
              <a:ext cx="6667165" cy="14092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11270"/>
              <a:ext cx="981075" cy="36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직사각형 61"/>
          <p:cNvSpPr/>
          <p:nvPr/>
        </p:nvSpPr>
        <p:spPr>
          <a:xfrm>
            <a:off x="645927" y="4115688"/>
            <a:ext cx="605465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어른 기린의 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아기 기린의 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=6÷2= 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2×3=6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4293096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59" y="328292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75" y="46899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직선 화살표 연결선 63"/>
          <p:cNvCxnSpPr/>
          <p:nvPr/>
        </p:nvCxnSpPr>
        <p:spPr bwMode="auto">
          <a:xfrm flipH="1">
            <a:off x="1924570" y="4845463"/>
            <a:ext cx="48719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452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1746437" y="1916832"/>
            <a:ext cx="3941688" cy="2228850"/>
            <a:chOff x="1551086" y="2026524"/>
            <a:chExt cx="4335857" cy="2451735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86" y="2026524"/>
              <a:ext cx="4297706" cy="245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5363248" y="3410414"/>
              <a:ext cx="523695" cy="37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대체 처리 14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9" y="1631834"/>
            <a:ext cx="340779" cy="35700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8650" y="4221088"/>
            <a:ext cx="6091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어른 기린의 키는 어린이 기린의 키의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어린이 기린의 키는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3" y="4293096"/>
            <a:ext cx="178503" cy="210959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147131" y="21328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331204" y="52559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8371" y="919165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이너버튼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627784" y="5301208"/>
            <a:ext cx="1820345" cy="269100"/>
            <a:chOff x="290979" y="2009759"/>
            <a:chExt cx="2665167" cy="433388"/>
          </a:xfrm>
        </p:grpSpPr>
        <p:pic>
          <p:nvPicPr>
            <p:cNvPr id="53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3233652" y="4712020"/>
            <a:ext cx="798288" cy="556221"/>
            <a:chOff x="1772364" y="4175320"/>
            <a:chExt cx="798288" cy="55622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 m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59" y="328292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749058" y="2672916"/>
            <a:ext cx="552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6 m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99940" y="3320988"/>
            <a:ext cx="58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 m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3968" y="3926628"/>
            <a:ext cx="1439494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어린이 기린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036094" y="3926628"/>
            <a:ext cx="117650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810598" y="3926628"/>
            <a:ext cx="1176503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른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86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1746437" y="1916832"/>
            <a:ext cx="3941688" cy="2307090"/>
            <a:chOff x="1551086" y="2026524"/>
            <a:chExt cx="4335857" cy="2537799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086" y="2026524"/>
              <a:ext cx="4297706" cy="2451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2653969" y="2874422"/>
              <a:ext cx="52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6m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99939" y="3609020"/>
              <a:ext cx="52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2m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63248" y="3410414"/>
              <a:ext cx="523695" cy="37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맑은 고딕" pitchFamily="50" charset="-127"/>
                  <a:ea typeface="맑은 고딕" pitchFamily="50" charset="-127"/>
                </a:rPr>
                <a:t> m</a:t>
              </a:r>
              <a:endParaRPr lang="ko-KR" altLang="en-US" sz="16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22327" y="4221088"/>
              <a:ext cx="1234848" cy="34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어른 기린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92927" y="4221088"/>
              <a:ext cx="1234848" cy="34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아기 기린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19619" y="4221088"/>
              <a:ext cx="1494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어린</a:t>
              </a:r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600" dirty="0" smtClean="0">
                  <a:latin typeface="맑은 고딕" pitchFamily="50" charset="-127"/>
                  <a:ea typeface="맑은 고딕" pitchFamily="50" charset="-127"/>
                </a:rPr>
                <a:t> 기린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08197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" name="순서도: 대체 처리 1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순서도: 대체 처리 14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대체 처리 18"/>
          <p:cNvSpPr/>
          <p:nvPr/>
        </p:nvSpPr>
        <p:spPr>
          <a:xfrm>
            <a:off x="670652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96229" y="1191789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보고 물음에 답해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9" y="1631834"/>
            <a:ext cx="340779" cy="35700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48650" y="4221088"/>
            <a:ext cx="609159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어른 기린의 키는 어린이 기린의 키의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어린이 기린의 키는 몇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3" y="4293096"/>
            <a:ext cx="178503" cy="210959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627784" y="5301208"/>
            <a:ext cx="1820345" cy="269100"/>
            <a:chOff x="290979" y="2009759"/>
            <a:chExt cx="2665167" cy="433388"/>
          </a:xfrm>
        </p:grpSpPr>
        <p:pic>
          <p:nvPicPr>
            <p:cNvPr id="53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4077170" y="4509120"/>
            <a:ext cx="798288" cy="556221"/>
            <a:chOff x="1772364" y="4175320"/>
            <a:chExt cx="798288" cy="55622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4740580" y="4680620"/>
            <a:ext cx="40748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m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92471" y="3320987"/>
            <a:ext cx="6667165" cy="1957320"/>
            <a:chOff x="179512" y="2776432"/>
            <a:chExt cx="6667165" cy="2496858"/>
          </a:xfrm>
        </p:grpSpPr>
        <p:sp>
          <p:nvSpPr>
            <p:cNvPr id="72" name="직각 삼각형 7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79512" y="3126223"/>
              <a:ext cx="6667165" cy="19589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776432"/>
              <a:ext cx="981075" cy="361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>
          <a:xfrm>
            <a:off x="611560" y="3677106"/>
            <a:ext cx="6054658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어른 기린의 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)=(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어린이 기린의 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)×2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어른 기린의 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)÷2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어린이 기린의 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6÷2=       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2×3=6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1" y="384104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465777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57" y="468997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59" y="328292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7" name="직선 화살표 연결선 76"/>
          <p:cNvCxnSpPr/>
          <p:nvPr/>
        </p:nvCxnSpPr>
        <p:spPr bwMode="auto">
          <a:xfrm flipH="1">
            <a:off x="2032582" y="4845463"/>
            <a:ext cx="48719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6927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3759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suhi_h_0301_03_0007.html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를 가리킴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801260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88024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3507" y="2276872"/>
            <a:ext cx="6768753" cy="2455657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570587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560294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6428015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40820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6136272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6125979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61483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851190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1" y="2517626"/>
            <a:ext cx="178503" cy="2109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8279" y="2430744"/>
            <a:ext cx="585394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35÷7=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5=35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이용해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 bwMode="auto">
          <a:xfrm>
            <a:off x="1517460" y="3725517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/>
          <p:cNvCxnSpPr/>
          <p:nvPr/>
        </p:nvCxnSpPr>
        <p:spPr bwMode="auto">
          <a:xfrm>
            <a:off x="1888009" y="3725517"/>
            <a:ext cx="382106" cy="2899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모서리가 둥근 사각형 설명선 55"/>
          <p:cNvSpPr/>
          <p:nvPr/>
        </p:nvSpPr>
        <p:spPr>
          <a:xfrm>
            <a:off x="2998362" y="3469972"/>
            <a:ext cx="3193818" cy="992380"/>
          </a:xfrm>
          <a:prstGeom prst="wedgeRoundRectCallout">
            <a:avLst>
              <a:gd name="adj1" fmla="val -59510"/>
              <a:gd name="adj2" fmla="val -11972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곱셈식에서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곱하는 수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나눗셈의 몫이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>
            <a:off x="1511504" y="3695574"/>
            <a:ext cx="684232" cy="30544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73" y="247983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34" y="247590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39768" y="332098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7×5=35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1303900" y="4000998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35÷7=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195505" y="4051508"/>
            <a:ext cx="360271" cy="330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i="0" u="none" strike="noStrike" cap="none" spc="-150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519772" y="36532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 bwMode="auto">
          <a:xfrm>
            <a:off x="474222" y="3116621"/>
            <a:ext cx="1325470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28÷4=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311860" y="3138125"/>
            <a:ext cx="1122802" cy="44180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7×6=42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510" y="2607824"/>
            <a:ext cx="1393182" cy="347310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나눗셈식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335748" y="2607824"/>
            <a:ext cx="1020228" cy="34731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곱셈식</a:t>
            </a:r>
            <a:endParaRPr lang="ko-KR" altLang="en-US" sz="1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973774" y="2607824"/>
            <a:ext cx="830474" cy="347310"/>
          </a:xfrm>
          <a:prstGeom prst="round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74222" y="3924870"/>
            <a:ext cx="1325470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42÷7=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74222" y="4716958"/>
            <a:ext cx="1325470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36÷9=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3305182" y="3930213"/>
            <a:ext cx="1122802" cy="44180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9×4=36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3305182" y="4732060"/>
            <a:ext cx="1122802" cy="44180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4×7=28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951" y="3165207"/>
            <a:ext cx="550278" cy="37872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ctr" defTabSz="914400" eaLnBrk="1" hangingPunct="1">
              <a:spcBef>
                <a:spcPct val="50000"/>
              </a:spcBef>
              <a:defRPr sz="1800">
                <a:latin typeface="맑은 고딕" pitchFamily="50" charset="-127"/>
                <a:ea typeface="맑은 고딕" pitchFamily="50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098814" y="3957295"/>
            <a:ext cx="550278" cy="37872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ctr" defTabSz="914400" eaLnBrk="1" hangingPunct="1">
              <a:spcBef>
                <a:spcPct val="50000"/>
              </a:spcBef>
              <a:defRPr sz="1800">
                <a:latin typeface="맑은 고딕" pitchFamily="50" charset="-127"/>
                <a:ea typeface="맑은 고딕" pitchFamily="50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098814" y="4768064"/>
            <a:ext cx="550278" cy="378721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ctr" defTabSz="914400" eaLnBrk="1" hangingPunct="1">
              <a:spcBef>
                <a:spcPct val="50000"/>
              </a:spcBef>
              <a:defRPr sz="1800">
                <a:latin typeface="맑은 고딕" pitchFamily="50" charset="-127"/>
                <a:ea typeface="맑은 고딕" pitchFamily="50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71453" y="1604119"/>
            <a:ext cx="620480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몫을 구할 수 있는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찾아 몫을 구하려고 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관계있는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것끼리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561062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50769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8490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8197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6747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6454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51958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41665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7739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7739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3"/>
              </a:rPr>
              <a:t>cdata2.tsherpa.co.kr/tsherpa/multimedia/Flash/2022/curri/index_jr.html?flashxmlnum=yrhj07tsherpa&amp;classno=E-curri06-math/61/suhi_0601_01_0005/suhi_0601_01_0005.html&amp;id=928126&amp;classa=1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별도의 클릭 영역 없이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클릭 시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모든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/>
          <p:cNvSpPr/>
          <p:nvPr/>
        </p:nvSpPr>
        <p:spPr>
          <a:xfrm>
            <a:off x="5638054" y="51071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494923" y="21351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266310" y="3141487"/>
            <a:ext cx="338796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266310" y="3949736"/>
            <a:ext cx="338796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1266310" y="4741824"/>
            <a:ext cx="338796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1878536" y="3359028"/>
            <a:ext cx="1296628" cy="1598396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 flipV="1">
            <a:off x="1878536" y="3359028"/>
            <a:ext cx="1296628" cy="79919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 flipV="1">
            <a:off x="1878536" y="4158226"/>
            <a:ext cx="1296628" cy="79919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4602935" y="3359028"/>
            <a:ext cx="1326588" cy="79919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/>
          <p:nvPr/>
        </p:nvCxnSpPr>
        <p:spPr bwMode="auto">
          <a:xfrm flipV="1">
            <a:off x="4602935" y="3359028"/>
            <a:ext cx="1364582" cy="79919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4602935" y="4937861"/>
            <a:ext cx="1326588" cy="19563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타원 1"/>
          <p:cNvSpPr/>
          <p:nvPr/>
        </p:nvSpPr>
        <p:spPr>
          <a:xfrm>
            <a:off x="1796510" y="3284744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1792791" y="4083479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792791" y="4898167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3115907" y="3299771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3157342" y="4104735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3157342" y="4893706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4494923" y="3299771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4536358" y="4104735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4536358" y="4893706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5852211" y="3294184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5893646" y="4099148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5893646" y="4888119"/>
            <a:ext cx="118514" cy="11851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6510" y="3099466"/>
            <a:ext cx="1342572" cy="480466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endParaRPr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06510" y="3930213"/>
            <a:ext cx="1342572" cy="480466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endParaRPr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0614" y="4712730"/>
            <a:ext cx="1342572" cy="480466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50000"/>
              </a:spcBef>
            </a:pPr>
            <a:endParaRPr lang="ko-KR" altLang="en-US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230312" y="26354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744532" y="2226060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559229" y="2970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3262" y="2780928"/>
            <a:ext cx="6058978" cy="1017404"/>
            <a:chOff x="673262" y="2780928"/>
            <a:chExt cx="6058978" cy="101740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62" y="2828203"/>
              <a:ext cx="6058978" cy="945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381596" y="3429000"/>
              <a:ext cx="97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72 cm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7584" y="2780928"/>
              <a:ext cx="76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8 cm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393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리본으로 장식용 매듭을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개의 매듭을 만들 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리본이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필요하다면 매듭은 모두 몇 개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타원 141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" name="타원 143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93506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954806" y="3992431"/>
            <a:ext cx="1325470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72÷8=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824902" y="3863517"/>
            <a:ext cx="482772" cy="556221"/>
            <a:chOff x="9654594" y="2457891"/>
            <a:chExt cx="482772" cy="556221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654594" y="2611671"/>
              <a:ext cx="338796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7366" y="2457891"/>
              <a:ext cx="360000" cy="355000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3922668" y="4054860"/>
            <a:ext cx="144142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     = 72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362821" y="3877360"/>
            <a:ext cx="482772" cy="556221"/>
            <a:chOff x="9654594" y="2457891"/>
            <a:chExt cx="482772" cy="556221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9654594" y="2611671"/>
              <a:ext cx="338796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7366" y="2457891"/>
              <a:ext cx="360000" cy="355000"/>
            </a:xfrm>
            <a:prstGeom prst="rect">
              <a:avLst/>
            </a:prstGeom>
          </p:spPr>
        </p:pic>
      </p:grpSp>
      <p:sp>
        <p:nvSpPr>
          <p:cNvPr id="98" name="타원 97"/>
          <p:cNvSpPr/>
          <p:nvPr/>
        </p:nvSpPr>
        <p:spPr>
          <a:xfrm>
            <a:off x="3682784" y="38773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65223" y="4468415"/>
            <a:ext cx="718745" cy="556221"/>
            <a:chOff x="9654593" y="2457891"/>
            <a:chExt cx="718745" cy="556221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9654593" y="2611671"/>
              <a:ext cx="555591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13338" y="2457891"/>
              <a:ext cx="360000" cy="355000"/>
            </a:xfrm>
            <a:prstGeom prst="rect">
              <a:avLst/>
            </a:prstGeom>
          </p:spPr>
        </p:pic>
      </p:grp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39" y="4645915"/>
            <a:ext cx="450726" cy="3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 bwMode="auto">
          <a:xfrm flipH="1">
            <a:off x="3353021" y="4247220"/>
            <a:ext cx="48719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673262" y="2780928"/>
            <a:ext cx="6058978" cy="1017404"/>
            <a:chOff x="673262" y="2780928"/>
            <a:chExt cx="6058978" cy="1017404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62" y="2828203"/>
              <a:ext cx="6058978" cy="945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3381596" y="3429000"/>
              <a:ext cx="97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72cm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7584" y="2780928"/>
              <a:ext cx="76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dirty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1800" dirty="0" smtClean="0">
                  <a:latin typeface="맑은 고딕" pitchFamily="50" charset="-127"/>
                  <a:ea typeface="맑은 고딕" pitchFamily="50" charset="-127"/>
                </a:rPr>
                <a:t>cm</a:t>
              </a:r>
              <a:endParaRPr lang="ko-KR" altLang="en-US" sz="18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707629" y="1604119"/>
            <a:ext cx="616862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리본으로 장식용 매듭을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개의 매듭을 만들 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리본이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필요하다면 매듭은 모두 몇 개 만들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1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056342" y="4061970"/>
            <a:ext cx="1325470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72÷8=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2926438" y="3933056"/>
            <a:ext cx="482772" cy="556221"/>
            <a:chOff x="9654594" y="2457891"/>
            <a:chExt cx="482772" cy="556221"/>
          </a:xfrm>
        </p:grpSpPr>
        <p:sp>
          <p:nvSpPr>
            <p:cNvPr id="63" name="직사각형 62"/>
            <p:cNvSpPr/>
            <p:nvPr/>
          </p:nvSpPr>
          <p:spPr bwMode="auto">
            <a:xfrm>
              <a:off x="9654594" y="2611671"/>
              <a:ext cx="338796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7366" y="2457891"/>
              <a:ext cx="360000" cy="355000"/>
            </a:xfrm>
            <a:prstGeom prst="rect">
              <a:avLst/>
            </a:prstGeom>
          </p:spPr>
        </p:pic>
      </p:grp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2374" y="412136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81724" y="4110556"/>
            <a:ext cx="152638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8×      = 72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4474610" y="3933056"/>
            <a:ext cx="482772" cy="556221"/>
            <a:chOff x="9654594" y="2457891"/>
            <a:chExt cx="482772" cy="556221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9654594" y="2611671"/>
              <a:ext cx="338796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77366" y="2457891"/>
              <a:ext cx="360000" cy="35500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약물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25605" y="3361286"/>
            <a:ext cx="6667165" cy="1898095"/>
            <a:chOff x="179512" y="2851985"/>
            <a:chExt cx="6667165" cy="2421305"/>
          </a:xfrm>
        </p:grpSpPr>
        <p:sp>
          <p:nvSpPr>
            <p:cNvPr id="45" name="직각 삼각형 4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79512" y="3247596"/>
              <a:ext cx="6667165" cy="18375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51985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45927" y="3825044"/>
            <a:ext cx="63007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72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÷8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에서 몫    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×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9=72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를 이용해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구할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61" y="39130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04" y="389594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34" y="387054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1650649" y="41213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몫을 구하여 빈칸에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919165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타원 10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67544" y="2381924"/>
            <a:ext cx="6211781" cy="1742023"/>
            <a:chOff x="467544" y="2381924"/>
            <a:chExt cx="6211781" cy="174202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381924"/>
              <a:ext cx="6211781" cy="1742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1259632" y="3035052"/>
              <a:ext cx="50045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÷6</a:t>
              </a:r>
              <a:endParaRPr lang="ko-KR" altLang="en-US" sz="190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627784" y="2634942"/>
              <a:ext cx="46679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9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27641" y="2634942"/>
              <a:ext cx="46679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832750" y="2634942"/>
              <a:ext cx="46679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43341" y="2634942"/>
              <a:ext cx="46679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690082" y="3539108"/>
              <a:ext cx="32573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3707904" y="3398036"/>
            <a:ext cx="756084" cy="503082"/>
            <a:chOff x="9551175" y="2511030"/>
            <a:chExt cx="756084" cy="503082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9551175" y="2611671"/>
              <a:ext cx="545635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7259" y="2511030"/>
              <a:ext cx="360000" cy="355000"/>
            </a:xfrm>
            <a:prstGeom prst="rect">
              <a:avLst/>
            </a:prstGeom>
          </p:spPr>
        </p:pic>
      </p:grpSp>
      <p:grpSp>
        <p:nvGrpSpPr>
          <p:cNvPr id="118" name="그룹 117"/>
          <p:cNvGrpSpPr/>
          <p:nvPr/>
        </p:nvGrpSpPr>
        <p:grpSpPr>
          <a:xfrm>
            <a:off x="4776021" y="3398036"/>
            <a:ext cx="756084" cy="503082"/>
            <a:chOff x="9551175" y="2511030"/>
            <a:chExt cx="756084" cy="503082"/>
          </a:xfrm>
        </p:grpSpPr>
        <p:sp>
          <p:nvSpPr>
            <p:cNvPr id="145" name="직사각형 144"/>
            <p:cNvSpPr/>
            <p:nvPr/>
          </p:nvSpPr>
          <p:spPr bwMode="auto">
            <a:xfrm>
              <a:off x="9551175" y="2611671"/>
              <a:ext cx="545635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7259" y="2511030"/>
              <a:ext cx="360000" cy="355000"/>
            </a:xfrm>
            <a:prstGeom prst="rect">
              <a:avLst/>
            </a:prstGeom>
          </p:spPr>
        </p:pic>
      </p:grpSp>
      <p:grpSp>
        <p:nvGrpSpPr>
          <p:cNvPr id="147" name="그룹 146"/>
          <p:cNvGrpSpPr/>
          <p:nvPr/>
        </p:nvGrpSpPr>
        <p:grpSpPr>
          <a:xfrm>
            <a:off x="5865622" y="3398036"/>
            <a:ext cx="756084" cy="503082"/>
            <a:chOff x="9551175" y="2511030"/>
            <a:chExt cx="756084" cy="503082"/>
          </a:xfrm>
        </p:grpSpPr>
        <p:sp>
          <p:nvSpPr>
            <p:cNvPr id="148" name="직사각형 147"/>
            <p:cNvSpPr/>
            <p:nvPr/>
          </p:nvSpPr>
          <p:spPr bwMode="auto">
            <a:xfrm>
              <a:off x="9551175" y="2611671"/>
              <a:ext cx="545635" cy="40244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7259" y="2511030"/>
              <a:ext cx="360000" cy="355000"/>
            </a:xfrm>
            <a:prstGeom prst="rect">
              <a:avLst/>
            </a:prstGeom>
          </p:spPr>
        </p:pic>
      </p:grpSp>
      <p:sp>
        <p:nvSpPr>
          <p:cNvPr id="46" name="타원 45"/>
          <p:cNvSpPr/>
          <p:nvPr/>
        </p:nvSpPr>
        <p:spPr>
          <a:xfrm>
            <a:off x="796811" y="2688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379001" y="2381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1695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467544" y="2381924"/>
            <a:ext cx="6211781" cy="1742023"/>
            <a:chOff x="467544" y="2381924"/>
            <a:chExt cx="6211781" cy="1742023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2381924"/>
              <a:ext cx="6211781" cy="1742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직사각형 60"/>
            <p:cNvSpPr/>
            <p:nvPr/>
          </p:nvSpPr>
          <p:spPr>
            <a:xfrm>
              <a:off x="1259632" y="3035052"/>
              <a:ext cx="500458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÷6</a:t>
              </a:r>
              <a:endParaRPr lang="ko-KR" altLang="en-US" sz="1900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627784" y="2634942"/>
              <a:ext cx="46679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900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727641" y="2634942"/>
              <a:ext cx="46679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832750" y="2634942"/>
              <a:ext cx="46679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36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43341" y="2634942"/>
              <a:ext cx="466794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48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90082" y="3539108"/>
              <a:ext cx="32573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900" dirty="0"/>
            </a:p>
          </p:txBody>
        </p:sp>
      </p:grpSp>
      <p:sp>
        <p:nvSpPr>
          <p:cNvPr id="68" name="직사각형 67"/>
          <p:cNvSpPr/>
          <p:nvPr/>
        </p:nvSpPr>
        <p:spPr bwMode="auto">
          <a:xfrm>
            <a:off x="3707904" y="3498677"/>
            <a:ext cx="54563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776021" y="3498677"/>
            <a:ext cx="54563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865622" y="3498677"/>
            <a:ext cx="545635" cy="402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58583" y="162307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나눈 몫을 구하여 빈칸에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225605" y="3865341"/>
            <a:ext cx="6667165" cy="1394040"/>
            <a:chOff x="179512" y="3494983"/>
            <a:chExt cx="6667165" cy="1778307"/>
          </a:xfrm>
        </p:grpSpPr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79512" y="3885268"/>
              <a:ext cx="6667165" cy="11999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9498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1" name="직사각형 50"/>
          <p:cNvSpPr/>
          <p:nvPr/>
        </p:nvSpPr>
        <p:spPr>
          <a:xfrm>
            <a:off x="798425" y="4473116"/>
            <a:ext cx="13337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24÷6=4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9" y="45557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54338" y="4473116"/>
            <a:ext cx="10663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36÷6=6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13894" y="4473116"/>
            <a:ext cx="106631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48÷6=8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398" y="45557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50" y="45557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8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높이가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27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인 건물이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층의 높이가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 m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이며 모든 층의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높이가 똑같다면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건물은 몇 층짜리 건물일까요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557351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547058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641477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404486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6123036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12743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848247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837954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824028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24028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타원 108"/>
          <p:cNvSpPr/>
          <p:nvPr/>
        </p:nvSpPr>
        <p:spPr>
          <a:xfrm>
            <a:off x="5899547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6" y="5259454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4776021" y="51211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83668" y="1024225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나눗셈의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몫을 곱셈으로 구해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47~48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2664296" cy="2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0007 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suhi_h_0301_03_0007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순서도: 대체 처리 61"/>
          <p:cNvSpPr/>
          <p:nvPr/>
        </p:nvSpPr>
        <p:spPr>
          <a:xfrm>
            <a:off x="6710878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700585" y="1188211"/>
            <a:ext cx="28803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183678" y="2492896"/>
            <a:ext cx="798288" cy="556221"/>
            <a:chOff x="1772364" y="4175320"/>
            <a:chExt cx="798288" cy="556221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1772364" y="4329100"/>
              <a:ext cx="60019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층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0652" y="4175320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42392</TotalTime>
  <Words>1128</Words>
  <Application>Microsoft Office PowerPoint</Application>
  <PresentationFormat>화면 슬라이드 쇼(4:3)</PresentationFormat>
  <Paragraphs>398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7435</cp:revision>
  <dcterms:created xsi:type="dcterms:W3CDTF">2008-07-15T12:19:11Z</dcterms:created>
  <dcterms:modified xsi:type="dcterms:W3CDTF">2022-02-16T22:34:21Z</dcterms:modified>
</cp:coreProperties>
</file>