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handoutMasterIdLst>
    <p:handoutMasterId r:id="rId22"/>
  </p:handoutMasterIdLst>
  <p:sldIdLst>
    <p:sldId id="782" r:id="rId2"/>
    <p:sldId id="783" r:id="rId3"/>
    <p:sldId id="1327" r:id="rId4"/>
    <p:sldId id="1097" r:id="rId5"/>
    <p:sldId id="1289" r:id="rId6"/>
    <p:sldId id="1347" r:id="rId7"/>
    <p:sldId id="1349" r:id="rId8"/>
    <p:sldId id="1361" r:id="rId9"/>
    <p:sldId id="1367" r:id="rId10"/>
    <p:sldId id="1360" r:id="rId11"/>
    <p:sldId id="1369" r:id="rId12"/>
    <p:sldId id="1352" r:id="rId13"/>
    <p:sldId id="1362" r:id="rId14"/>
    <p:sldId id="1354" r:id="rId15"/>
    <p:sldId id="1370" r:id="rId16"/>
    <p:sldId id="1368" r:id="rId17"/>
    <p:sldId id="1357" r:id="rId18"/>
    <p:sldId id="1315" r:id="rId19"/>
    <p:sldId id="1316" r:id="rId20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8C52"/>
    <a:srgbClr val="E4F4F7"/>
    <a:srgbClr val="F1E850"/>
    <a:srgbClr val="96A1D1"/>
    <a:srgbClr val="F6A19B"/>
    <a:srgbClr val="80CBAE"/>
    <a:srgbClr val="E6AECB"/>
    <a:srgbClr val="B1E0DF"/>
    <a:srgbClr val="F4DA90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6" autoAdjust="0"/>
    <p:restoredTop sz="96909" autoAdjust="0"/>
  </p:normalViewPr>
  <p:slideViewPr>
    <p:cSldViewPr>
      <p:cViewPr>
        <p:scale>
          <a:sx n="100" d="100"/>
          <a:sy n="100" d="100"/>
        </p:scale>
        <p:origin x="-1764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9.pn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7.png"/><Relationship Id="rId5" Type="http://schemas.openxmlformats.org/officeDocument/2006/relationships/image" Target="../media/image19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9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7.png"/><Relationship Id="rId5" Type="http://schemas.openxmlformats.org/officeDocument/2006/relationships/image" Target="../media/image14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cdata2.tsherpa.co.kr/tsherpa/MultiMedia/Flash/2020/curri/index.html?flashxmlnum=yrhj07&amp;classa=A8-C1-41-MM-MM-04-02-08-0-0-0-0&amp;classno=MM_41_04/suh_0401_01_0008/suh_0401_01_0008_302_1.html" TargetMode="External"/><Relationship Id="rId4" Type="http://schemas.openxmlformats.org/officeDocument/2006/relationships/hyperlink" Target="https://cdata2.tsherpa.co.kr/tsherpa/MultiMedia/Flash/2020/curri/index.html?flashxmlnum=yuni4856&amp;classa=A8-C1-31-MM-MM-04-02-08-0-0-0-0&amp;classno=MM_31_04/suh_0301_01_0008/suh_0301_01_0008_401_1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42879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2022.1.21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65830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99311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수학의 힘을 키워요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48E5D7CC-A1F8-4BE7-BD80-D83E274FE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256" y="936943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21">
            <a:extLst>
              <a:ext uri="{FF2B5EF4-FFF2-40B4-BE49-F238E27FC236}">
                <a16:creationId xmlns:a16="http://schemas.microsoft.com/office/drawing/2014/main" xmlns="" id="{7705D553-CF34-489D-9CAD-CA5DBC511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그림보기 누르면 나오는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삭제 영역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텍스트 들어감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지니 캐릭터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화면은 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A775887F-6DBA-4511-A0CA-51355430649B}"/>
              </a:ext>
            </a:extLst>
          </p:cNvPr>
          <p:cNvGrpSpPr/>
          <p:nvPr/>
        </p:nvGrpSpPr>
        <p:grpSpPr>
          <a:xfrm>
            <a:off x="2557230" y="5249032"/>
            <a:ext cx="1928289" cy="316672"/>
            <a:chOff x="5571533" y="6393126"/>
            <a:chExt cx="1928289" cy="316672"/>
          </a:xfrm>
        </p:grpSpPr>
        <p:pic>
          <p:nvPicPr>
            <p:cNvPr id="21" name="Picture 12">
              <a:extLst>
                <a:ext uri="{FF2B5EF4-FFF2-40B4-BE49-F238E27FC236}">
                  <a16:creationId xmlns:a16="http://schemas.microsoft.com/office/drawing/2014/main" xmlns="" id="{F83EF25E-40CD-4E3C-A515-1FCA198351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7774" y="6437313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14">
              <a:extLst>
                <a:ext uri="{FF2B5EF4-FFF2-40B4-BE49-F238E27FC236}">
                  <a16:creationId xmlns:a16="http://schemas.microsoft.com/office/drawing/2014/main" xmlns="" id="{2D3597AA-75B2-4665-8E67-853DA7D478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571533" y="6393126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13">
              <a:extLst>
                <a:ext uri="{FF2B5EF4-FFF2-40B4-BE49-F238E27FC236}">
                  <a16:creationId xmlns:a16="http://schemas.microsoft.com/office/drawing/2014/main" xmlns="" id="{537190B3-978A-4B23-9026-E676247D24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670" y="6433631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16">
              <a:extLst>
                <a:ext uri="{FF2B5EF4-FFF2-40B4-BE49-F238E27FC236}">
                  <a16:creationId xmlns:a16="http://schemas.microsoft.com/office/drawing/2014/main" xmlns="" id="{C3596605-FA15-4E06-A28D-69ED2F1FFC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3150" y="6393126"/>
              <a:ext cx="316672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F9F7D164-9A5F-4622-93E1-12C7BC3567AC}"/>
              </a:ext>
            </a:extLst>
          </p:cNvPr>
          <p:cNvSpPr/>
          <p:nvPr/>
        </p:nvSpPr>
        <p:spPr>
          <a:xfrm>
            <a:off x="5472381" y="34048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98739" y="1105688"/>
            <a:ext cx="5903371" cy="4123304"/>
            <a:chOff x="910470" y="1635772"/>
            <a:chExt cx="5340884" cy="3433599"/>
          </a:xfrm>
        </p:grpSpPr>
        <p:grpSp>
          <p:nvGrpSpPr>
            <p:cNvPr id="56" name="그룹 55"/>
            <p:cNvGrpSpPr/>
            <p:nvPr/>
          </p:nvGrpSpPr>
          <p:grpSpPr>
            <a:xfrm>
              <a:off x="910470" y="1635772"/>
              <a:ext cx="5340884" cy="3433599"/>
              <a:chOff x="65312" y="1579577"/>
              <a:chExt cx="6918956" cy="3699270"/>
            </a:xfrm>
          </p:grpSpPr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xmlns="" id="{ED288E16-7456-4CB4-A94B-96A24F02D896}"/>
                  </a:ext>
                </a:extLst>
              </p:cNvPr>
              <p:cNvGrpSpPr/>
              <p:nvPr/>
            </p:nvGrpSpPr>
            <p:grpSpPr>
              <a:xfrm>
                <a:off x="65312" y="1590613"/>
                <a:ext cx="6918956" cy="3688234"/>
                <a:chOff x="65312" y="1560799"/>
                <a:chExt cx="6918956" cy="3688234"/>
              </a:xfrm>
            </p:grpSpPr>
            <p:pic>
              <p:nvPicPr>
                <p:cNvPr id="66" name="그림 65">
                  <a:extLst>
                    <a:ext uri="{FF2B5EF4-FFF2-40B4-BE49-F238E27FC236}">
                      <a16:creationId xmlns:a16="http://schemas.microsoft.com/office/drawing/2014/main" xmlns="" id="{B585722E-C518-48DB-8278-67C4C53C16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312" y="1560799"/>
                  <a:ext cx="6918956" cy="3688234"/>
                </a:xfrm>
                <a:prstGeom prst="rect">
                  <a:avLst/>
                </a:prstGeom>
              </p:spPr>
            </p:pic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xmlns="" id="{1537F2CD-6BB6-478C-85F6-44EDC2DCAAAB}"/>
                    </a:ext>
                  </a:extLst>
                </p:cNvPr>
                <p:cNvSpPr/>
                <p:nvPr/>
              </p:nvSpPr>
              <p:spPr>
                <a:xfrm>
                  <a:off x="418872" y="3271064"/>
                  <a:ext cx="2104381" cy="157538"/>
                </a:xfrm>
                <a:prstGeom prst="rect">
                  <a:avLst/>
                </a:prstGeom>
                <a:solidFill>
                  <a:srgbClr val="E6AECB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낮에 </a:t>
                  </a:r>
                  <a:r>
                    <a:rPr lang="en-US" altLang="ko-KR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8</a:t>
                  </a:r>
                  <a:r>
                    <a:rPr lang="ko-KR" altLang="en-US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시간 등 끄기</a:t>
                  </a: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xmlns="" id="{01619735-D9D4-45B6-9A96-235CB3AEA785}"/>
                    </a:ext>
                  </a:extLst>
                </p:cNvPr>
                <p:cNvSpPr/>
                <p:nvPr/>
              </p:nvSpPr>
              <p:spPr>
                <a:xfrm>
                  <a:off x="3691323" y="3274963"/>
                  <a:ext cx="2145022" cy="129953"/>
                </a:xfrm>
                <a:prstGeom prst="rect">
                  <a:avLst/>
                </a:prstGeom>
                <a:solidFill>
                  <a:srgbClr val="80CBAE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선풍기 </a:t>
                  </a:r>
                  <a:r>
                    <a:rPr lang="en-US" altLang="ko-KR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4</a:t>
                  </a:r>
                  <a:r>
                    <a:rPr lang="ko-KR" altLang="en-US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시간 끄기</a:t>
                  </a: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xmlns="" id="{B4E57811-8FDE-43DD-90DD-E9D9C4C01479}"/>
                    </a:ext>
                  </a:extLst>
                </p:cNvPr>
                <p:cNvSpPr/>
                <p:nvPr/>
              </p:nvSpPr>
              <p:spPr>
                <a:xfrm>
                  <a:off x="3589621" y="4689745"/>
                  <a:ext cx="2348428" cy="157538"/>
                </a:xfrm>
                <a:prstGeom prst="rect">
                  <a:avLst/>
                </a:prstGeom>
                <a:solidFill>
                  <a:srgbClr val="F6A19B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컴퓨터 </a:t>
                  </a:r>
                  <a:r>
                    <a:rPr lang="en-US" altLang="ko-KR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2</a:t>
                  </a:r>
                  <a:r>
                    <a:rPr lang="ko-KR" altLang="en-US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시간 끄기</a:t>
                  </a: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xmlns="" id="{4B9A7B97-0B93-4270-99A5-476167A38B7C}"/>
                    </a:ext>
                  </a:extLst>
                </p:cNvPr>
                <p:cNvSpPr/>
                <p:nvPr/>
              </p:nvSpPr>
              <p:spPr>
                <a:xfrm>
                  <a:off x="265796" y="4693140"/>
                  <a:ext cx="2532537" cy="143183"/>
                </a:xfrm>
                <a:prstGeom prst="rect">
                  <a:avLst/>
                </a:prstGeom>
                <a:solidFill>
                  <a:srgbClr val="96A1D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텔레비전</a:t>
                  </a:r>
                  <a:r>
                    <a:rPr lang="en-US" altLang="ko-KR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(TV) 3</a:t>
                  </a:r>
                  <a:r>
                    <a:rPr lang="ko-KR" altLang="en-US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시간 끄기</a:t>
                  </a:r>
                </a:p>
              </p:txBody>
            </p:sp>
          </p:grp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F3D58024-BC43-4DFB-93B4-DD00B73C9D0A}"/>
                  </a:ext>
                </a:extLst>
              </p:cNvPr>
              <p:cNvSpPr/>
              <p:nvPr/>
            </p:nvSpPr>
            <p:spPr>
              <a:xfrm>
                <a:off x="65312" y="1579577"/>
                <a:ext cx="798288" cy="94313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9C78995B-4E62-4AE7-8435-E761D80E43B5}"/>
                  </a:ext>
                </a:extLst>
              </p:cNvPr>
              <p:cNvSpPr/>
              <p:nvPr/>
            </p:nvSpPr>
            <p:spPr>
              <a:xfrm>
                <a:off x="1954181" y="1802630"/>
                <a:ext cx="3134387" cy="316673"/>
              </a:xfrm>
              <a:prstGeom prst="rect">
                <a:avLst/>
              </a:prstGeom>
              <a:solidFill>
                <a:srgbClr val="B1E0DF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전기 절약 방법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6BE65C49-E6D7-4C62-8CFA-0F565D3B1964}"/>
                  </a:ext>
                </a:extLst>
              </p:cNvPr>
              <p:cNvSpPr/>
              <p:nvPr/>
            </p:nvSpPr>
            <p:spPr>
              <a:xfrm>
                <a:off x="3524790" y="5176477"/>
                <a:ext cx="3207451" cy="49256"/>
              </a:xfrm>
              <a:prstGeom prst="rect">
                <a:avLst/>
              </a:prstGeom>
              <a:solidFill>
                <a:srgbClr val="E4F4F7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출처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한국 전력공사 사이버지점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2020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년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F454CFC2-459B-4B31-B209-9611939F44C6}"/>
                  </a:ext>
                </a:extLst>
              </p:cNvPr>
              <p:cNvSpPr/>
              <p:nvPr/>
            </p:nvSpPr>
            <p:spPr>
              <a:xfrm>
                <a:off x="6363407" y="3674838"/>
                <a:ext cx="620861" cy="160400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xmlns="" id="{FBC1D38C-D201-4F50-BB2D-4532AD72ABA3}"/>
                </a:ext>
              </a:extLst>
            </p:cNvPr>
            <p:cNvSpPr/>
            <p:nvPr/>
          </p:nvSpPr>
          <p:spPr>
            <a:xfrm>
              <a:off x="2852313" y="3158517"/>
              <a:ext cx="583048" cy="277732"/>
            </a:xfrm>
            <a:prstGeom prst="ellipse">
              <a:avLst/>
            </a:prstGeom>
            <a:solidFill>
              <a:srgbClr val="F1E8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744</a:t>
              </a:r>
              <a:r>
                <a: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xmlns="" id="{BD3DBD27-E86D-42BC-862C-352E458945B0}"/>
                </a:ext>
              </a:extLst>
            </p:cNvPr>
            <p:cNvSpPr/>
            <p:nvPr/>
          </p:nvSpPr>
          <p:spPr>
            <a:xfrm>
              <a:off x="5343445" y="3157979"/>
              <a:ext cx="583048" cy="277732"/>
            </a:xfrm>
            <a:prstGeom prst="ellipse">
              <a:avLst/>
            </a:prstGeom>
            <a:solidFill>
              <a:srgbClr val="F1E8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930</a:t>
              </a:r>
              <a:r>
                <a: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xmlns="" id="{4D4AF224-CB26-49FA-88EB-7D1777791760}"/>
                </a:ext>
              </a:extLst>
            </p:cNvPr>
            <p:cNvSpPr/>
            <p:nvPr/>
          </p:nvSpPr>
          <p:spPr>
            <a:xfrm>
              <a:off x="2888366" y="4492380"/>
              <a:ext cx="583048" cy="277732"/>
            </a:xfrm>
            <a:prstGeom prst="ellipse">
              <a:avLst/>
            </a:prstGeom>
            <a:solidFill>
              <a:srgbClr val="F1E8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713</a:t>
              </a:r>
              <a:r>
                <a: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xmlns="" id="{7AB2666D-6381-4BFF-BB6D-6FD036037ABA}"/>
                </a:ext>
              </a:extLst>
            </p:cNvPr>
            <p:cNvSpPr/>
            <p:nvPr/>
          </p:nvSpPr>
          <p:spPr>
            <a:xfrm>
              <a:off x="5380859" y="4484495"/>
              <a:ext cx="583048" cy="277732"/>
            </a:xfrm>
            <a:prstGeom prst="ellipse">
              <a:avLst/>
            </a:prstGeom>
            <a:solidFill>
              <a:srgbClr val="F1E8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465</a:t>
              </a:r>
              <a:r>
                <a: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</a:p>
          </p:txBody>
        </p:sp>
      </p:grp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0E65B7D5-D4EA-42C4-963B-4AD5EEE0C1DF}"/>
              </a:ext>
            </a:extLst>
          </p:cNvPr>
          <p:cNvSpPr/>
          <p:nvPr/>
        </p:nvSpPr>
        <p:spPr>
          <a:xfrm>
            <a:off x="5705572" y="118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F9F7D164-9A5F-4622-93E1-12C7BC3567AC}"/>
              </a:ext>
            </a:extLst>
          </p:cNvPr>
          <p:cNvSpPr/>
          <p:nvPr/>
        </p:nvSpPr>
        <p:spPr>
          <a:xfrm>
            <a:off x="718965" y="23008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F9F7D164-9A5F-4622-93E1-12C7BC3567AC}"/>
              </a:ext>
            </a:extLst>
          </p:cNvPr>
          <p:cNvSpPr/>
          <p:nvPr/>
        </p:nvSpPr>
        <p:spPr>
          <a:xfrm>
            <a:off x="5270176" y="33276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50832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3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)4-1-3(1)_0928.PSD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F9F7D164-9A5F-4622-93E1-12C7BC3567AC}"/>
              </a:ext>
            </a:extLst>
          </p:cNvPr>
          <p:cNvSpPr/>
          <p:nvPr/>
        </p:nvSpPr>
        <p:spPr>
          <a:xfrm>
            <a:off x="71500" y="87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suh_h_0401_03_0008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746" y="4012282"/>
            <a:ext cx="100965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483" y="3703366"/>
            <a:ext cx="358847" cy="3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0E65B7D5-D4EA-42C4-963B-4AD5EEE0C1DF}"/>
              </a:ext>
            </a:extLst>
          </p:cNvPr>
          <p:cNvSpPr/>
          <p:nvPr/>
        </p:nvSpPr>
        <p:spPr>
          <a:xfrm>
            <a:off x="6567858" y="34767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18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48E5D7CC-A1F8-4BE7-BD80-D83E274FE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256" y="936943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21">
            <a:extLst>
              <a:ext uri="{FF2B5EF4-FFF2-40B4-BE49-F238E27FC236}">
                <a16:creationId xmlns:a16="http://schemas.microsoft.com/office/drawing/2014/main" xmlns="" id="{7705D553-CF34-489D-9CAD-CA5DBC511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삭제 영역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텍스트 들어감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A775887F-6DBA-4511-A0CA-51355430649B}"/>
              </a:ext>
            </a:extLst>
          </p:cNvPr>
          <p:cNvGrpSpPr/>
          <p:nvPr/>
        </p:nvGrpSpPr>
        <p:grpSpPr>
          <a:xfrm>
            <a:off x="2557230" y="5249032"/>
            <a:ext cx="1928289" cy="316672"/>
            <a:chOff x="5571533" y="6393126"/>
            <a:chExt cx="1928289" cy="316672"/>
          </a:xfrm>
        </p:grpSpPr>
        <p:pic>
          <p:nvPicPr>
            <p:cNvPr id="21" name="Picture 12">
              <a:extLst>
                <a:ext uri="{FF2B5EF4-FFF2-40B4-BE49-F238E27FC236}">
                  <a16:creationId xmlns:a16="http://schemas.microsoft.com/office/drawing/2014/main" xmlns="" id="{F83EF25E-40CD-4E3C-A515-1FCA198351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7774" y="6437313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14">
              <a:extLst>
                <a:ext uri="{FF2B5EF4-FFF2-40B4-BE49-F238E27FC236}">
                  <a16:creationId xmlns:a16="http://schemas.microsoft.com/office/drawing/2014/main" xmlns="" id="{2D3597AA-75B2-4665-8E67-853DA7D478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571533" y="6393126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13">
              <a:extLst>
                <a:ext uri="{FF2B5EF4-FFF2-40B4-BE49-F238E27FC236}">
                  <a16:creationId xmlns:a16="http://schemas.microsoft.com/office/drawing/2014/main" xmlns="" id="{537190B3-978A-4B23-9026-E676247D24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670" y="6433631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16">
              <a:extLst>
                <a:ext uri="{FF2B5EF4-FFF2-40B4-BE49-F238E27FC236}">
                  <a16:creationId xmlns:a16="http://schemas.microsoft.com/office/drawing/2014/main" xmlns="" id="{C3596605-FA15-4E06-A28D-69ED2F1FFC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3150" y="6393126"/>
              <a:ext cx="316672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F9F7D164-9A5F-4622-93E1-12C7BC3567AC}"/>
              </a:ext>
            </a:extLst>
          </p:cNvPr>
          <p:cNvSpPr/>
          <p:nvPr/>
        </p:nvSpPr>
        <p:spPr>
          <a:xfrm>
            <a:off x="5472381" y="34048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98739" y="1105688"/>
            <a:ext cx="5903371" cy="4123304"/>
            <a:chOff x="910470" y="1635772"/>
            <a:chExt cx="5340884" cy="3433599"/>
          </a:xfrm>
        </p:grpSpPr>
        <p:grpSp>
          <p:nvGrpSpPr>
            <p:cNvPr id="56" name="그룹 55"/>
            <p:cNvGrpSpPr/>
            <p:nvPr/>
          </p:nvGrpSpPr>
          <p:grpSpPr>
            <a:xfrm>
              <a:off x="910470" y="1635772"/>
              <a:ext cx="5340884" cy="3433599"/>
              <a:chOff x="65312" y="1579577"/>
              <a:chExt cx="6918956" cy="3699270"/>
            </a:xfrm>
          </p:grpSpPr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xmlns="" id="{ED288E16-7456-4CB4-A94B-96A24F02D896}"/>
                  </a:ext>
                </a:extLst>
              </p:cNvPr>
              <p:cNvGrpSpPr/>
              <p:nvPr/>
            </p:nvGrpSpPr>
            <p:grpSpPr>
              <a:xfrm>
                <a:off x="65312" y="1590613"/>
                <a:ext cx="6918956" cy="3688234"/>
                <a:chOff x="65312" y="1560799"/>
                <a:chExt cx="6918956" cy="3688234"/>
              </a:xfrm>
            </p:grpSpPr>
            <p:pic>
              <p:nvPicPr>
                <p:cNvPr id="66" name="그림 65">
                  <a:extLst>
                    <a:ext uri="{FF2B5EF4-FFF2-40B4-BE49-F238E27FC236}">
                      <a16:creationId xmlns:a16="http://schemas.microsoft.com/office/drawing/2014/main" xmlns="" id="{B585722E-C518-48DB-8278-67C4C53C16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312" y="1560799"/>
                  <a:ext cx="6918956" cy="3688234"/>
                </a:xfrm>
                <a:prstGeom prst="rect">
                  <a:avLst/>
                </a:prstGeom>
              </p:spPr>
            </p:pic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xmlns="" id="{1537F2CD-6BB6-478C-85F6-44EDC2DCAAAB}"/>
                    </a:ext>
                  </a:extLst>
                </p:cNvPr>
                <p:cNvSpPr/>
                <p:nvPr/>
              </p:nvSpPr>
              <p:spPr>
                <a:xfrm>
                  <a:off x="418872" y="3271064"/>
                  <a:ext cx="2104381" cy="157538"/>
                </a:xfrm>
                <a:prstGeom prst="rect">
                  <a:avLst/>
                </a:prstGeom>
                <a:solidFill>
                  <a:srgbClr val="E6AECB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낮에 </a:t>
                  </a:r>
                  <a:r>
                    <a:rPr lang="en-US" altLang="ko-KR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8</a:t>
                  </a:r>
                  <a:r>
                    <a:rPr lang="ko-KR" altLang="en-US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시간 등 끄기</a:t>
                  </a: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xmlns="" id="{01619735-D9D4-45B6-9A96-235CB3AEA785}"/>
                    </a:ext>
                  </a:extLst>
                </p:cNvPr>
                <p:cNvSpPr/>
                <p:nvPr/>
              </p:nvSpPr>
              <p:spPr>
                <a:xfrm>
                  <a:off x="3691323" y="3274963"/>
                  <a:ext cx="2145022" cy="129953"/>
                </a:xfrm>
                <a:prstGeom prst="rect">
                  <a:avLst/>
                </a:prstGeom>
                <a:solidFill>
                  <a:srgbClr val="80CBAE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선풍기 </a:t>
                  </a:r>
                  <a:r>
                    <a:rPr lang="en-US" altLang="ko-KR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4</a:t>
                  </a:r>
                  <a:r>
                    <a:rPr lang="ko-KR" altLang="en-US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시간 끄기</a:t>
                  </a: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xmlns="" id="{B4E57811-8FDE-43DD-90DD-E9D9C4C01479}"/>
                    </a:ext>
                  </a:extLst>
                </p:cNvPr>
                <p:cNvSpPr/>
                <p:nvPr/>
              </p:nvSpPr>
              <p:spPr>
                <a:xfrm>
                  <a:off x="3589621" y="4689745"/>
                  <a:ext cx="2348428" cy="157538"/>
                </a:xfrm>
                <a:prstGeom prst="rect">
                  <a:avLst/>
                </a:prstGeom>
                <a:solidFill>
                  <a:srgbClr val="F6A19B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컴퓨터 </a:t>
                  </a:r>
                  <a:r>
                    <a:rPr lang="en-US" altLang="ko-KR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2</a:t>
                  </a:r>
                  <a:r>
                    <a:rPr lang="ko-KR" altLang="en-US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시간 끄기</a:t>
                  </a: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xmlns="" id="{4B9A7B97-0B93-4270-99A5-476167A38B7C}"/>
                    </a:ext>
                  </a:extLst>
                </p:cNvPr>
                <p:cNvSpPr/>
                <p:nvPr/>
              </p:nvSpPr>
              <p:spPr>
                <a:xfrm>
                  <a:off x="265796" y="4693140"/>
                  <a:ext cx="2532537" cy="143183"/>
                </a:xfrm>
                <a:prstGeom prst="rect">
                  <a:avLst/>
                </a:prstGeom>
                <a:solidFill>
                  <a:srgbClr val="96A1D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텔레비전</a:t>
                  </a:r>
                  <a:r>
                    <a:rPr lang="en-US" altLang="ko-KR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(TV) 3</a:t>
                  </a:r>
                  <a:r>
                    <a:rPr lang="ko-KR" altLang="en-US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시간 끄기</a:t>
                  </a:r>
                </a:p>
              </p:txBody>
            </p:sp>
          </p:grp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F3D58024-BC43-4DFB-93B4-DD00B73C9D0A}"/>
                  </a:ext>
                </a:extLst>
              </p:cNvPr>
              <p:cNvSpPr/>
              <p:nvPr/>
            </p:nvSpPr>
            <p:spPr>
              <a:xfrm>
                <a:off x="65312" y="1579577"/>
                <a:ext cx="798288" cy="94313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9C78995B-4E62-4AE7-8435-E761D80E43B5}"/>
                  </a:ext>
                </a:extLst>
              </p:cNvPr>
              <p:cNvSpPr/>
              <p:nvPr/>
            </p:nvSpPr>
            <p:spPr>
              <a:xfrm>
                <a:off x="1954181" y="1802630"/>
                <a:ext cx="3134387" cy="316673"/>
              </a:xfrm>
              <a:prstGeom prst="rect">
                <a:avLst/>
              </a:prstGeom>
              <a:solidFill>
                <a:srgbClr val="B1E0DF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전기 절약 방법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6BE65C49-E6D7-4C62-8CFA-0F565D3B1964}"/>
                  </a:ext>
                </a:extLst>
              </p:cNvPr>
              <p:cNvSpPr/>
              <p:nvPr/>
            </p:nvSpPr>
            <p:spPr>
              <a:xfrm>
                <a:off x="3524790" y="5176477"/>
                <a:ext cx="3207451" cy="49256"/>
              </a:xfrm>
              <a:prstGeom prst="rect">
                <a:avLst/>
              </a:prstGeom>
              <a:solidFill>
                <a:srgbClr val="E4F4F7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출처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한국 전력공사 사이버지점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2020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년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F454CFC2-459B-4B31-B209-9611939F44C6}"/>
                  </a:ext>
                </a:extLst>
              </p:cNvPr>
              <p:cNvSpPr/>
              <p:nvPr/>
            </p:nvSpPr>
            <p:spPr>
              <a:xfrm>
                <a:off x="6363407" y="3674838"/>
                <a:ext cx="620861" cy="160400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xmlns="" id="{FBC1D38C-D201-4F50-BB2D-4532AD72ABA3}"/>
                </a:ext>
              </a:extLst>
            </p:cNvPr>
            <p:cNvSpPr/>
            <p:nvPr/>
          </p:nvSpPr>
          <p:spPr>
            <a:xfrm>
              <a:off x="2852313" y="3158517"/>
              <a:ext cx="583048" cy="277732"/>
            </a:xfrm>
            <a:prstGeom prst="ellipse">
              <a:avLst/>
            </a:prstGeom>
            <a:solidFill>
              <a:srgbClr val="F1E8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744</a:t>
              </a:r>
              <a:r>
                <a: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xmlns="" id="{BD3DBD27-E86D-42BC-862C-352E458945B0}"/>
                </a:ext>
              </a:extLst>
            </p:cNvPr>
            <p:cNvSpPr/>
            <p:nvPr/>
          </p:nvSpPr>
          <p:spPr>
            <a:xfrm>
              <a:off x="5343445" y="3157979"/>
              <a:ext cx="583048" cy="277732"/>
            </a:xfrm>
            <a:prstGeom prst="ellipse">
              <a:avLst/>
            </a:prstGeom>
            <a:solidFill>
              <a:srgbClr val="F1E8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930</a:t>
              </a:r>
              <a:r>
                <a: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xmlns="" id="{4D4AF224-CB26-49FA-88EB-7D1777791760}"/>
                </a:ext>
              </a:extLst>
            </p:cNvPr>
            <p:cNvSpPr/>
            <p:nvPr/>
          </p:nvSpPr>
          <p:spPr>
            <a:xfrm>
              <a:off x="2888366" y="4492380"/>
              <a:ext cx="583048" cy="277732"/>
            </a:xfrm>
            <a:prstGeom prst="ellipse">
              <a:avLst/>
            </a:prstGeom>
            <a:solidFill>
              <a:srgbClr val="F1E8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713</a:t>
              </a:r>
              <a:r>
                <a: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xmlns="" id="{7AB2666D-6381-4BFF-BB6D-6FD036037ABA}"/>
                </a:ext>
              </a:extLst>
            </p:cNvPr>
            <p:cNvSpPr/>
            <p:nvPr/>
          </p:nvSpPr>
          <p:spPr>
            <a:xfrm>
              <a:off x="5380859" y="4484495"/>
              <a:ext cx="583048" cy="277732"/>
            </a:xfrm>
            <a:prstGeom prst="ellipse">
              <a:avLst/>
            </a:prstGeom>
            <a:solidFill>
              <a:srgbClr val="F1E8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465</a:t>
              </a:r>
              <a:r>
                <a: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</a:p>
          </p:txBody>
        </p:sp>
      </p:grp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0E65B7D5-D4EA-42C4-963B-4AD5EEE0C1DF}"/>
              </a:ext>
            </a:extLst>
          </p:cNvPr>
          <p:cNvSpPr/>
          <p:nvPr/>
        </p:nvSpPr>
        <p:spPr>
          <a:xfrm>
            <a:off x="5705572" y="118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F9F7D164-9A5F-4622-93E1-12C7BC3567AC}"/>
              </a:ext>
            </a:extLst>
          </p:cNvPr>
          <p:cNvSpPr/>
          <p:nvPr/>
        </p:nvSpPr>
        <p:spPr>
          <a:xfrm>
            <a:off x="718965" y="23008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F9F7D164-9A5F-4622-93E1-12C7BC3567AC}"/>
              </a:ext>
            </a:extLst>
          </p:cNvPr>
          <p:cNvSpPr/>
          <p:nvPr/>
        </p:nvSpPr>
        <p:spPr>
          <a:xfrm>
            <a:off x="5270176" y="33276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60958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3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)4-1-3(1)_0928.PSD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F9F7D164-9A5F-4622-93E1-12C7BC3567AC}"/>
              </a:ext>
            </a:extLst>
          </p:cNvPr>
          <p:cNvSpPr/>
          <p:nvPr/>
        </p:nvSpPr>
        <p:spPr>
          <a:xfrm>
            <a:off x="71500" y="87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suh_h_0401_03_0008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746" y="4012282"/>
            <a:ext cx="100965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모서리가 둥근 사각형 설명선 78"/>
          <p:cNvSpPr/>
          <p:nvPr/>
        </p:nvSpPr>
        <p:spPr>
          <a:xfrm>
            <a:off x="4399474" y="2622477"/>
            <a:ext cx="2530960" cy="1238571"/>
          </a:xfrm>
          <a:prstGeom prst="wedgeRoundRectCallout">
            <a:avLst>
              <a:gd name="adj1" fmla="val 26309"/>
              <a:gd name="adj2" fmla="val 60962"/>
              <a:gd name="adj3" fmla="val 16667"/>
            </a:avLst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여러 가지 방법으로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하루 동안 절약할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 있는 전기요금은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얼마일까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5578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41" name="TextBox 43"/>
          <p:cNvSpPr txBox="1"/>
          <p:nvPr/>
        </p:nvSpPr>
        <p:spPr>
          <a:xfrm>
            <a:off x="389044" y="1700808"/>
            <a:ext cx="614515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별꽃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아파트에는 전체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237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가구가 살고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‘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낮에 등 끄기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하여 절약할 수 있는 전기요금은 얼마인지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25864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3_powerup_page2_ex_bg.png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\app\resource\contents\lesson03\ops\3\images\3_powerup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2">
            <a:extLst>
              <a:ext uri="{FF2B5EF4-FFF2-40B4-BE49-F238E27FC236}">
                <a16:creationId xmlns:a16="http://schemas.microsoft.com/office/drawing/2014/main" xmlns="" id="{C0EBE31E-A3F4-40A0-9ADF-E10FADD02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810" y="1041645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843CD555-4771-4D47-89F9-BFB686C40C1A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하루 동안 절약할 수 있는 전기요금을 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E59D5573-07B1-47C2-B1C7-115B836351DC}"/>
              </a:ext>
            </a:extLst>
          </p:cNvPr>
          <p:cNvGrpSpPr/>
          <p:nvPr/>
        </p:nvGrpSpPr>
        <p:grpSpPr>
          <a:xfrm>
            <a:off x="2558880" y="5239645"/>
            <a:ext cx="1931820" cy="316672"/>
            <a:chOff x="7788236" y="4846199"/>
            <a:chExt cx="1931820" cy="316672"/>
          </a:xfrm>
        </p:grpSpPr>
        <p:pic>
          <p:nvPicPr>
            <p:cNvPr id="49" name="Picture 12">
              <a:extLst>
                <a:ext uri="{FF2B5EF4-FFF2-40B4-BE49-F238E27FC236}">
                  <a16:creationId xmlns:a16="http://schemas.microsoft.com/office/drawing/2014/main" xmlns="" id="{303570B8-57E1-4A3F-B16B-8BC741E092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7779" y="4890386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>
              <a:extLst>
                <a:ext uri="{FF2B5EF4-FFF2-40B4-BE49-F238E27FC236}">
                  <a16:creationId xmlns:a16="http://schemas.microsoft.com/office/drawing/2014/main" xmlns="" id="{5BFC7960-2352-4CBB-8FE8-FC15B0E3D7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4535" y="4886704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1">
              <a:extLst>
                <a:ext uri="{FF2B5EF4-FFF2-40B4-BE49-F238E27FC236}">
                  <a16:creationId xmlns:a16="http://schemas.microsoft.com/office/drawing/2014/main" xmlns="" id="{D07D618E-283A-4E4E-AE7E-DC3E84572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8236" y="4849881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4">
              <a:extLst>
                <a:ext uri="{FF2B5EF4-FFF2-40B4-BE49-F238E27FC236}">
                  <a16:creationId xmlns:a16="http://schemas.microsoft.com/office/drawing/2014/main" xmlns="" id="{09198CF6-9121-4AEC-BA76-A75546B28F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6020" y="4846199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E1540F3B-F952-4290-BDA6-90F97358D17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5096" t="54054" r="9734" b="6637"/>
          <a:stretch/>
        </p:blipFill>
        <p:spPr>
          <a:xfrm>
            <a:off x="3753126" y="3680257"/>
            <a:ext cx="540048" cy="554137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ABE3E850-0451-4C14-8F29-8C0512ABB7D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2292" t="6819" r="1098" b="54906"/>
          <a:stretch/>
        </p:blipFill>
        <p:spPr>
          <a:xfrm>
            <a:off x="3743908" y="3166569"/>
            <a:ext cx="612068" cy="520218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C8C59AC6-7EC2-467D-BF10-C43FB6D0107E}"/>
              </a:ext>
            </a:extLst>
          </p:cNvPr>
          <p:cNvSpPr/>
          <p:nvPr/>
        </p:nvSpPr>
        <p:spPr bwMode="auto">
          <a:xfrm>
            <a:off x="4459849" y="3219451"/>
            <a:ext cx="1372292" cy="3619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744÷31=24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27FF5BE3-3E48-4308-9CF0-A19F5DD62227}"/>
              </a:ext>
            </a:extLst>
          </p:cNvPr>
          <p:cNvSpPr/>
          <p:nvPr/>
        </p:nvSpPr>
        <p:spPr bwMode="auto">
          <a:xfrm>
            <a:off x="4459849" y="3731811"/>
            <a:ext cx="72422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383AEE10-369F-4833-B04E-73E1D00BDB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52141" y="3040182"/>
            <a:ext cx="360000" cy="355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3E86EBAE-8DB1-44F1-8833-84F5C1FAD5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38256" y="3602325"/>
            <a:ext cx="360000" cy="355000"/>
          </a:xfrm>
          <a:prstGeom prst="rect">
            <a:avLst/>
          </a:prstGeom>
        </p:spPr>
      </p:pic>
      <p:pic>
        <p:nvPicPr>
          <p:cNvPr id="67" name="Picture 6">
            <a:extLst>
              <a:ext uri="{FF2B5EF4-FFF2-40B4-BE49-F238E27FC236}">
                <a16:creationId xmlns:a16="http://schemas.microsoft.com/office/drawing/2014/main" xmlns="" id="{10622104-A478-4363-BE26-8A942081C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1E40110D-3F88-4D2B-B211-35F285323F6E}"/>
              </a:ext>
            </a:extLst>
          </p:cNvPr>
          <p:cNvSpPr/>
          <p:nvPr/>
        </p:nvSpPr>
        <p:spPr>
          <a:xfrm>
            <a:off x="6317583" y="50935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08094405-A169-4636-B895-89D16CE90878}"/>
              </a:ext>
            </a:extLst>
          </p:cNvPr>
          <p:cNvSpPr/>
          <p:nvPr/>
        </p:nvSpPr>
        <p:spPr>
          <a:xfrm>
            <a:off x="4348003" y="51056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0E1C1CBC-EF47-4D24-A396-1F2F74B65144}"/>
              </a:ext>
            </a:extLst>
          </p:cNvPr>
          <p:cNvGrpSpPr/>
          <p:nvPr/>
        </p:nvGrpSpPr>
        <p:grpSpPr>
          <a:xfrm>
            <a:off x="287524" y="2619753"/>
            <a:ext cx="3096344" cy="2119517"/>
            <a:chOff x="107504" y="2619753"/>
            <a:chExt cx="3096344" cy="211951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4122CE64-3A37-4DC2-BE91-4B3E2C849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7504" y="2619753"/>
              <a:ext cx="3096344" cy="2119517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7CB78EE9-E405-4700-B751-D3BE76C60412}"/>
                </a:ext>
              </a:extLst>
            </p:cNvPr>
            <p:cNvSpPr/>
            <p:nvPr/>
          </p:nvSpPr>
          <p:spPr>
            <a:xfrm>
              <a:off x="395536" y="2996952"/>
              <a:ext cx="2484276" cy="135743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가구가 하루 동안 절약할 수 있는 전기 요금은 얼마일까요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suh_h_0401_03_0008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432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pic>
        <p:nvPicPr>
          <p:cNvPr id="49" name="Picture 2">
            <a:extLst>
              <a:ext uri="{FF2B5EF4-FFF2-40B4-BE49-F238E27FC236}">
                <a16:creationId xmlns:a16="http://schemas.microsoft.com/office/drawing/2014/main" xmlns="" id="{8B598FEA-DEE0-4FF3-A50A-A3A5F7559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810" y="1041645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931703B0-484C-4442-8406-74CA31A75A5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하루 동안 절약할 수 있는 전기요금을 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xmlns="" id="{D56484AB-5311-40D0-82B9-AFCA48691DEB}"/>
              </a:ext>
            </a:extLst>
          </p:cNvPr>
          <p:cNvSpPr txBox="1"/>
          <p:nvPr/>
        </p:nvSpPr>
        <p:spPr>
          <a:xfrm>
            <a:off x="389044" y="1700808"/>
            <a:ext cx="614515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별꽃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아파트에는 전체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237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가구가 살고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‘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낮에 등 끄기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하여 절약할 수 있는 전기요금은 얼마인지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xmlns="" id="{ED261EA7-C91A-4EFD-A635-CA232696A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79E00A37-37A9-4F28-84FA-C2DA70927635}"/>
              </a:ext>
            </a:extLst>
          </p:cNvPr>
          <p:cNvGrpSpPr/>
          <p:nvPr/>
        </p:nvGrpSpPr>
        <p:grpSpPr>
          <a:xfrm>
            <a:off x="2557230" y="5249032"/>
            <a:ext cx="1928289" cy="316672"/>
            <a:chOff x="5571533" y="6393126"/>
            <a:chExt cx="1928289" cy="316672"/>
          </a:xfrm>
        </p:grpSpPr>
        <p:pic>
          <p:nvPicPr>
            <p:cNvPr id="57" name="Picture 12">
              <a:extLst>
                <a:ext uri="{FF2B5EF4-FFF2-40B4-BE49-F238E27FC236}">
                  <a16:creationId xmlns:a16="http://schemas.microsoft.com/office/drawing/2014/main" xmlns="" id="{CF76B291-D610-4554-8D17-CCF97FC93B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7774" y="6437313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4">
              <a:extLst>
                <a:ext uri="{FF2B5EF4-FFF2-40B4-BE49-F238E27FC236}">
                  <a16:creationId xmlns:a16="http://schemas.microsoft.com/office/drawing/2014/main" xmlns="" id="{51F0ECBD-7597-49E5-96ED-B0260FB2E9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571533" y="6393126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>
              <a:extLst>
                <a:ext uri="{FF2B5EF4-FFF2-40B4-BE49-F238E27FC236}">
                  <a16:creationId xmlns:a16="http://schemas.microsoft.com/office/drawing/2014/main" xmlns="" id="{9EA1B7E7-9CA3-4D83-9572-733EA73934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670" y="6433631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6">
              <a:extLst>
                <a:ext uri="{FF2B5EF4-FFF2-40B4-BE49-F238E27FC236}">
                  <a16:creationId xmlns:a16="http://schemas.microsoft.com/office/drawing/2014/main" xmlns="" id="{33824E41-B6C3-4A69-9924-6FFDA481D7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3150" y="6393126"/>
              <a:ext cx="316672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745DAA00-7F9B-4A15-B749-7E5FC8DC5EB1}"/>
              </a:ext>
            </a:extLst>
          </p:cNvPr>
          <p:cNvGrpSpPr/>
          <p:nvPr/>
        </p:nvGrpSpPr>
        <p:grpSpPr>
          <a:xfrm>
            <a:off x="287524" y="2631394"/>
            <a:ext cx="3096344" cy="2107876"/>
            <a:chOff x="107504" y="2631394"/>
            <a:chExt cx="3096344" cy="210787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D20A820F-A0FF-49DB-8C2C-E2CBC88DF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504" y="2631394"/>
              <a:ext cx="3096344" cy="2107876"/>
            </a:xfrm>
            <a:prstGeom prst="rect">
              <a:avLst/>
            </a:prstGeom>
          </p:spPr>
        </p:pic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FF5D5BA4-0CAF-4866-9E6D-D18A027709E6}"/>
                </a:ext>
              </a:extLst>
            </p:cNvPr>
            <p:cNvSpPr/>
            <p:nvPr/>
          </p:nvSpPr>
          <p:spPr>
            <a:xfrm>
              <a:off x="431540" y="2987453"/>
              <a:ext cx="2484276" cy="135743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237</a:t>
              </a:r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가구가 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하루 동안 </a:t>
              </a:r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절약할 수 있는 전기요금은 얼마일까요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0" name="Picture 6">
            <a:extLst>
              <a:ext uri="{FF2B5EF4-FFF2-40B4-BE49-F238E27FC236}">
                <a16:creationId xmlns:a16="http://schemas.microsoft.com/office/drawing/2014/main" xmlns="" id="{9A00A35B-B297-445C-AE14-9347496FC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C2BF08F1-0BA7-49EB-AC91-EB3437FFDF8C}"/>
              </a:ext>
            </a:extLst>
          </p:cNvPr>
          <p:cNvSpPr/>
          <p:nvPr/>
        </p:nvSpPr>
        <p:spPr>
          <a:xfrm>
            <a:off x="6317583" y="50935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E1540F3B-F952-4290-BDA6-90F97358D17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5096" t="54054" r="9734" b="6637"/>
          <a:stretch/>
        </p:blipFill>
        <p:spPr>
          <a:xfrm>
            <a:off x="3753126" y="3680257"/>
            <a:ext cx="540048" cy="554137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ABE3E850-0451-4C14-8F29-8C0512ABB7D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2292" t="6819" r="1098" b="54906"/>
          <a:stretch/>
        </p:blipFill>
        <p:spPr>
          <a:xfrm>
            <a:off x="3743908" y="3166569"/>
            <a:ext cx="612068" cy="520218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C8C59AC6-7EC2-467D-BF10-C43FB6D0107E}"/>
              </a:ext>
            </a:extLst>
          </p:cNvPr>
          <p:cNvSpPr/>
          <p:nvPr/>
        </p:nvSpPr>
        <p:spPr bwMode="auto">
          <a:xfrm>
            <a:off x="4459849" y="3219451"/>
            <a:ext cx="1581432" cy="3619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237×24=5688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27FF5BE3-3E48-4308-9CF0-A19F5DD62227}"/>
              </a:ext>
            </a:extLst>
          </p:cNvPr>
          <p:cNvSpPr/>
          <p:nvPr/>
        </p:nvSpPr>
        <p:spPr bwMode="auto">
          <a:xfrm>
            <a:off x="4459848" y="3731811"/>
            <a:ext cx="940244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5688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383AEE10-369F-4833-B04E-73E1D00BDBE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61281" y="3040182"/>
            <a:ext cx="360000" cy="355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3E86EBAE-8DB1-44F1-8833-84F5C1FAD5B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20092" y="3590890"/>
            <a:ext cx="360000" cy="355000"/>
          </a:xfrm>
          <a:prstGeom prst="rect">
            <a:avLst/>
          </a:prstGeom>
        </p:spPr>
      </p:pic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08454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3_powerup_page2_ex_bg.png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\app\resource\contents\lesson03\ops\3\images\3_powerup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suh_h_0401_03_0008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066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’, 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약물은 처음부터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지니 캐릭터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pic>
        <p:nvPicPr>
          <p:cNvPr id="59" name="Picture 2">
            <a:extLst>
              <a:ext uri="{FF2B5EF4-FFF2-40B4-BE49-F238E27FC236}">
                <a16:creationId xmlns:a16="http://schemas.microsoft.com/office/drawing/2014/main" xmlns="" id="{F8732D3B-F407-4C3E-83C5-9EE9678F1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810" y="1041645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43">
            <a:extLst>
              <a:ext uri="{FF2B5EF4-FFF2-40B4-BE49-F238E27FC236}">
                <a16:creationId xmlns:a16="http://schemas.microsoft.com/office/drawing/2014/main" xmlns="" id="{E8EBC63D-A062-4D41-A18F-E542AE21B712}"/>
              </a:ext>
            </a:extLst>
          </p:cNvPr>
          <p:cNvSpPr txBox="1"/>
          <p:nvPr/>
        </p:nvSpPr>
        <p:spPr>
          <a:xfrm>
            <a:off x="389044" y="1563760"/>
            <a:ext cx="614515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별꽃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아파트에서 전기 절약 방법으로 하루 동안 절약할 수 있는 전기요금은 얼마인지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B6BDE1AD-1D53-467E-9C14-19F20023D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6480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6618E35-92BE-4BC6-A33C-69EB9E1F96E8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하루 동안 절약할 수 있는 전기요금을 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19C1BA0A-EE7B-4114-ABE3-6FC49BAE4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662900"/>
              </p:ext>
            </p:extLst>
          </p:nvPr>
        </p:nvGraphicFramePr>
        <p:xfrm>
          <a:off x="374686" y="2347807"/>
          <a:ext cx="6096000" cy="17353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5150">
                  <a:extLst>
                    <a:ext uri="{9D8B030D-6E8A-4147-A177-3AD203B41FA5}">
                      <a16:colId xmlns:a16="http://schemas.microsoft.com/office/drawing/2014/main" xmlns="" val="2676849402"/>
                    </a:ext>
                  </a:extLst>
                </a:gridCol>
                <a:gridCol w="2180425">
                  <a:extLst>
                    <a:ext uri="{9D8B030D-6E8A-4147-A177-3AD203B41FA5}">
                      <a16:colId xmlns:a16="http://schemas.microsoft.com/office/drawing/2014/main" xmlns="" val="3818579765"/>
                    </a:ext>
                  </a:extLst>
                </a:gridCol>
                <a:gridCol w="2180425">
                  <a:extLst>
                    <a:ext uri="{9D8B030D-6E8A-4147-A177-3AD203B41FA5}">
                      <a16:colId xmlns:a16="http://schemas.microsoft.com/office/drawing/2014/main" xmlns="" val="2021277909"/>
                    </a:ext>
                  </a:extLst>
                </a:gridCol>
              </a:tblGrid>
              <a:tr h="35754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일동안 </a:t>
                      </a:r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절약할 수 있는 전기요금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8C5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하루 동안 절약할 수 있는 전기요금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8C5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9304269"/>
                  </a:ext>
                </a:extLst>
              </a:tr>
              <a:tr h="4443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8C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237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8C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28520694"/>
                  </a:ext>
                </a:extLst>
              </a:tr>
              <a:tr h="4104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선풍기 끄기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930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8C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8107959"/>
                  </a:ext>
                </a:extLst>
              </a:tr>
              <a:tr h="4104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3940218"/>
                  </a:ext>
                </a:extLst>
              </a:tr>
            </a:tbl>
          </a:graphicData>
        </a:graphic>
      </p:graphicFrame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2BA46A9A-E150-4A43-8788-5E04582FD9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096" t="54054" r="9734" b="6637"/>
          <a:stretch/>
        </p:blipFill>
        <p:spPr>
          <a:xfrm>
            <a:off x="2139325" y="3714947"/>
            <a:ext cx="351872" cy="361052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638EF049-184F-49FD-8513-5ECD0D632A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292" t="6819" r="1098" b="54906"/>
          <a:stretch/>
        </p:blipFill>
        <p:spPr>
          <a:xfrm>
            <a:off x="2128879" y="3301949"/>
            <a:ext cx="424801" cy="361052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09BE33CC-7C1E-40E6-8EEB-DED76FC4796F}"/>
              </a:ext>
            </a:extLst>
          </p:cNvPr>
          <p:cNvSpPr/>
          <p:nvPr/>
        </p:nvSpPr>
        <p:spPr bwMode="auto">
          <a:xfrm>
            <a:off x="2477244" y="3301949"/>
            <a:ext cx="1594706" cy="3354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930÷31=30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3B5F3341-CFE1-43DA-941D-378F9EA7C44E}"/>
              </a:ext>
            </a:extLst>
          </p:cNvPr>
          <p:cNvSpPr/>
          <p:nvPr/>
        </p:nvSpPr>
        <p:spPr bwMode="auto">
          <a:xfrm>
            <a:off x="2470560" y="3714947"/>
            <a:ext cx="900100" cy="2998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>
            <a:extLst>
              <a:ext uri="{FF2B5EF4-FFF2-40B4-BE49-F238E27FC236}">
                <a16:creationId xmlns:a16="http://schemas.microsoft.com/office/drawing/2014/main" xmlns="" id="{BC87316C-80DF-4F7D-A43C-01AFBEF0E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03B976F0-AA15-47F5-A777-97FB4746435A}"/>
              </a:ext>
            </a:extLst>
          </p:cNvPr>
          <p:cNvSpPr/>
          <p:nvPr/>
        </p:nvSpPr>
        <p:spPr>
          <a:xfrm>
            <a:off x="6317583" y="50935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BA3BB5B3-6BB6-438F-A8A5-BC41C2F939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1950" y="3185049"/>
            <a:ext cx="360000" cy="3550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xmlns="" id="{BA3BB5B3-6BB6-438F-A8A5-BC41C2F939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1950" y="3550426"/>
            <a:ext cx="360000" cy="3550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2BA46A9A-E150-4A43-8788-5E04582FD9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096" t="54054" r="9734" b="6637"/>
          <a:stretch/>
        </p:blipFill>
        <p:spPr>
          <a:xfrm>
            <a:off x="4323131" y="3714947"/>
            <a:ext cx="351872" cy="361052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xmlns="" id="{638EF049-184F-49FD-8513-5ECD0D632A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292" t="6819" r="1098" b="54906"/>
          <a:stretch/>
        </p:blipFill>
        <p:spPr>
          <a:xfrm>
            <a:off x="4312685" y="3301949"/>
            <a:ext cx="424801" cy="361052"/>
          </a:xfrm>
          <a:prstGeom prst="rect">
            <a:avLst/>
          </a:prstGeom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09BE33CC-7C1E-40E6-8EEB-DED76FC4796F}"/>
              </a:ext>
            </a:extLst>
          </p:cNvPr>
          <p:cNvSpPr/>
          <p:nvPr/>
        </p:nvSpPr>
        <p:spPr bwMode="auto">
          <a:xfrm>
            <a:off x="4699394" y="3305403"/>
            <a:ext cx="1594706" cy="3354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237×30=7110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3B5F3341-CFE1-43DA-941D-378F9EA7C44E}"/>
              </a:ext>
            </a:extLst>
          </p:cNvPr>
          <p:cNvSpPr/>
          <p:nvPr/>
        </p:nvSpPr>
        <p:spPr bwMode="auto">
          <a:xfrm>
            <a:off x="4692710" y="3718401"/>
            <a:ext cx="900100" cy="2998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7110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xmlns="" id="{BA3BB5B3-6BB6-438F-A8A5-BC41C2F939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5513" y="3175524"/>
            <a:ext cx="360000" cy="355000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xmlns="" id="{BA3BB5B3-6BB6-438F-A8A5-BC41C2F939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5513" y="3540901"/>
            <a:ext cx="360000" cy="355000"/>
          </a:xfrm>
          <a:prstGeom prst="rect">
            <a:avLst/>
          </a:prstGeom>
        </p:spPr>
      </p:pic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03B976F0-AA15-47F5-A777-97FB4746435A}"/>
              </a:ext>
            </a:extLst>
          </p:cNvPr>
          <p:cNvSpPr/>
          <p:nvPr/>
        </p:nvSpPr>
        <p:spPr>
          <a:xfrm>
            <a:off x="217551" y="2276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xmlns="" id="{03B976F0-AA15-47F5-A777-97FB4746435A}"/>
              </a:ext>
            </a:extLst>
          </p:cNvPr>
          <p:cNvSpPr/>
          <p:nvPr/>
        </p:nvSpPr>
        <p:spPr>
          <a:xfrm>
            <a:off x="1970164" y="309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suh_h_0401_03_0008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8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644" y="5266396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791" y="533358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352" y="526639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57717" y="5320265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05542" y="5323172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1157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pic>
        <p:nvPicPr>
          <p:cNvPr id="59" name="Picture 2">
            <a:extLst>
              <a:ext uri="{FF2B5EF4-FFF2-40B4-BE49-F238E27FC236}">
                <a16:creationId xmlns:a16="http://schemas.microsoft.com/office/drawing/2014/main" xmlns="" id="{F8732D3B-F407-4C3E-83C5-9EE9678F1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810" y="1041645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43">
            <a:extLst>
              <a:ext uri="{FF2B5EF4-FFF2-40B4-BE49-F238E27FC236}">
                <a16:creationId xmlns:a16="http://schemas.microsoft.com/office/drawing/2014/main" xmlns="" id="{E8EBC63D-A062-4D41-A18F-E542AE21B712}"/>
              </a:ext>
            </a:extLst>
          </p:cNvPr>
          <p:cNvSpPr txBox="1"/>
          <p:nvPr/>
        </p:nvSpPr>
        <p:spPr>
          <a:xfrm>
            <a:off x="389044" y="1563760"/>
            <a:ext cx="614515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별꽃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아파트에서 전기 절약 방법으로 하루 동안 절약할 수 있는 전기요금은 얼마인지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B6BDE1AD-1D53-467E-9C14-19F20023D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6480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6618E35-92BE-4BC6-A33C-69EB9E1F96E8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하루 동안 절약할 수 있는 전기요금을 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19C1BA0A-EE7B-4114-ABE3-6FC49BAE4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548223"/>
              </p:ext>
            </p:extLst>
          </p:nvPr>
        </p:nvGraphicFramePr>
        <p:xfrm>
          <a:off x="374686" y="2347807"/>
          <a:ext cx="6096000" cy="17353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5150">
                  <a:extLst>
                    <a:ext uri="{9D8B030D-6E8A-4147-A177-3AD203B41FA5}">
                      <a16:colId xmlns:a16="http://schemas.microsoft.com/office/drawing/2014/main" xmlns="" val="2676849402"/>
                    </a:ext>
                  </a:extLst>
                </a:gridCol>
                <a:gridCol w="2180425">
                  <a:extLst>
                    <a:ext uri="{9D8B030D-6E8A-4147-A177-3AD203B41FA5}">
                      <a16:colId xmlns:a16="http://schemas.microsoft.com/office/drawing/2014/main" xmlns="" val="3818579765"/>
                    </a:ext>
                  </a:extLst>
                </a:gridCol>
                <a:gridCol w="2180425">
                  <a:extLst>
                    <a:ext uri="{9D8B030D-6E8A-4147-A177-3AD203B41FA5}">
                      <a16:colId xmlns:a16="http://schemas.microsoft.com/office/drawing/2014/main" xmlns="" val="2021277909"/>
                    </a:ext>
                  </a:extLst>
                </a:gridCol>
              </a:tblGrid>
              <a:tr h="35754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일동안 </a:t>
                      </a:r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절약할 수 있는 전기요금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8C5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하루 동안 절약할 수 있는 전기요금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8C5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9304269"/>
                  </a:ext>
                </a:extLst>
              </a:tr>
              <a:tr h="4443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8C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237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8C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28520694"/>
                  </a:ext>
                </a:extLst>
              </a:tr>
              <a:tr h="4104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텔레비전</a:t>
                      </a:r>
                      <a:r>
                        <a:rPr lang="en-US" altLang="ko-KR" sz="1600" spc="-1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(TV) </a:t>
                      </a:r>
                      <a:r>
                        <a:rPr lang="ko-KR" altLang="en-US" sz="1600" spc="-1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끄기</a:t>
                      </a:r>
                      <a:endParaRPr lang="en-US" altLang="ko-KR" sz="1600" spc="-1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spc="-1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713</a:t>
                      </a:r>
                      <a:r>
                        <a:rPr lang="ko-KR" altLang="en-US" sz="1600" spc="-1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8C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8107959"/>
                  </a:ext>
                </a:extLst>
              </a:tr>
              <a:tr h="4104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3940218"/>
                  </a:ext>
                </a:extLst>
              </a:tr>
            </a:tbl>
          </a:graphicData>
        </a:graphic>
      </p:graphicFrame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2BA46A9A-E150-4A43-8788-5E04582FD9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096" t="54054" r="9734" b="6637"/>
          <a:stretch/>
        </p:blipFill>
        <p:spPr>
          <a:xfrm>
            <a:off x="2139325" y="3714947"/>
            <a:ext cx="351872" cy="361052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638EF049-184F-49FD-8513-5ECD0D632A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292" t="6819" r="1098" b="54906"/>
          <a:stretch/>
        </p:blipFill>
        <p:spPr>
          <a:xfrm>
            <a:off x="2128879" y="3301949"/>
            <a:ext cx="424801" cy="361052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09BE33CC-7C1E-40E6-8EEB-DED76FC4796F}"/>
              </a:ext>
            </a:extLst>
          </p:cNvPr>
          <p:cNvSpPr/>
          <p:nvPr/>
        </p:nvSpPr>
        <p:spPr bwMode="auto">
          <a:xfrm>
            <a:off x="2477244" y="3301949"/>
            <a:ext cx="1594706" cy="3354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713÷31=23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3B5F3341-CFE1-43DA-941D-378F9EA7C44E}"/>
              </a:ext>
            </a:extLst>
          </p:cNvPr>
          <p:cNvSpPr/>
          <p:nvPr/>
        </p:nvSpPr>
        <p:spPr bwMode="auto">
          <a:xfrm>
            <a:off x="2470560" y="3714947"/>
            <a:ext cx="900100" cy="2998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23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>
            <a:extLst>
              <a:ext uri="{FF2B5EF4-FFF2-40B4-BE49-F238E27FC236}">
                <a16:creationId xmlns:a16="http://schemas.microsoft.com/office/drawing/2014/main" xmlns="" id="{BC87316C-80DF-4F7D-A43C-01AFBEF0E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03B976F0-AA15-47F5-A777-97FB4746435A}"/>
              </a:ext>
            </a:extLst>
          </p:cNvPr>
          <p:cNvSpPr/>
          <p:nvPr/>
        </p:nvSpPr>
        <p:spPr>
          <a:xfrm>
            <a:off x="6317583" y="50935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BA3BB5B3-6BB6-438F-A8A5-BC41C2F939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1950" y="3185049"/>
            <a:ext cx="360000" cy="3550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xmlns="" id="{BA3BB5B3-6BB6-438F-A8A5-BC41C2F939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1950" y="3550426"/>
            <a:ext cx="360000" cy="3550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2BA46A9A-E150-4A43-8788-5E04582FD9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096" t="54054" r="9734" b="6637"/>
          <a:stretch/>
        </p:blipFill>
        <p:spPr>
          <a:xfrm>
            <a:off x="4323131" y="3714947"/>
            <a:ext cx="351872" cy="361052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xmlns="" id="{638EF049-184F-49FD-8513-5ECD0D632A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292" t="6819" r="1098" b="54906"/>
          <a:stretch/>
        </p:blipFill>
        <p:spPr>
          <a:xfrm>
            <a:off x="4312685" y="3301949"/>
            <a:ext cx="424801" cy="361052"/>
          </a:xfrm>
          <a:prstGeom prst="rect">
            <a:avLst/>
          </a:prstGeom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09BE33CC-7C1E-40E6-8EEB-DED76FC4796F}"/>
              </a:ext>
            </a:extLst>
          </p:cNvPr>
          <p:cNvSpPr/>
          <p:nvPr/>
        </p:nvSpPr>
        <p:spPr bwMode="auto">
          <a:xfrm>
            <a:off x="4699394" y="3305403"/>
            <a:ext cx="1594706" cy="3354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237×23=5451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3B5F3341-CFE1-43DA-941D-378F9EA7C44E}"/>
              </a:ext>
            </a:extLst>
          </p:cNvPr>
          <p:cNvSpPr/>
          <p:nvPr/>
        </p:nvSpPr>
        <p:spPr bwMode="auto">
          <a:xfrm>
            <a:off x="4692710" y="3718401"/>
            <a:ext cx="900100" cy="2998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5451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xmlns="" id="{BA3BB5B3-6BB6-438F-A8A5-BC41C2F939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5513" y="3175524"/>
            <a:ext cx="360000" cy="355000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xmlns="" id="{BA3BB5B3-6BB6-438F-A8A5-BC41C2F939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5513" y="3540901"/>
            <a:ext cx="360000" cy="355000"/>
          </a:xfrm>
          <a:prstGeom prst="rect">
            <a:avLst/>
          </a:prstGeom>
        </p:spPr>
      </p:pic>
      <p:sp>
        <p:nvSpPr>
          <p:cNvPr id="1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suh_h_0401_03_0008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03B976F0-AA15-47F5-A777-97FB4746435A}"/>
              </a:ext>
            </a:extLst>
          </p:cNvPr>
          <p:cNvSpPr/>
          <p:nvPr/>
        </p:nvSpPr>
        <p:spPr>
          <a:xfrm>
            <a:off x="217551" y="2276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03B976F0-AA15-47F5-A777-97FB4746435A}"/>
              </a:ext>
            </a:extLst>
          </p:cNvPr>
          <p:cNvSpPr/>
          <p:nvPr/>
        </p:nvSpPr>
        <p:spPr>
          <a:xfrm>
            <a:off x="1970164" y="309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’, 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약물은 처음부터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67744" y="5294675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940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98" y="5276810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10988" y="533358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48910" y="534659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2994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pic>
        <p:nvPicPr>
          <p:cNvPr id="59" name="Picture 2">
            <a:extLst>
              <a:ext uri="{FF2B5EF4-FFF2-40B4-BE49-F238E27FC236}">
                <a16:creationId xmlns:a16="http://schemas.microsoft.com/office/drawing/2014/main" xmlns="" id="{F8732D3B-F407-4C3E-83C5-9EE9678F1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810" y="1041645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43">
            <a:extLst>
              <a:ext uri="{FF2B5EF4-FFF2-40B4-BE49-F238E27FC236}">
                <a16:creationId xmlns:a16="http://schemas.microsoft.com/office/drawing/2014/main" xmlns="" id="{E8EBC63D-A062-4D41-A18F-E542AE21B712}"/>
              </a:ext>
            </a:extLst>
          </p:cNvPr>
          <p:cNvSpPr txBox="1"/>
          <p:nvPr/>
        </p:nvSpPr>
        <p:spPr>
          <a:xfrm>
            <a:off x="389044" y="1563760"/>
            <a:ext cx="614515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별꽃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아파트에서 전기 절약 방법으로 하루 동안 절약할 수 있는 전기요금은 얼마인지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B6BDE1AD-1D53-467E-9C14-19F20023D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6480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6618E35-92BE-4BC6-A33C-69EB9E1F96E8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하루 동안 절약할 수 있는 전기요금을 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>
            <a:extLst>
              <a:ext uri="{FF2B5EF4-FFF2-40B4-BE49-F238E27FC236}">
                <a16:creationId xmlns:a16="http://schemas.microsoft.com/office/drawing/2014/main" xmlns="" id="{BC87316C-80DF-4F7D-A43C-01AFBEF0E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03B976F0-AA15-47F5-A777-97FB4746435A}"/>
              </a:ext>
            </a:extLst>
          </p:cNvPr>
          <p:cNvSpPr/>
          <p:nvPr/>
        </p:nvSpPr>
        <p:spPr>
          <a:xfrm>
            <a:off x="6317583" y="50935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xmlns="" id="{19C1BA0A-EE7B-4114-ABE3-6FC49BAE4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109315"/>
              </p:ext>
            </p:extLst>
          </p:nvPr>
        </p:nvGraphicFramePr>
        <p:xfrm>
          <a:off x="374686" y="2347807"/>
          <a:ext cx="6096000" cy="17353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5150">
                  <a:extLst>
                    <a:ext uri="{9D8B030D-6E8A-4147-A177-3AD203B41FA5}">
                      <a16:colId xmlns:a16="http://schemas.microsoft.com/office/drawing/2014/main" xmlns="" val="2676849402"/>
                    </a:ext>
                  </a:extLst>
                </a:gridCol>
                <a:gridCol w="2180425">
                  <a:extLst>
                    <a:ext uri="{9D8B030D-6E8A-4147-A177-3AD203B41FA5}">
                      <a16:colId xmlns:a16="http://schemas.microsoft.com/office/drawing/2014/main" xmlns="" val="3818579765"/>
                    </a:ext>
                  </a:extLst>
                </a:gridCol>
                <a:gridCol w="2180425">
                  <a:extLst>
                    <a:ext uri="{9D8B030D-6E8A-4147-A177-3AD203B41FA5}">
                      <a16:colId xmlns:a16="http://schemas.microsoft.com/office/drawing/2014/main" xmlns="" val="2021277909"/>
                    </a:ext>
                  </a:extLst>
                </a:gridCol>
              </a:tblGrid>
              <a:tr h="35754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일동안 </a:t>
                      </a:r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절약할 수 있는 전기요금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8C5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하루 동안 절약할 수 있는 전기요금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8C5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9304269"/>
                  </a:ext>
                </a:extLst>
              </a:tr>
              <a:tr h="4443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8C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237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8C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28520694"/>
                  </a:ext>
                </a:extLst>
              </a:tr>
              <a:tr h="4104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컴퓨터 끄기</a:t>
                      </a:r>
                      <a:endParaRPr lang="en-US" altLang="ko-KR" sz="16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465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8C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8107959"/>
                  </a:ext>
                </a:extLst>
              </a:tr>
              <a:tr h="41047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3940218"/>
                  </a:ext>
                </a:extLst>
              </a:tr>
            </a:tbl>
          </a:graphicData>
        </a:graphic>
      </p:graphicFrame>
      <p:pic>
        <p:nvPicPr>
          <p:cNvPr id="114" name="그림 113">
            <a:extLst>
              <a:ext uri="{FF2B5EF4-FFF2-40B4-BE49-F238E27FC236}">
                <a16:creationId xmlns:a16="http://schemas.microsoft.com/office/drawing/2014/main" xmlns="" id="{2BA46A9A-E150-4A43-8788-5E04582FD96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096" t="54054" r="9734" b="6637"/>
          <a:stretch/>
        </p:blipFill>
        <p:spPr>
          <a:xfrm>
            <a:off x="2139325" y="3714947"/>
            <a:ext cx="351872" cy="361052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xmlns="" id="{638EF049-184F-49FD-8513-5ECD0D632A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292" t="6819" r="1098" b="54906"/>
          <a:stretch/>
        </p:blipFill>
        <p:spPr>
          <a:xfrm>
            <a:off x="2128879" y="3301949"/>
            <a:ext cx="424801" cy="361052"/>
          </a:xfrm>
          <a:prstGeom prst="rect">
            <a:avLst/>
          </a:prstGeom>
        </p:spPr>
      </p:pic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09BE33CC-7C1E-40E6-8EEB-DED76FC4796F}"/>
              </a:ext>
            </a:extLst>
          </p:cNvPr>
          <p:cNvSpPr/>
          <p:nvPr/>
        </p:nvSpPr>
        <p:spPr bwMode="auto">
          <a:xfrm>
            <a:off x="2477244" y="3301949"/>
            <a:ext cx="1594706" cy="3354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465÷31=15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3B5F3341-CFE1-43DA-941D-378F9EA7C44E}"/>
              </a:ext>
            </a:extLst>
          </p:cNvPr>
          <p:cNvSpPr/>
          <p:nvPr/>
        </p:nvSpPr>
        <p:spPr bwMode="auto">
          <a:xfrm>
            <a:off x="2470560" y="3714947"/>
            <a:ext cx="900100" cy="2998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xmlns="" id="{BA3BB5B3-6BB6-438F-A8A5-BC41C2F939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1950" y="3185049"/>
            <a:ext cx="360000" cy="355000"/>
          </a:xfrm>
          <a:prstGeom prst="rect">
            <a:avLst/>
          </a:prstGeom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xmlns="" id="{BA3BB5B3-6BB6-438F-A8A5-BC41C2F939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1950" y="3550426"/>
            <a:ext cx="360000" cy="355000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xmlns="" id="{2BA46A9A-E150-4A43-8788-5E04582FD96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096" t="54054" r="9734" b="6637"/>
          <a:stretch/>
        </p:blipFill>
        <p:spPr>
          <a:xfrm>
            <a:off x="4323131" y="3714947"/>
            <a:ext cx="351872" cy="361052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xmlns="" id="{638EF049-184F-49FD-8513-5ECD0D632A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292" t="6819" r="1098" b="54906"/>
          <a:stretch/>
        </p:blipFill>
        <p:spPr>
          <a:xfrm>
            <a:off x="4312685" y="3301949"/>
            <a:ext cx="424801" cy="361052"/>
          </a:xfrm>
          <a:prstGeom prst="rect">
            <a:avLst/>
          </a:prstGeom>
        </p:spPr>
      </p:pic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09BE33CC-7C1E-40E6-8EEB-DED76FC4796F}"/>
              </a:ext>
            </a:extLst>
          </p:cNvPr>
          <p:cNvSpPr/>
          <p:nvPr/>
        </p:nvSpPr>
        <p:spPr bwMode="auto">
          <a:xfrm>
            <a:off x="4699394" y="3305403"/>
            <a:ext cx="1594706" cy="3354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237×15=3555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3B5F3341-CFE1-43DA-941D-378F9EA7C44E}"/>
              </a:ext>
            </a:extLst>
          </p:cNvPr>
          <p:cNvSpPr/>
          <p:nvPr/>
        </p:nvSpPr>
        <p:spPr bwMode="auto">
          <a:xfrm>
            <a:off x="4692710" y="3718401"/>
            <a:ext cx="900100" cy="2998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3555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xmlns="" id="{BA3BB5B3-6BB6-438F-A8A5-BC41C2F939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5513" y="3175524"/>
            <a:ext cx="360000" cy="355000"/>
          </a:xfrm>
          <a:prstGeom prst="rect">
            <a:avLst/>
          </a:prstGeom>
        </p:spPr>
      </p:pic>
      <p:pic>
        <p:nvPicPr>
          <p:cNvPr id="125" name="그림 124">
            <a:extLst>
              <a:ext uri="{FF2B5EF4-FFF2-40B4-BE49-F238E27FC236}">
                <a16:creationId xmlns:a16="http://schemas.microsoft.com/office/drawing/2014/main" xmlns="" id="{BA3BB5B3-6BB6-438F-A8A5-BC41C2F939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5513" y="3540901"/>
            <a:ext cx="360000" cy="355000"/>
          </a:xfrm>
          <a:prstGeom prst="rect">
            <a:avLst/>
          </a:prstGeom>
        </p:spPr>
      </p:pic>
      <p:sp>
        <p:nvSpPr>
          <p:cNvPr id="1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suh_h_0401_03_0008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xmlns="" id="{03B976F0-AA15-47F5-A777-97FB4746435A}"/>
              </a:ext>
            </a:extLst>
          </p:cNvPr>
          <p:cNvSpPr/>
          <p:nvPr/>
        </p:nvSpPr>
        <p:spPr>
          <a:xfrm>
            <a:off x="217551" y="2276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xmlns="" id="{03B976F0-AA15-47F5-A777-97FB4746435A}"/>
              </a:ext>
            </a:extLst>
          </p:cNvPr>
          <p:cNvSpPr/>
          <p:nvPr/>
        </p:nvSpPr>
        <p:spPr>
          <a:xfrm>
            <a:off x="1970164" y="309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’, 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약물은 처음부터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지니 캐릭터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50079" y="5283726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4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67744" y="5295314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111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6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46" y="534508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7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5350276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982" y="4221088"/>
            <a:ext cx="103822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" name="모서리가 둥근 사각형 설명선 148"/>
          <p:cNvSpPr/>
          <p:nvPr/>
        </p:nvSpPr>
        <p:spPr>
          <a:xfrm>
            <a:off x="983177" y="4284513"/>
            <a:ext cx="3312368" cy="796374"/>
          </a:xfrm>
          <a:prstGeom prst="wedgeRoundRectCallout">
            <a:avLst>
              <a:gd name="adj1" fmla="val 55946"/>
              <a:gd name="adj2" fmla="val -15236"/>
              <a:gd name="adj3" fmla="val 16667"/>
            </a:avLst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전기를 절약하는 또 다른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방법이 있는지 찾아보세요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03B976F0-AA15-47F5-A777-97FB4746435A}"/>
              </a:ext>
            </a:extLst>
          </p:cNvPr>
          <p:cNvSpPr/>
          <p:nvPr/>
        </p:nvSpPr>
        <p:spPr>
          <a:xfrm>
            <a:off x="4491713" y="42188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1966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59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전기를 절약하는 또 다른 방법이 있는지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21">
            <a:extLst>
              <a:ext uri="{FF2B5EF4-FFF2-40B4-BE49-F238E27FC236}">
                <a16:creationId xmlns:a16="http://schemas.microsoft.com/office/drawing/2014/main" xmlns="" id="{4578FEE8-6A8D-44D1-8D13-E628B5A96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E7A66FF-0279-4631-8B49-B4FFC4D3A1EE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하루 동안 절약할 수 있는 전기요금을 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531F3D04-573F-436C-B72C-810B1DF3C02C}"/>
              </a:ext>
            </a:extLst>
          </p:cNvPr>
          <p:cNvSpPr/>
          <p:nvPr/>
        </p:nvSpPr>
        <p:spPr bwMode="auto">
          <a:xfrm>
            <a:off x="462423" y="2199827"/>
            <a:ext cx="6047197" cy="6829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세탁물을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모아서 세탁하는 횟수를 줄이는 방법이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2B8A429D-FBA7-4DF5-B1FA-25B556424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451" y="2024844"/>
            <a:ext cx="360000" cy="355000"/>
          </a:xfrm>
          <a:prstGeom prst="rect">
            <a:avLst/>
          </a:prstGeom>
        </p:spPr>
      </p:pic>
      <p:pic>
        <p:nvPicPr>
          <p:cNvPr id="77" name="Picture 6">
            <a:extLst>
              <a:ext uri="{FF2B5EF4-FFF2-40B4-BE49-F238E27FC236}">
                <a16:creationId xmlns:a16="http://schemas.microsoft.com/office/drawing/2014/main" xmlns="" id="{AF3BD78F-35F0-4518-8D5B-B43F03056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4AF542C4-929D-411A-BACB-936253861F7E}"/>
              </a:ext>
            </a:extLst>
          </p:cNvPr>
          <p:cNvSpPr/>
          <p:nvPr/>
        </p:nvSpPr>
        <p:spPr>
          <a:xfrm>
            <a:off x="6317583" y="50935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2">
            <a:extLst>
              <a:ext uri="{FF2B5EF4-FFF2-40B4-BE49-F238E27FC236}">
                <a16:creationId xmlns:a16="http://schemas.microsoft.com/office/drawing/2014/main" xmlns="" id="{E093A551-ABBD-4642-9328-97EFFB698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74" y="2243417"/>
            <a:ext cx="359618" cy="288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8FA0079F-EC38-4B84-BDFC-6EDF765C8964}"/>
              </a:ext>
            </a:extLst>
          </p:cNvPr>
          <p:cNvSpPr/>
          <p:nvPr/>
        </p:nvSpPr>
        <p:spPr bwMode="auto">
          <a:xfrm>
            <a:off x="462423" y="2928661"/>
            <a:ext cx="6047197" cy="6829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사용하지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않는 가전 제품의 플러그 뽑기 방법이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xmlns="" id="{40B6BA1B-AE94-4B6D-8CD4-D649EB3F8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74" y="2972251"/>
            <a:ext cx="359618" cy="288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804BFEF2-06C6-4BFB-816F-549FE0061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451" y="2751162"/>
            <a:ext cx="360000" cy="355000"/>
          </a:xfrm>
          <a:prstGeom prst="rect">
            <a:avLst/>
          </a:prstGeom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xmlns="" id="{F8732D3B-F407-4C3E-83C5-9EE9678F1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810" y="1041645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suh_h_0401_03_0008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835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524727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423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1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56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53"/>
          <p:cNvSpPr txBox="1"/>
          <p:nvPr/>
        </p:nvSpPr>
        <p:spPr>
          <a:xfrm>
            <a:off x="2315549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78~81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5" name="TextBox 53"/>
          <p:cNvSpPr txBox="1"/>
          <p:nvPr/>
        </p:nvSpPr>
        <p:spPr>
          <a:xfrm>
            <a:off x="4722831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394024"/>
            <a:ext cx="6015043" cy="278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5312" y="894492"/>
            <a:ext cx="6918956" cy="950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89042" y="1304764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오늘 학습한 내용을 떠올려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우리 반 친구를 칭찬해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356080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55233" y="896404"/>
            <a:ext cx="225652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964" y="7218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43"/>
          <p:cNvSpPr txBox="1"/>
          <p:nvPr/>
        </p:nvSpPr>
        <p:spPr>
          <a:xfrm>
            <a:off x="5403236" y="1902024"/>
            <a:ext cx="1545028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타원 31"/>
          <p:cNvSpPr/>
          <p:nvPr/>
        </p:nvSpPr>
        <p:spPr>
          <a:xfrm>
            <a:off x="5237215" y="1755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18371" y="1092168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내용 및 기능 그대로 사용함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텍스트 색 검정으로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hlinkClick r:id="rId4"/>
            </a:endParaRPr>
          </a:p>
          <a:p>
            <a:pPr algn="just"/>
            <a:r>
              <a:rPr lang="en-US" altLang="ko-KR" sz="1000" dirty="0">
                <a:hlinkClick r:id="rId5"/>
              </a:rPr>
              <a:t>https://cdata2.tsherpa.co.kr/tsherpa/MultiMedia/Flash/2020/curri/index.html?flashxmlnum=yrhj07&amp;classa=A8-C1-41-MM-MM-04-02-08-0-0-0-0&amp;classno=MM_41_04/suh_0401_01_0008/suh_0401_01_0008_302_1.html)</a:t>
            </a:r>
            <a:endParaRPr lang="en-US" altLang="ko-KR" sz="1000" dirty="0"/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텍스트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 typeface="Wingdings"/>
              <a:buChar char="à"/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를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하세요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&gt;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그림 교체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천재교과서 캐릭터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62" y="4147356"/>
            <a:ext cx="972108" cy="9721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645" y="4156509"/>
            <a:ext cx="972108" cy="9721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타원 35"/>
          <p:cNvSpPr/>
          <p:nvPr/>
        </p:nvSpPr>
        <p:spPr>
          <a:xfrm>
            <a:off x="4405489" y="41473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326493" y="42372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389289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전기 절약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낮에 등 끄기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하여 절약할 수 있는 전기요금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76~77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여러가지 방법으로 절약할 수 있는 전기요금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76~77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칭찬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588EDE1-DAC3-4D63-B837-DE4C69D62F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63"/>
          <a:stretch/>
        </p:blipFill>
        <p:spPr>
          <a:xfrm>
            <a:off x="80202" y="967577"/>
            <a:ext cx="6889499" cy="4683050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4708" y="917764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전기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절약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936507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3_powerup_ani.mp4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app\resource\contents\lesson03\ops\3\media\mp4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348880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140968"/>
            <a:ext cx="60797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곱셈과 나눗셈을 활용하여 실생활 문제를 해결하고 어떻게 해결하였는지 설명할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27101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9C7DA7E7-E01B-4847-B7CF-5B94EB55E25B}"/>
              </a:ext>
            </a:extLst>
          </p:cNvPr>
          <p:cNvGrpSpPr/>
          <p:nvPr/>
        </p:nvGrpSpPr>
        <p:grpSpPr>
          <a:xfrm>
            <a:off x="107504" y="1591069"/>
            <a:ext cx="6805465" cy="3566123"/>
            <a:chOff x="107504" y="1591069"/>
            <a:chExt cx="6805465" cy="356612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xmlns="" id="{7DAA9A19-9DF1-42EA-855E-0982CAE6E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504" y="1591069"/>
              <a:ext cx="6805465" cy="3566123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BD74561A-6F79-46C4-A785-55EE8531E008}"/>
                </a:ext>
              </a:extLst>
            </p:cNvPr>
            <p:cNvSpPr/>
            <p:nvPr/>
          </p:nvSpPr>
          <p:spPr>
            <a:xfrm>
              <a:off x="389042" y="1996391"/>
              <a:ext cx="1446654" cy="96455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A450AB3C-FF86-457C-8EA8-813B5507502A}"/>
                </a:ext>
              </a:extLst>
            </p:cNvPr>
            <p:cNvSpPr/>
            <p:nvPr/>
          </p:nvSpPr>
          <p:spPr>
            <a:xfrm>
              <a:off x="5220072" y="1888379"/>
              <a:ext cx="1446654" cy="96455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삭제 부분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978936"/>
              </p:ext>
            </p:extLst>
          </p:nvPr>
        </p:nvGraphicFramePr>
        <p:xfrm>
          <a:off x="115384" y="6214775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3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)4-1-3(1)_0928.PSD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467AFD32-EC65-4B97-A921-330F4CF44398}"/>
              </a:ext>
            </a:extLst>
          </p:cNvPr>
          <p:cNvGrpSpPr/>
          <p:nvPr/>
        </p:nvGrpSpPr>
        <p:grpSpPr>
          <a:xfrm>
            <a:off x="2558880" y="5239645"/>
            <a:ext cx="1931820" cy="316672"/>
            <a:chOff x="7788236" y="4846199"/>
            <a:chExt cx="1931820" cy="316672"/>
          </a:xfrm>
        </p:grpSpPr>
        <p:pic>
          <p:nvPicPr>
            <p:cNvPr id="64" name="Picture 12">
              <a:extLst>
                <a:ext uri="{FF2B5EF4-FFF2-40B4-BE49-F238E27FC236}">
                  <a16:creationId xmlns:a16="http://schemas.microsoft.com/office/drawing/2014/main" xmlns="" id="{4A0A34A5-88EB-418E-B9BC-B7BD594EFB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7779" y="4890386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>
              <a:extLst>
                <a:ext uri="{FF2B5EF4-FFF2-40B4-BE49-F238E27FC236}">
                  <a16:creationId xmlns:a16="http://schemas.microsoft.com/office/drawing/2014/main" xmlns="" id="{962149BD-AF37-4BBD-9F09-2E1149D0F6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4535" y="4886704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1">
              <a:extLst>
                <a:ext uri="{FF2B5EF4-FFF2-40B4-BE49-F238E27FC236}">
                  <a16:creationId xmlns:a16="http://schemas.microsoft.com/office/drawing/2014/main" xmlns="" id="{DC3A5628-51FA-41A3-AC74-1DAC5B3724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8236" y="4849881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4">
              <a:extLst>
                <a:ext uri="{FF2B5EF4-FFF2-40B4-BE49-F238E27FC236}">
                  <a16:creationId xmlns:a16="http://schemas.microsoft.com/office/drawing/2014/main" xmlns="" id="{224DC53B-4EAE-471E-A99A-70ACCFFE4F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6020" y="4846199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A041279F-F439-4D0D-854C-4E07819B2D20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하루 동안 절약할 수 있는 전기요금을 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2D9BDE9-F2EE-4AA1-ADBF-EBF36FF2FCC7}"/>
              </a:ext>
            </a:extLst>
          </p:cNvPr>
          <p:cNvSpPr/>
          <p:nvPr/>
        </p:nvSpPr>
        <p:spPr>
          <a:xfrm>
            <a:off x="37578" y="1590805"/>
            <a:ext cx="249946" cy="213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09B3BCE1-4996-4191-A810-377A99B4C082}"/>
              </a:ext>
            </a:extLst>
          </p:cNvPr>
          <p:cNvSpPr/>
          <p:nvPr/>
        </p:nvSpPr>
        <p:spPr>
          <a:xfrm>
            <a:off x="162551" y="13436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72E8376-D37B-4286-BCE0-3061B0ACCB5F}"/>
              </a:ext>
            </a:extLst>
          </p:cNvPr>
          <p:cNvSpPr txBox="1"/>
          <p:nvPr/>
        </p:nvSpPr>
        <p:spPr>
          <a:xfrm>
            <a:off x="35496" y="1996391"/>
            <a:ext cx="220469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낮에 등 끄기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동안 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744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원이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절약된대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6C1784F0-7943-4F1A-A5EE-8ECB1B4F97AB}"/>
              </a:ext>
            </a:extLst>
          </p:cNvPr>
          <p:cNvSpPr/>
          <p:nvPr/>
        </p:nvSpPr>
        <p:spPr>
          <a:xfrm>
            <a:off x="4378081" y="51340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09F9715F-108C-483B-8146-1644BD0AE6A2}"/>
              </a:ext>
            </a:extLst>
          </p:cNvPr>
          <p:cNvSpPr txBox="1"/>
          <p:nvPr/>
        </p:nvSpPr>
        <p:spPr>
          <a:xfrm>
            <a:off x="4907345" y="1918237"/>
            <a:ext cx="220469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전기를 절약하는 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방법이 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있을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것 같아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816CD85A-E60A-429A-A98E-8AE86D21C91F}"/>
              </a:ext>
            </a:extLst>
          </p:cNvPr>
          <p:cNvSpPr/>
          <p:nvPr/>
        </p:nvSpPr>
        <p:spPr>
          <a:xfrm>
            <a:off x="1487140" y="16403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7CB56F21-3E05-4E3E-87C7-31D5F80094FE}"/>
              </a:ext>
            </a:extLst>
          </p:cNvPr>
          <p:cNvSpPr/>
          <p:nvPr/>
        </p:nvSpPr>
        <p:spPr>
          <a:xfrm>
            <a:off x="6493310" y="16054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68394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3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)4-1-3(1)_0928.PSD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652F80D7-BF36-415C-A0E6-B9D2582569C4}"/>
              </a:ext>
            </a:extLst>
          </p:cNvPr>
          <p:cNvGrpSpPr/>
          <p:nvPr/>
        </p:nvGrpSpPr>
        <p:grpSpPr>
          <a:xfrm>
            <a:off x="2557230" y="5249032"/>
            <a:ext cx="1928289" cy="316672"/>
            <a:chOff x="5571533" y="6393126"/>
            <a:chExt cx="1928289" cy="316672"/>
          </a:xfrm>
        </p:grpSpPr>
        <p:pic>
          <p:nvPicPr>
            <p:cNvPr id="20" name="Picture 12">
              <a:extLst>
                <a:ext uri="{FF2B5EF4-FFF2-40B4-BE49-F238E27FC236}">
                  <a16:creationId xmlns:a16="http://schemas.microsoft.com/office/drawing/2014/main" xmlns="" id="{B7B4B47E-5AFE-46AA-B8FC-D6C43CA008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7774" y="6437313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14">
              <a:extLst>
                <a:ext uri="{FF2B5EF4-FFF2-40B4-BE49-F238E27FC236}">
                  <a16:creationId xmlns:a16="http://schemas.microsoft.com/office/drawing/2014/main" xmlns="" id="{17F5982C-DCE9-4E56-AAC6-0E8B6A7E37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571533" y="6393126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13">
              <a:extLst>
                <a:ext uri="{FF2B5EF4-FFF2-40B4-BE49-F238E27FC236}">
                  <a16:creationId xmlns:a16="http://schemas.microsoft.com/office/drawing/2014/main" xmlns="" id="{70185CAC-D506-40B1-8013-157B5CF2C9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670" y="6433631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16">
              <a:extLst>
                <a:ext uri="{FF2B5EF4-FFF2-40B4-BE49-F238E27FC236}">
                  <a16:creationId xmlns:a16="http://schemas.microsoft.com/office/drawing/2014/main" xmlns="" id="{AC33CA8B-1708-4E8B-ADB4-B7E414DCF7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3150" y="6393126"/>
              <a:ext cx="316672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D4AF8B4-63E0-42F1-A831-2C7F10C96554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하루 동안 절약할 수 있는 전기요금을 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F9F7D164-9A5F-4622-93E1-12C7BC3567AC}"/>
              </a:ext>
            </a:extLst>
          </p:cNvPr>
          <p:cNvSpPr/>
          <p:nvPr/>
        </p:nvSpPr>
        <p:spPr>
          <a:xfrm>
            <a:off x="5617016" y="34690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21">
            <a:extLst>
              <a:ext uri="{FF2B5EF4-FFF2-40B4-BE49-F238E27FC236}">
                <a16:creationId xmlns:a16="http://schemas.microsoft.com/office/drawing/2014/main" xmlns="" id="{947A0986-1EF8-4266-BEFE-821ABC877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삭제 부분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새로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크기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32433" y="1635772"/>
            <a:ext cx="5294608" cy="3433599"/>
            <a:chOff x="910470" y="1635772"/>
            <a:chExt cx="5340884" cy="3433599"/>
          </a:xfrm>
        </p:grpSpPr>
        <p:grpSp>
          <p:nvGrpSpPr>
            <p:cNvPr id="3" name="그룹 2"/>
            <p:cNvGrpSpPr/>
            <p:nvPr/>
          </p:nvGrpSpPr>
          <p:grpSpPr>
            <a:xfrm>
              <a:off x="910470" y="1635772"/>
              <a:ext cx="5340884" cy="3433599"/>
              <a:chOff x="65312" y="1579577"/>
              <a:chExt cx="6918956" cy="3699270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xmlns="" id="{ED288E16-7456-4CB4-A94B-96A24F02D896}"/>
                  </a:ext>
                </a:extLst>
              </p:cNvPr>
              <p:cNvGrpSpPr/>
              <p:nvPr/>
            </p:nvGrpSpPr>
            <p:grpSpPr>
              <a:xfrm>
                <a:off x="65312" y="1590613"/>
                <a:ext cx="6918956" cy="3688234"/>
                <a:chOff x="65312" y="1560799"/>
                <a:chExt cx="6918956" cy="3688234"/>
              </a:xfrm>
            </p:grpSpPr>
            <p:pic>
              <p:nvPicPr>
                <p:cNvPr id="5" name="그림 4">
                  <a:extLst>
                    <a:ext uri="{FF2B5EF4-FFF2-40B4-BE49-F238E27FC236}">
                      <a16:creationId xmlns:a16="http://schemas.microsoft.com/office/drawing/2014/main" xmlns="" id="{B585722E-C518-48DB-8278-67C4C53C16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312" y="1560799"/>
                  <a:ext cx="6918956" cy="3688234"/>
                </a:xfrm>
                <a:prstGeom prst="rect">
                  <a:avLst/>
                </a:prstGeom>
              </p:spPr>
            </p:pic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xmlns="" id="{1537F2CD-6BB6-478C-85F6-44EDC2DCAAAB}"/>
                    </a:ext>
                  </a:extLst>
                </p:cNvPr>
                <p:cNvSpPr/>
                <p:nvPr/>
              </p:nvSpPr>
              <p:spPr>
                <a:xfrm>
                  <a:off x="418872" y="3271064"/>
                  <a:ext cx="2104381" cy="157538"/>
                </a:xfrm>
                <a:prstGeom prst="rect">
                  <a:avLst/>
                </a:prstGeom>
                <a:solidFill>
                  <a:srgbClr val="E6AECB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낮에 </a:t>
                  </a:r>
                  <a:r>
                    <a:rPr lang="en-US" altLang="ko-KR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8</a:t>
                  </a:r>
                  <a:r>
                    <a:rPr lang="ko-KR" altLang="en-US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시간 등 끄기</a:t>
                  </a: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xmlns="" id="{01619735-D9D4-45B6-9A96-235CB3AEA785}"/>
                    </a:ext>
                  </a:extLst>
                </p:cNvPr>
                <p:cNvSpPr/>
                <p:nvPr/>
              </p:nvSpPr>
              <p:spPr>
                <a:xfrm>
                  <a:off x="3691323" y="3274963"/>
                  <a:ext cx="2145022" cy="129953"/>
                </a:xfrm>
                <a:prstGeom prst="rect">
                  <a:avLst/>
                </a:prstGeom>
                <a:solidFill>
                  <a:srgbClr val="80CBAE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선풍기 </a:t>
                  </a:r>
                  <a:r>
                    <a:rPr lang="en-US" altLang="ko-KR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4</a:t>
                  </a:r>
                  <a:r>
                    <a:rPr lang="ko-KR" altLang="en-US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시간 끄기</a:t>
                  </a:r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xmlns="" id="{B4E57811-8FDE-43DD-90DD-E9D9C4C01479}"/>
                    </a:ext>
                  </a:extLst>
                </p:cNvPr>
                <p:cNvSpPr/>
                <p:nvPr/>
              </p:nvSpPr>
              <p:spPr>
                <a:xfrm>
                  <a:off x="3589621" y="4689745"/>
                  <a:ext cx="2348428" cy="157538"/>
                </a:xfrm>
                <a:prstGeom prst="rect">
                  <a:avLst/>
                </a:prstGeom>
                <a:solidFill>
                  <a:srgbClr val="F6A19B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컴퓨터 </a:t>
                  </a:r>
                  <a:r>
                    <a:rPr lang="en-US" altLang="ko-KR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2</a:t>
                  </a:r>
                  <a:r>
                    <a:rPr lang="ko-KR" altLang="en-US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시간 끄기</a:t>
                  </a:r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xmlns="" id="{4B9A7B97-0B93-4270-99A5-476167A38B7C}"/>
                    </a:ext>
                  </a:extLst>
                </p:cNvPr>
                <p:cNvSpPr/>
                <p:nvPr/>
              </p:nvSpPr>
              <p:spPr>
                <a:xfrm>
                  <a:off x="265796" y="4693140"/>
                  <a:ext cx="2532537" cy="143183"/>
                </a:xfrm>
                <a:prstGeom prst="rect">
                  <a:avLst/>
                </a:prstGeom>
                <a:solidFill>
                  <a:srgbClr val="96A1D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텔레비전</a:t>
                  </a:r>
                  <a:r>
                    <a:rPr lang="en-US" altLang="ko-KR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(TV) 3</a:t>
                  </a:r>
                  <a:r>
                    <a:rPr lang="ko-KR" altLang="en-US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시간 끄기</a:t>
                  </a:r>
                </a:p>
              </p:txBody>
            </p:sp>
          </p:grp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xmlns="" id="{F3D58024-BC43-4DFB-93B4-DD00B73C9D0A}"/>
                  </a:ext>
                </a:extLst>
              </p:cNvPr>
              <p:cNvSpPr/>
              <p:nvPr/>
            </p:nvSpPr>
            <p:spPr>
              <a:xfrm>
                <a:off x="65312" y="1579577"/>
                <a:ext cx="798288" cy="94313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9C78995B-4E62-4AE7-8435-E761D80E43B5}"/>
                  </a:ext>
                </a:extLst>
              </p:cNvPr>
              <p:cNvSpPr/>
              <p:nvPr/>
            </p:nvSpPr>
            <p:spPr>
              <a:xfrm>
                <a:off x="1954181" y="1802630"/>
                <a:ext cx="3134387" cy="316673"/>
              </a:xfrm>
              <a:prstGeom prst="rect">
                <a:avLst/>
              </a:prstGeom>
              <a:solidFill>
                <a:srgbClr val="B1E0DF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전기 절약 방법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xmlns="" id="{6BE65C49-E6D7-4C62-8CFA-0F565D3B1964}"/>
                  </a:ext>
                </a:extLst>
              </p:cNvPr>
              <p:cNvSpPr/>
              <p:nvPr/>
            </p:nvSpPr>
            <p:spPr>
              <a:xfrm>
                <a:off x="3524790" y="5176477"/>
                <a:ext cx="3207451" cy="49256"/>
              </a:xfrm>
              <a:prstGeom prst="rect">
                <a:avLst/>
              </a:prstGeom>
              <a:solidFill>
                <a:srgbClr val="E4F4F7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출처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한국 전력공사 사이버지점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2020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년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xmlns="" id="{F454CFC2-459B-4B31-B209-9611939F44C6}"/>
                  </a:ext>
                </a:extLst>
              </p:cNvPr>
              <p:cNvSpPr/>
              <p:nvPr/>
            </p:nvSpPr>
            <p:spPr>
              <a:xfrm>
                <a:off x="6300192" y="3674838"/>
                <a:ext cx="684076" cy="160400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FBC1D38C-D201-4F50-BB2D-4532AD72ABA3}"/>
                </a:ext>
              </a:extLst>
            </p:cNvPr>
            <p:cNvSpPr/>
            <p:nvPr/>
          </p:nvSpPr>
          <p:spPr>
            <a:xfrm>
              <a:off x="2852313" y="3158517"/>
              <a:ext cx="583048" cy="277732"/>
            </a:xfrm>
            <a:prstGeom prst="ellipse">
              <a:avLst/>
            </a:prstGeom>
            <a:solidFill>
              <a:srgbClr val="F1E8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744</a:t>
              </a:r>
              <a:r>
                <a: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BD3DBD27-E86D-42BC-862C-352E458945B0}"/>
                </a:ext>
              </a:extLst>
            </p:cNvPr>
            <p:cNvSpPr/>
            <p:nvPr/>
          </p:nvSpPr>
          <p:spPr>
            <a:xfrm>
              <a:off x="5343445" y="3157979"/>
              <a:ext cx="583048" cy="277732"/>
            </a:xfrm>
            <a:prstGeom prst="ellipse">
              <a:avLst/>
            </a:prstGeom>
            <a:solidFill>
              <a:srgbClr val="F1E8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930</a:t>
              </a:r>
              <a:r>
                <a: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xmlns="" id="{4D4AF224-CB26-49FA-88EB-7D1777791760}"/>
                </a:ext>
              </a:extLst>
            </p:cNvPr>
            <p:cNvSpPr/>
            <p:nvPr/>
          </p:nvSpPr>
          <p:spPr>
            <a:xfrm>
              <a:off x="2888366" y="4492380"/>
              <a:ext cx="583048" cy="277732"/>
            </a:xfrm>
            <a:prstGeom prst="ellipse">
              <a:avLst/>
            </a:prstGeom>
            <a:solidFill>
              <a:srgbClr val="F1E8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713</a:t>
              </a:r>
              <a:r>
                <a: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7AB2666D-6381-4BFF-BB6D-6FD036037ABA}"/>
                </a:ext>
              </a:extLst>
            </p:cNvPr>
            <p:cNvSpPr/>
            <p:nvPr/>
          </p:nvSpPr>
          <p:spPr>
            <a:xfrm>
              <a:off x="5380859" y="4484495"/>
              <a:ext cx="583048" cy="277732"/>
            </a:xfrm>
            <a:prstGeom prst="ellipse">
              <a:avLst/>
            </a:prstGeom>
            <a:solidFill>
              <a:srgbClr val="F1E8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465</a:t>
              </a:r>
              <a:r>
                <a: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</a:p>
          </p:txBody>
        </p:sp>
      </p:grp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0E65B7D5-D4EA-42C4-963B-4AD5EEE0C1DF}"/>
              </a:ext>
            </a:extLst>
          </p:cNvPr>
          <p:cNvSpPr/>
          <p:nvPr/>
        </p:nvSpPr>
        <p:spPr>
          <a:xfrm>
            <a:off x="5908540" y="16726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F9F7D164-9A5F-4622-93E1-12C7BC3567AC}"/>
              </a:ext>
            </a:extLst>
          </p:cNvPr>
          <p:cNvSpPr/>
          <p:nvPr/>
        </p:nvSpPr>
        <p:spPr>
          <a:xfrm>
            <a:off x="863600" y="2365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F9F7D164-9A5F-4622-93E1-12C7BC3567AC}"/>
              </a:ext>
            </a:extLst>
          </p:cNvPr>
          <p:cNvSpPr/>
          <p:nvPr/>
        </p:nvSpPr>
        <p:spPr>
          <a:xfrm>
            <a:off x="6185011" y="34640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478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하루 동안 절약할 수 있는 전기요금을 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보기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(9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810" y="1041645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40" name="타원 39"/>
          <p:cNvSpPr/>
          <p:nvPr/>
        </p:nvSpPr>
        <p:spPr>
          <a:xfrm>
            <a:off x="5508104" y="8346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낮에 등 끄기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하면 전기요금을 얼마나 절약할 수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 bwMode="auto">
          <a:xfrm>
            <a:off x="440395" y="2164042"/>
            <a:ext cx="5787789" cy="4055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31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일 동안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744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원을 절약할 수 있습니다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7613" y="1996391"/>
            <a:ext cx="360000" cy="355000"/>
          </a:xfrm>
          <a:prstGeom prst="rect">
            <a:avLst/>
          </a:prstGeom>
        </p:spPr>
      </p:pic>
      <p:sp>
        <p:nvSpPr>
          <p:cNvPr id="47" name="타원 46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/>
          <p:cNvSpPr txBox="1"/>
          <p:nvPr/>
        </p:nvSpPr>
        <p:spPr>
          <a:xfrm>
            <a:off x="389044" y="3032956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낮에 등 끄기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외에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전기 절약 방법에는 어떤 것이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7280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/>
          <p:cNvSpPr/>
          <p:nvPr/>
        </p:nvSpPr>
        <p:spPr bwMode="auto">
          <a:xfrm>
            <a:off x="467544" y="3496190"/>
            <a:ext cx="5740069" cy="7027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선풍기 끄기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텔레비전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(TV)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끄기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컴퓨터 끄기가 있습니다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6391" y="3288317"/>
            <a:ext cx="360000" cy="355000"/>
          </a:xfrm>
          <a:prstGeom prst="rect">
            <a:avLst/>
          </a:prstGeom>
        </p:spPr>
      </p:pic>
      <p:sp>
        <p:nvSpPr>
          <p:cNvPr id="59" name="타원 58"/>
          <p:cNvSpPr/>
          <p:nvPr/>
        </p:nvSpPr>
        <p:spPr>
          <a:xfrm>
            <a:off x="6495903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D783F680-C794-4C93-AE6A-3A3AA2DA73DA}"/>
              </a:ext>
            </a:extLst>
          </p:cNvPr>
          <p:cNvGrpSpPr/>
          <p:nvPr/>
        </p:nvGrpSpPr>
        <p:grpSpPr>
          <a:xfrm>
            <a:off x="2558880" y="5239645"/>
            <a:ext cx="1931820" cy="316672"/>
            <a:chOff x="7788236" y="4846199"/>
            <a:chExt cx="1931820" cy="316672"/>
          </a:xfrm>
        </p:grpSpPr>
        <p:pic>
          <p:nvPicPr>
            <p:cNvPr id="60" name="Picture 12">
              <a:extLst>
                <a:ext uri="{FF2B5EF4-FFF2-40B4-BE49-F238E27FC236}">
                  <a16:creationId xmlns:a16="http://schemas.microsoft.com/office/drawing/2014/main" xmlns="" id="{1F1651F0-416D-4088-BC8A-75BC623505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7779" y="4890386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>
              <a:extLst>
                <a:ext uri="{FF2B5EF4-FFF2-40B4-BE49-F238E27FC236}">
                  <a16:creationId xmlns:a16="http://schemas.microsoft.com/office/drawing/2014/main" xmlns="" id="{272C25A7-7CDA-4D4D-B7A0-B177A523D7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4535" y="4886704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1">
              <a:extLst>
                <a:ext uri="{FF2B5EF4-FFF2-40B4-BE49-F238E27FC236}">
                  <a16:creationId xmlns:a16="http://schemas.microsoft.com/office/drawing/2014/main" xmlns="" id="{BE627741-50A9-4037-9D1A-0A5D27D062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8236" y="4849881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>
              <a:extLst>
                <a:ext uri="{FF2B5EF4-FFF2-40B4-BE49-F238E27FC236}">
                  <a16:creationId xmlns:a16="http://schemas.microsoft.com/office/drawing/2014/main" xmlns="" id="{7167C451-25F3-4CC7-AAA8-BFC702564A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6020" y="4846199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706D2DA6-0947-4781-A61A-21006C75313B}"/>
              </a:ext>
            </a:extLst>
          </p:cNvPr>
          <p:cNvSpPr/>
          <p:nvPr/>
        </p:nvSpPr>
        <p:spPr>
          <a:xfrm>
            <a:off x="429206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suh_h_0401_03_0008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773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810" y="1041645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41" name="TextBox 43"/>
          <p:cNvSpPr txBox="1"/>
          <p:nvPr/>
        </p:nvSpPr>
        <p:spPr>
          <a:xfrm>
            <a:off x="389044" y="1700808"/>
            <a:ext cx="614515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여러 가지 방법으로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동안 절약할 수 있는 전기요금은 얼마인가요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 bwMode="auto">
          <a:xfrm>
            <a:off x="440395" y="2374950"/>
            <a:ext cx="5945996" cy="6940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선풍기 끄기는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930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원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텔레비전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(TV)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끄기는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713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컴퓨터 끄기는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465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원 절약할 수 있습니다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6101" y="2173900"/>
            <a:ext cx="360000" cy="355000"/>
          </a:xfrm>
          <a:prstGeom prst="rect">
            <a:avLst/>
          </a:prstGeom>
        </p:spPr>
      </p:pic>
      <p:sp>
        <p:nvSpPr>
          <p:cNvPr id="47" name="타원 46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/>
          <p:cNvSpPr txBox="1"/>
          <p:nvPr/>
        </p:nvSpPr>
        <p:spPr>
          <a:xfrm>
            <a:off x="389044" y="3255948"/>
            <a:ext cx="614515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여러 가지 전기 절약 방법 중 가장 쉽게 할 수 있는 것은 무엇인지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그렇게 말한 까닭을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9579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/>
          <p:cNvSpPr/>
          <p:nvPr/>
        </p:nvSpPr>
        <p:spPr bwMode="auto">
          <a:xfrm>
            <a:off x="467544" y="3933055"/>
            <a:ext cx="5918847" cy="6771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낮에 등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끄기입니다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낮에는 햇빛이 들어오도록 커튼을 열고 전등을 끕니다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0263" y="3801655"/>
            <a:ext cx="360000" cy="3550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0AA39211-F661-4F32-9606-CB852FDDCE52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하루 동안 절약할 수 있는 전기요금을 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752F4018-CFFC-4F9F-8D20-EBA863A11593}"/>
              </a:ext>
            </a:extLst>
          </p:cNvPr>
          <p:cNvGrpSpPr/>
          <p:nvPr/>
        </p:nvGrpSpPr>
        <p:grpSpPr>
          <a:xfrm>
            <a:off x="2557230" y="5249032"/>
            <a:ext cx="1928289" cy="316672"/>
            <a:chOff x="5571533" y="6393126"/>
            <a:chExt cx="1928289" cy="316672"/>
          </a:xfrm>
        </p:grpSpPr>
        <p:pic>
          <p:nvPicPr>
            <p:cNvPr id="75" name="Picture 12">
              <a:extLst>
                <a:ext uri="{FF2B5EF4-FFF2-40B4-BE49-F238E27FC236}">
                  <a16:creationId xmlns:a16="http://schemas.microsoft.com/office/drawing/2014/main" xmlns="" id="{09B89070-0042-4072-BCEF-DDAF918243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7774" y="6437313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4">
              <a:extLst>
                <a:ext uri="{FF2B5EF4-FFF2-40B4-BE49-F238E27FC236}">
                  <a16:creationId xmlns:a16="http://schemas.microsoft.com/office/drawing/2014/main" xmlns="" id="{382866A3-D16E-4B29-9A7E-A83A749CA6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571533" y="6393126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3">
              <a:extLst>
                <a:ext uri="{FF2B5EF4-FFF2-40B4-BE49-F238E27FC236}">
                  <a16:creationId xmlns:a16="http://schemas.microsoft.com/office/drawing/2014/main" xmlns="" id="{1A72B642-499E-469F-85DE-8CA82342E3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670" y="6433631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6">
              <a:extLst>
                <a:ext uri="{FF2B5EF4-FFF2-40B4-BE49-F238E27FC236}">
                  <a16:creationId xmlns:a16="http://schemas.microsoft.com/office/drawing/2014/main" xmlns="" id="{24A06A0B-C352-4731-B7F8-34798133FE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3150" y="6393126"/>
              <a:ext cx="316672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suh_h_0401_03_0008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0159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xmlns="" id="{D0DB08B1-9B5F-4C06-A3FE-D8A9C81FE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256" y="936943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21">
            <a:extLst>
              <a:ext uri="{FF2B5EF4-FFF2-40B4-BE49-F238E27FC236}">
                <a16:creationId xmlns:a16="http://schemas.microsoft.com/office/drawing/2014/main" xmlns="" id="{7FBC995C-41CE-462D-9125-D80026748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그림보기 누르면 나오는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삭제 부분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50103F93-7D63-4494-8484-961415ACA06A}"/>
              </a:ext>
            </a:extLst>
          </p:cNvPr>
          <p:cNvGrpSpPr/>
          <p:nvPr/>
        </p:nvGrpSpPr>
        <p:grpSpPr>
          <a:xfrm>
            <a:off x="2558880" y="5239645"/>
            <a:ext cx="1931820" cy="316672"/>
            <a:chOff x="7788236" y="4846199"/>
            <a:chExt cx="1931820" cy="316672"/>
          </a:xfrm>
        </p:grpSpPr>
        <p:pic>
          <p:nvPicPr>
            <p:cNvPr id="64" name="Picture 12">
              <a:extLst>
                <a:ext uri="{FF2B5EF4-FFF2-40B4-BE49-F238E27FC236}">
                  <a16:creationId xmlns:a16="http://schemas.microsoft.com/office/drawing/2014/main" xmlns="" id="{2B62D7C7-198F-457A-BEB2-1850643C66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7779" y="4890386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>
              <a:extLst>
                <a:ext uri="{FF2B5EF4-FFF2-40B4-BE49-F238E27FC236}">
                  <a16:creationId xmlns:a16="http://schemas.microsoft.com/office/drawing/2014/main" xmlns="" id="{68A3B190-50CB-4538-856D-1F7889D325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4535" y="4886704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1">
              <a:extLst>
                <a:ext uri="{FF2B5EF4-FFF2-40B4-BE49-F238E27FC236}">
                  <a16:creationId xmlns:a16="http://schemas.microsoft.com/office/drawing/2014/main" xmlns="" id="{E944E9D8-AABE-4564-9FBA-1F43AED456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8236" y="4849881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4">
              <a:extLst>
                <a:ext uri="{FF2B5EF4-FFF2-40B4-BE49-F238E27FC236}">
                  <a16:creationId xmlns:a16="http://schemas.microsoft.com/office/drawing/2014/main" xmlns="" id="{86ECE642-1FE0-41CE-B051-A8716D8BC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6020" y="4846199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CE98D0BF-2184-44F7-BB8D-CB348C406483}"/>
              </a:ext>
            </a:extLst>
          </p:cNvPr>
          <p:cNvGrpSpPr/>
          <p:nvPr/>
        </p:nvGrpSpPr>
        <p:grpSpPr>
          <a:xfrm>
            <a:off x="107504" y="1591069"/>
            <a:ext cx="6805465" cy="3566123"/>
            <a:chOff x="107504" y="1591069"/>
            <a:chExt cx="6805465" cy="3566123"/>
          </a:xfrm>
        </p:grpSpPr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xmlns="" id="{98499DE3-89F3-4257-9768-70A7E2DE7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504" y="1591069"/>
              <a:ext cx="6805465" cy="3566123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E6DD2E62-C8DE-4162-BD47-06642C4ED77D}"/>
                </a:ext>
              </a:extLst>
            </p:cNvPr>
            <p:cNvSpPr/>
            <p:nvPr/>
          </p:nvSpPr>
          <p:spPr>
            <a:xfrm>
              <a:off x="389042" y="1996391"/>
              <a:ext cx="1446654" cy="96455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3B9A037B-4317-4849-BE94-7D799C135033}"/>
                </a:ext>
              </a:extLst>
            </p:cNvPr>
            <p:cNvSpPr/>
            <p:nvPr/>
          </p:nvSpPr>
          <p:spPr>
            <a:xfrm>
              <a:off x="5220072" y="1888379"/>
              <a:ext cx="1446654" cy="96455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A544431F-61ED-4557-9799-6A453AEEBD7C}"/>
              </a:ext>
            </a:extLst>
          </p:cNvPr>
          <p:cNvSpPr/>
          <p:nvPr/>
        </p:nvSpPr>
        <p:spPr>
          <a:xfrm>
            <a:off x="37578" y="1590805"/>
            <a:ext cx="249946" cy="213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B8682E07-ABC3-4637-957C-975AD24080AA}"/>
              </a:ext>
            </a:extLst>
          </p:cNvPr>
          <p:cNvSpPr/>
          <p:nvPr/>
        </p:nvSpPr>
        <p:spPr>
          <a:xfrm>
            <a:off x="162551" y="13436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82476C10-4933-43D1-ACA4-CBBCE9CDCD98}"/>
              </a:ext>
            </a:extLst>
          </p:cNvPr>
          <p:cNvSpPr txBox="1"/>
          <p:nvPr/>
        </p:nvSpPr>
        <p:spPr>
          <a:xfrm>
            <a:off x="35496" y="1996391"/>
            <a:ext cx="220469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낮에 등 끄기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하면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동안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744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원이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절약된대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57925B87-1E8C-4CD8-9DA3-6B0FDD19E6EA}"/>
              </a:ext>
            </a:extLst>
          </p:cNvPr>
          <p:cNvSpPr txBox="1"/>
          <p:nvPr/>
        </p:nvSpPr>
        <p:spPr>
          <a:xfrm>
            <a:off x="4907345" y="1918237"/>
            <a:ext cx="220469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전기를 절약하는 여러 가지 방법이 있을 것 같아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22256506-40E3-43CE-8D72-D02D488E654D}"/>
              </a:ext>
            </a:extLst>
          </p:cNvPr>
          <p:cNvSpPr/>
          <p:nvPr/>
        </p:nvSpPr>
        <p:spPr>
          <a:xfrm>
            <a:off x="1487140" y="16403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xmlns="" id="{1F1CF942-4CD0-4BCA-A715-41D1C6EE787A}"/>
              </a:ext>
            </a:extLst>
          </p:cNvPr>
          <p:cNvSpPr/>
          <p:nvPr/>
        </p:nvSpPr>
        <p:spPr>
          <a:xfrm>
            <a:off x="6493310" y="16054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C91D2926-D6C8-4E11-AA5A-85D8C1F77723}"/>
              </a:ext>
            </a:extLst>
          </p:cNvPr>
          <p:cNvSpPr/>
          <p:nvPr/>
        </p:nvSpPr>
        <p:spPr>
          <a:xfrm>
            <a:off x="4378081" y="51340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50832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3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)4-1-3(1)_0928.PSD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suh_h_0401_03_0008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275761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43319</TotalTime>
  <Words>1707</Words>
  <Application>Microsoft Office PowerPoint</Application>
  <PresentationFormat>화면 슬라이드 쇼(4:3)</PresentationFormat>
  <Paragraphs>548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7578</cp:revision>
  <cp:lastPrinted>2021-12-20T01:30:02Z</cp:lastPrinted>
  <dcterms:created xsi:type="dcterms:W3CDTF">2008-07-15T12:19:11Z</dcterms:created>
  <dcterms:modified xsi:type="dcterms:W3CDTF">2022-02-18T05:32:00Z</dcterms:modified>
</cp:coreProperties>
</file>