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82" r:id="rId2"/>
    <p:sldId id="783" r:id="rId3"/>
    <p:sldId id="1130" r:id="rId4"/>
    <p:sldId id="1307" r:id="rId5"/>
    <p:sldId id="1308" r:id="rId6"/>
    <p:sldId id="1178" r:id="rId7"/>
    <p:sldId id="1306" r:id="rId8"/>
    <p:sldId id="1309" r:id="rId9"/>
    <p:sldId id="1310" r:id="rId10"/>
    <p:sldId id="1311" r:id="rId11"/>
    <p:sldId id="1271" r:id="rId12"/>
    <p:sldId id="1289" r:id="rId13"/>
    <p:sldId id="1312" r:id="rId14"/>
    <p:sldId id="1313" r:id="rId15"/>
    <p:sldId id="1317" r:id="rId16"/>
    <p:sldId id="1318" r:id="rId17"/>
    <p:sldId id="1319" r:id="rId18"/>
    <p:sldId id="1329" r:id="rId19"/>
    <p:sldId id="1146" r:id="rId20"/>
    <p:sldId id="1298" r:id="rId21"/>
    <p:sldId id="1150" r:id="rId22"/>
    <p:sldId id="1286" r:id="rId23"/>
    <p:sldId id="1302" r:id="rId24"/>
    <p:sldId id="1323" r:id="rId25"/>
    <p:sldId id="1325" r:id="rId26"/>
    <p:sldId id="1324" r:id="rId27"/>
    <p:sldId id="1326" r:id="rId28"/>
    <p:sldId id="1321" r:id="rId29"/>
    <p:sldId id="1327" r:id="rId30"/>
    <p:sldId id="1328" r:id="rId31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FFBF5"/>
    <a:srgbClr val="66FF66"/>
    <a:srgbClr val="F6C1C9"/>
    <a:srgbClr val="FCD5B5"/>
    <a:srgbClr val="C7A08C"/>
    <a:srgbClr val="F78F30"/>
    <a:srgbClr val="F1C439"/>
    <a:srgbClr val="599DD1"/>
    <a:srgbClr val="F6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3" autoAdjust="0"/>
    <p:restoredTop sz="96370" autoAdjust="0"/>
  </p:normalViewPr>
  <p:slideViewPr>
    <p:cSldViewPr>
      <p:cViewPr varScale="1">
        <p:scale>
          <a:sx n="81" d="100"/>
          <a:sy n="81" d="100"/>
        </p:scale>
        <p:origin x="1517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643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5.png"/><Relationship Id="rId4" Type="http://schemas.openxmlformats.org/officeDocument/2006/relationships/hyperlink" Target="https://cdata2.tsherpa.co.kr/tsherpa/MultiMedia/Flash/2020/curri/index_jr.html?flashxmlnum=yuni4856&amp;classa=A8-C1-21-MM-MA-03-02-02-0-0-0-0&amp;classno=MA_21_03/suhi_0201_01/suhi_0201_01_0002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9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9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37562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0020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072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801594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판매율이 더 높은 것은 어느 것인가요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9402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알뜰 시장에서 티셔츠는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 중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벌이 판매되었고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바지는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 중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벌이 판매 되었습니다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티셔츠와 바지의 판매율을 비교해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이중수직선은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개발물의 그림 그대로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넣어주시고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한 페이지 안으로 들어올 수 있게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ea typeface="나눔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0AC084-1D41-4AD5-8004-A02F1AF56D84}"/>
              </a:ext>
            </a:extLst>
          </p:cNvPr>
          <p:cNvSpPr txBox="1"/>
          <p:nvPr/>
        </p:nvSpPr>
        <p:spPr>
          <a:xfrm>
            <a:off x="3321368" y="2417120"/>
            <a:ext cx="781295" cy="400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바지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E70A6E69-C44B-4C07-B15C-5CE790E2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7928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129C7A-4FC3-48DF-BA41-FCA689616DC5}"/>
              </a:ext>
            </a:extLst>
          </p:cNvPr>
          <p:cNvSpPr/>
          <p:nvPr/>
        </p:nvSpPr>
        <p:spPr>
          <a:xfrm>
            <a:off x="3098324" y="150221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A7F5B6-F7B7-4CFC-9058-569781C9BAF6}"/>
              </a:ext>
            </a:extLst>
          </p:cNvPr>
          <p:cNvSpPr/>
          <p:nvPr/>
        </p:nvSpPr>
        <p:spPr>
          <a:xfrm>
            <a:off x="2447764" y="150221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6FB018-4F59-4D21-8B13-DF2C43151DCD}"/>
              </a:ext>
            </a:extLst>
          </p:cNvPr>
          <p:cNvSpPr/>
          <p:nvPr/>
        </p:nvSpPr>
        <p:spPr>
          <a:xfrm>
            <a:off x="3751462" y="15037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E67165-A879-46FE-A435-E6BADC2D6579}"/>
              </a:ext>
            </a:extLst>
          </p:cNvPr>
          <p:cNvSpPr/>
          <p:nvPr/>
        </p:nvSpPr>
        <p:spPr>
          <a:xfrm>
            <a:off x="4402022" y="15037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0948DB-08D6-447D-9892-67B8F732F3CC}"/>
              </a:ext>
            </a:extLst>
          </p:cNvPr>
          <p:cNvSpPr/>
          <p:nvPr/>
        </p:nvSpPr>
        <p:spPr>
          <a:xfrm>
            <a:off x="5052582" y="15037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E58BD48-A401-4B48-B416-1C9EE15BE06B}"/>
              </a:ext>
            </a:extLst>
          </p:cNvPr>
          <p:cNvSpPr/>
          <p:nvPr/>
        </p:nvSpPr>
        <p:spPr>
          <a:xfrm>
            <a:off x="5702761" y="15037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95808B-8ED8-494D-AE03-A02F9BD0F91F}"/>
              </a:ext>
            </a:extLst>
          </p:cNvPr>
          <p:cNvSpPr/>
          <p:nvPr/>
        </p:nvSpPr>
        <p:spPr>
          <a:xfrm>
            <a:off x="6353460" y="1503731"/>
            <a:ext cx="630741" cy="255591"/>
          </a:xfrm>
          <a:prstGeom prst="rect">
            <a:avLst/>
          </a:prstGeom>
          <a:solidFill>
            <a:srgbClr val="C7A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F975921-C535-4AA6-93BA-A5A8DB1C286A}"/>
              </a:ext>
            </a:extLst>
          </p:cNvPr>
          <p:cNvSpPr/>
          <p:nvPr/>
        </p:nvSpPr>
        <p:spPr>
          <a:xfrm>
            <a:off x="5676307" y="5402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96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D88DB58A-F922-4584-A87C-764C430B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35331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B9F1E65-E131-4588-849F-C061E3902C75}"/>
              </a:ext>
            </a:extLst>
          </p:cNvPr>
          <p:cNvSpPr/>
          <p:nvPr/>
        </p:nvSpPr>
        <p:spPr>
          <a:xfrm>
            <a:off x="5148064" y="23307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431B6389-E24C-4672-BA4A-805337C1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789DFDDA-BD20-4888-A4F9-712DFD204A34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80077D-42A9-4306-BABD-463879758F91}"/>
              </a:ext>
            </a:extLst>
          </p:cNvPr>
          <p:cNvSpPr/>
          <p:nvPr/>
        </p:nvSpPr>
        <p:spPr>
          <a:xfrm>
            <a:off x="81996" y="2266004"/>
            <a:ext cx="6937059" cy="2817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BB1B140-B5C7-4D1A-BC30-FE30BA9924AD}"/>
              </a:ext>
            </a:extLst>
          </p:cNvPr>
          <p:cNvSpPr/>
          <p:nvPr/>
        </p:nvSpPr>
        <p:spPr>
          <a:xfrm>
            <a:off x="-55979" y="21564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8806DE4-68E0-429D-A86D-A80203D9CB2F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EA0E2B0A-2DA6-40AC-8B64-8DF210745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458EE6F4-42FD-45FD-AEB3-D1B6FB04C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id="{402EAED1-F78D-46CA-8C4B-BB13220A6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1FA8DA46-6CAE-4254-95F2-FCF511FC8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702358F-4E5E-497F-9A75-382812340384}"/>
              </a:ext>
            </a:extLst>
          </p:cNvPr>
          <p:cNvSpPr/>
          <p:nvPr/>
        </p:nvSpPr>
        <p:spPr>
          <a:xfrm>
            <a:off x="647092" y="23307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CC85946-05C7-4BA7-9A3E-2C5C5288DA99}"/>
              </a:ext>
            </a:extLst>
          </p:cNvPr>
          <p:cNvSpPr/>
          <p:nvPr/>
        </p:nvSpPr>
        <p:spPr>
          <a:xfrm>
            <a:off x="1731114" y="23307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E3E0717-C79B-469B-AE76-AB421C5CDD88}"/>
              </a:ext>
            </a:extLst>
          </p:cNvPr>
          <p:cNvSpPr/>
          <p:nvPr/>
        </p:nvSpPr>
        <p:spPr>
          <a:xfrm>
            <a:off x="2871925" y="27421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EC41A31-05F4-47BC-B7F7-8898D33CE140}"/>
              </a:ext>
            </a:extLst>
          </p:cNvPr>
          <p:cNvSpPr/>
          <p:nvPr/>
        </p:nvSpPr>
        <p:spPr>
          <a:xfrm>
            <a:off x="2046134" y="32939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F49D7DE-37A2-42D8-AD6B-C9ACB32ABA0F}"/>
              </a:ext>
            </a:extLst>
          </p:cNvPr>
          <p:cNvSpPr/>
          <p:nvPr/>
        </p:nvSpPr>
        <p:spPr>
          <a:xfrm>
            <a:off x="4010272" y="32939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56">
            <a:extLst>
              <a:ext uri="{FF2B5EF4-FFF2-40B4-BE49-F238E27FC236}">
                <a16:creationId xmlns:a16="http://schemas.microsoft.com/office/drawing/2014/main" id="{9CABF2F5-5446-466F-A23D-846E25716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52925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개념정리 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마우스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갖다대면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번째 디자인 되게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 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C3A06C3C-7BE8-41D1-A7E2-178E95C49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666" y="3330964"/>
            <a:ext cx="710193" cy="42507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47CD270-0B0E-407E-9244-83AA139AD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436" y="3341331"/>
            <a:ext cx="689458" cy="4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2E9B42-6477-4AA2-822C-C1898106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154153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552335"/>
              </p:ext>
            </p:extLst>
          </p:nvPr>
        </p:nvGraphicFramePr>
        <p:xfrm>
          <a:off x="6984268" y="692696"/>
          <a:ext cx="2086863" cy="2747651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기존의 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suh_0601_04_0006_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202_1.html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suh_0601_04_0006_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202_2.html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두 파일을 합쳐서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suh_0601_04_0006_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202_1.html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만들어주세요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'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’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탭 추가 및 전체 탭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99D0A74-E383-47BF-BF26-9CF26B5F0DF6}"/>
              </a:ext>
            </a:extLst>
          </p:cNvPr>
          <p:cNvSpPr/>
          <p:nvPr/>
        </p:nvSpPr>
        <p:spPr>
          <a:xfrm>
            <a:off x="3300421" y="22408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0B9385E-C785-4678-A346-AF3C1DA0F32E}"/>
              </a:ext>
            </a:extLst>
          </p:cNvPr>
          <p:cNvSpPr/>
          <p:nvPr/>
        </p:nvSpPr>
        <p:spPr>
          <a:xfrm>
            <a:off x="2579752" y="1872564"/>
            <a:ext cx="762736" cy="368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DD36D53-B44D-4A0E-9AD0-16ABDF390EB3}"/>
              </a:ext>
            </a:extLst>
          </p:cNvPr>
          <p:cNvSpPr/>
          <p:nvPr/>
        </p:nvSpPr>
        <p:spPr>
          <a:xfrm>
            <a:off x="2468549" y="17728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894B6A-6C9A-49C9-A188-65D7C4898213}"/>
              </a:ext>
            </a:extLst>
          </p:cNvPr>
          <p:cNvSpPr/>
          <p:nvPr/>
        </p:nvSpPr>
        <p:spPr>
          <a:xfrm>
            <a:off x="4222272" y="225444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96AD37-4495-4070-B34C-C04475BB0B5C}"/>
              </a:ext>
            </a:extLst>
          </p:cNvPr>
          <p:cNvSpPr/>
          <p:nvPr/>
        </p:nvSpPr>
        <p:spPr>
          <a:xfrm>
            <a:off x="3571712" y="2254444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E60A72-59A9-4E90-9876-D2441A02BED8}"/>
              </a:ext>
            </a:extLst>
          </p:cNvPr>
          <p:cNvSpPr/>
          <p:nvPr/>
        </p:nvSpPr>
        <p:spPr>
          <a:xfrm>
            <a:off x="4875410" y="22559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7B237E-DD1E-4021-B393-0AB8F4DF4CB6}"/>
              </a:ext>
            </a:extLst>
          </p:cNvPr>
          <p:cNvSpPr/>
          <p:nvPr/>
        </p:nvSpPr>
        <p:spPr>
          <a:xfrm>
            <a:off x="5525970" y="22559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911BB69-7069-40C0-AF1F-4E85726303BE}"/>
              </a:ext>
            </a:extLst>
          </p:cNvPr>
          <p:cNvSpPr/>
          <p:nvPr/>
        </p:nvSpPr>
        <p:spPr>
          <a:xfrm>
            <a:off x="3507246" y="2214867"/>
            <a:ext cx="3338754" cy="331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9298CB-E07F-4C8E-A4EB-47CC729A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73" y="2575172"/>
            <a:ext cx="5598828" cy="3097809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2ECEE367-9270-4563-8459-2F134AD811F2}"/>
              </a:ext>
            </a:extLst>
          </p:cNvPr>
          <p:cNvSpPr/>
          <p:nvPr/>
        </p:nvSpPr>
        <p:spPr>
          <a:xfrm>
            <a:off x="935596" y="30060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8D22107-23CC-4523-836A-BD5FD35CAD39}"/>
              </a:ext>
            </a:extLst>
          </p:cNvPr>
          <p:cNvSpPr/>
          <p:nvPr/>
        </p:nvSpPr>
        <p:spPr>
          <a:xfrm>
            <a:off x="5999704" y="30481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F6F18F-0413-4286-8869-B1C9E037A866}"/>
              </a:ext>
            </a:extLst>
          </p:cNvPr>
          <p:cNvSpPr/>
          <p:nvPr/>
        </p:nvSpPr>
        <p:spPr>
          <a:xfrm>
            <a:off x="6178201" y="22559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34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5D69C2-6D2D-43C9-AE91-70F76E7F0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6" y="2482378"/>
            <a:ext cx="6634120" cy="25480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2E9B42-6477-4AA2-822C-C1898106C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27" y="953694"/>
            <a:ext cx="6634120" cy="154153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74555"/>
              </p:ext>
            </p:extLst>
          </p:nvPr>
        </p:nvGraphicFramePr>
        <p:xfrm>
          <a:off x="6984268" y="692696"/>
          <a:ext cx="2086863" cy="2900051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기존의 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suh_0601_04_0006_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202_1.html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suh_0601_04_0006_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202_2.html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두 파일을 합쳐서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suh_0601_04_0006_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202_1.html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만들어주세요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0B9385E-C785-4678-A346-AF3C1DA0F32E}"/>
              </a:ext>
            </a:extLst>
          </p:cNvPr>
          <p:cNvSpPr/>
          <p:nvPr/>
        </p:nvSpPr>
        <p:spPr>
          <a:xfrm>
            <a:off x="2579752" y="1872564"/>
            <a:ext cx="762736" cy="368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DD36D53-B44D-4A0E-9AD0-16ABDF390EB3}"/>
              </a:ext>
            </a:extLst>
          </p:cNvPr>
          <p:cNvSpPr/>
          <p:nvPr/>
        </p:nvSpPr>
        <p:spPr>
          <a:xfrm>
            <a:off x="2468549" y="17728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894B6A-6C9A-49C9-A188-65D7C4898213}"/>
              </a:ext>
            </a:extLst>
          </p:cNvPr>
          <p:cNvSpPr/>
          <p:nvPr/>
        </p:nvSpPr>
        <p:spPr>
          <a:xfrm>
            <a:off x="4222272" y="2254443"/>
            <a:ext cx="630741" cy="255591"/>
          </a:xfrm>
          <a:prstGeom prst="rect">
            <a:avLst/>
          </a:prstGeom>
          <a:solidFill>
            <a:srgbClr val="C7A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96AD37-4495-4070-B34C-C04475BB0B5C}"/>
              </a:ext>
            </a:extLst>
          </p:cNvPr>
          <p:cNvSpPr/>
          <p:nvPr/>
        </p:nvSpPr>
        <p:spPr>
          <a:xfrm>
            <a:off x="3571712" y="225444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E60A72-59A9-4E90-9876-D2441A02BED8}"/>
              </a:ext>
            </a:extLst>
          </p:cNvPr>
          <p:cNvSpPr/>
          <p:nvPr/>
        </p:nvSpPr>
        <p:spPr>
          <a:xfrm>
            <a:off x="4875410" y="22559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7B237E-DD1E-4021-B393-0AB8F4DF4CB6}"/>
              </a:ext>
            </a:extLst>
          </p:cNvPr>
          <p:cNvSpPr/>
          <p:nvPr/>
        </p:nvSpPr>
        <p:spPr>
          <a:xfrm>
            <a:off x="5525970" y="22559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911BB69-7069-40C0-AF1F-4E85726303BE}"/>
              </a:ext>
            </a:extLst>
          </p:cNvPr>
          <p:cNvSpPr/>
          <p:nvPr/>
        </p:nvSpPr>
        <p:spPr>
          <a:xfrm>
            <a:off x="3507246" y="2214867"/>
            <a:ext cx="3338754" cy="331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F6F18F-0413-4286-8869-B1C9E037A866}"/>
              </a:ext>
            </a:extLst>
          </p:cNvPr>
          <p:cNvSpPr/>
          <p:nvPr/>
        </p:nvSpPr>
        <p:spPr>
          <a:xfrm>
            <a:off x="6178201" y="22559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0C0A70-762C-4CB7-BD23-92313C448AE5}"/>
              </a:ext>
            </a:extLst>
          </p:cNvPr>
          <p:cNvSpPr/>
          <p:nvPr/>
        </p:nvSpPr>
        <p:spPr>
          <a:xfrm>
            <a:off x="2371072" y="3400056"/>
            <a:ext cx="400728" cy="368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7C9D934-8AD2-4A49-8D6D-821233C67351}"/>
              </a:ext>
            </a:extLst>
          </p:cNvPr>
          <p:cNvSpPr/>
          <p:nvPr/>
        </p:nvSpPr>
        <p:spPr>
          <a:xfrm>
            <a:off x="2259869" y="33003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22720B-607A-4948-A760-9587FEE810BE}"/>
              </a:ext>
            </a:extLst>
          </p:cNvPr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19EA9E5-E406-4D7E-B837-5213E0E9524F}"/>
              </a:ext>
            </a:extLst>
          </p:cNvPr>
          <p:cNvSpPr/>
          <p:nvPr/>
        </p:nvSpPr>
        <p:spPr>
          <a:xfrm>
            <a:off x="5760132" y="4617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90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D82D8B-83B5-4FBC-9842-76022746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6" y="2482378"/>
            <a:ext cx="6634120" cy="25174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2E9B42-6477-4AA2-822C-C1898106C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27" y="953694"/>
            <a:ext cx="6634120" cy="154153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63186"/>
              </p:ext>
            </p:extLst>
          </p:nvPr>
        </p:nvGraphicFramePr>
        <p:xfrm>
          <a:off x="6984268" y="692696"/>
          <a:ext cx="2086863" cy="2900051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기존의 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suh_0601_04_0006_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202_1.html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suh_0601_04_0006_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202_2.html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두 파일을 합쳐서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suh_0601_04_0006_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202_1.html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만들어주세요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894B6A-6C9A-49C9-A188-65D7C4898213}"/>
              </a:ext>
            </a:extLst>
          </p:cNvPr>
          <p:cNvSpPr/>
          <p:nvPr/>
        </p:nvSpPr>
        <p:spPr>
          <a:xfrm>
            <a:off x="4222272" y="225444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96AD37-4495-4070-B34C-C04475BB0B5C}"/>
              </a:ext>
            </a:extLst>
          </p:cNvPr>
          <p:cNvSpPr/>
          <p:nvPr/>
        </p:nvSpPr>
        <p:spPr>
          <a:xfrm>
            <a:off x="3571712" y="225444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E60A72-59A9-4E90-9876-D2441A02BED8}"/>
              </a:ext>
            </a:extLst>
          </p:cNvPr>
          <p:cNvSpPr/>
          <p:nvPr/>
        </p:nvSpPr>
        <p:spPr>
          <a:xfrm>
            <a:off x="4875410" y="2255964"/>
            <a:ext cx="630741" cy="255591"/>
          </a:xfrm>
          <a:prstGeom prst="rect">
            <a:avLst/>
          </a:prstGeom>
          <a:solidFill>
            <a:srgbClr val="C7A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7B237E-DD1E-4021-B393-0AB8F4DF4CB6}"/>
              </a:ext>
            </a:extLst>
          </p:cNvPr>
          <p:cNvSpPr/>
          <p:nvPr/>
        </p:nvSpPr>
        <p:spPr>
          <a:xfrm>
            <a:off x="5525970" y="22559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911BB69-7069-40C0-AF1F-4E85726303BE}"/>
              </a:ext>
            </a:extLst>
          </p:cNvPr>
          <p:cNvSpPr/>
          <p:nvPr/>
        </p:nvSpPr>
        <p:spPr>
          <a:xfrm>
            <a:off x="3507246" y="2214867"/>
            <a:ext cx="3338754" cy="331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F6F18F-0413-4286-8869-B1C9E037A866}"/>
              </a:ext>
            </a:extLst>
          </p:cNvPr>
          <p:cNvSpPr/>
          <p:nvPr/>
        </p:nvSpPr>
        <p:spPr>
          <a:xfrm>
            <a:off x="6178201" y="22559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22720B-607A-4948-A760-9587FEE810BE}"/>
              </a:ext>
            </a:extLst>
          </p:cNvPr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19EA9E5-E406-4D7E-B837-5213E0E9524F}"/>
              </a:ext>
            </a:extLst>
          </p:cNvPr>
          <p:cNvSpPr/>
          <p:nvPr/>
        </p:nvSpPr>
        <p:spPr>
          <a:xfrm>
            <a:off x="5760132" y="4617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072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801594"/>
            <a:ext cx="66740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칸짜리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투명 모눈을 큰 정사각형에 겹친 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텃밭 넓이에 대한 화단 넓이의 비율을 백분율로 나타내어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9402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화단의 넓이가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㎡이고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텃밭의 넓이는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25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㎡입니다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화단 넓이는 텃밭 넓이의 얼마인지 백분율로 나타내어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등분 되어있는 그림이 정답 확인 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등분 한 그림으로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0AC084-1D41-4AD5-8004-A02F1AF56D84}"/>
              </a:ext>
            </a:extLst>
          </p:cNvPr>
          <p:cNvSpPr txBox="1"/>
          <p:nvPr/>
        </p:nvSpPr>
        <p:spPr>
          <a:xfrm>
            <a:off x="3209312" y="4989942"/>
            <a:ext cx="781295" cy="400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％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E70A6E69-C44B-4C07-B15C-5CE790E2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72" y="525210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5F975921-C535-4AA6-93BA-A5A8DB1C286A}"/>
              </a:ext>
            </a:extLst>
          </p:cNvPr>
          <p:cNvSpPr/>
          <p:nvPr/>
        </p:nvSpPr>
        <p:spPr>
          <a:xfrm>
            <a:off x="5676307" y="5402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4DF818-6E38-4689-8E2C-6D7CD3BE8D3C}"/>
              </a:ext>
            </a:extLst>
          </p:cNvPr>
          <p:cNvGrpSpPr/>
          <p:nvPr/>
        </p:nvGrpSpPr>
        <p:grpSpPr>
          <a:xfrm>
            <a:off x="3747038" y="1512736"/>
            <a:ext cx="3237230" cy="257112"/>
            <a:chOff x="3747038" y="1512736"/>
            <a:chExt cx="3237230" cy="2571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B1F46EC-1945-4F22-B56E-CEDB16F6C7CC}"/>
                </a:ext>
              </a:extLst>
            </p:cNvPr>
            <p:cNvSpPr/>
            <p:nvPr/>
          </p:nvSpPr>
          <p:spPr>
            <a:xfrm>
              <a:off x="4397598" y="151273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4AA1E30-57A7-4E99-8B12-C5EFB8B82E90}"/>
                </a:ext>
              </a:extLst>
            </p:cNvPr>
            <p:cNvSpPr/>
            <p:nvPr/>
          </p:nvSpPr>
          <p:spPr>
            <a:xfrm>
              <a:off x="3747038" y="1512737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4037497-869D-44F3-A4F9-6D0C944EAA54}"/>
                </a:ext>
              </a:extLst>
            </p:cNvPr>
            <p:cNvSpPr/>
            <p:nvPr/>
          </p:nvSpPr>
          <p:spPr>
            <a:xfrm>
              <a:off x="5050736" y="1514257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7F56E91-117B-42E8-875C-1C133E68996E}"/>
                </a:ext>
              </a:extLst>
            </p:cNvPr>
            <p:cNvSpPr/>
            <p:nvPr/>
          </p:nvSpPr>
          <p:spPr>
            <a:xfrm>
              <a:off x="5701296" y="1514257"/>
              <a:ext cx="630741" cy="255591"/>
            </a:xfrm>
            <a:prstGeom prst="rect">
              <a:avLst/>
            </a:prstGeom>
            <a:solidFill>
              <a:srgbClr val="C7A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315E77D-1841-4FDC-833A-D54DA8E4969C}"/>
                </a:ext>
              </a:extLst>
            </p:cNvPr>
            <p:cNvSpPr/>
            <p:nvPr/>
          </p:nvSpPr>
          <p:spPr>
            <a:xfrm>
              <a:off x="6353527" y="1514257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4455849-E5EC-489B-AEE0-9F126B591C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68" y="2620647"/>
            <a:ext cx="2286396" cy="2272987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7AF8471A-0988-4C85-A614-7F0CBBE05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84" y="2779722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FE33B7A4-33E8-45BA-9169-F4499963FA36}"/>
              </a:ext>
            </a:extLst>
          </p:cNvPr>
          <p:cNvSpPr/>
          <p:nvPr/>
        </p:nvSpPr>
        <p:spPr>
          <a:xfrm>
            <a:off x="1806627" y="25774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C59DD12-368D-49C2-BB74-C0C089B45CCA}"/>
              </a:ext>
            </a:extLst>
          </p:cNvPr>
          <p:cNvSpPr/>
          <p:nvPr/>
        </p:nvSpPr>
        <p:spPr>
          <a:xfrm>
            <a:off x="3376521" y="25774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59">
            <a:extLst>
              <a:ext uri="{FF2B5EF4-FFF2-40B4-BE49-F238E27FC236}">
                <a16:creationId xmlns:a16="http://schemas.microsoft.com/office/drawing/2014/main" id="{1D5321D3-88B2-457B-9D5F-011100703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418004"/>
              </p:ext>
            </p:extLst>
          </p:nvPr>
        </p:nvGraphicFramePr>
        <p:xfrm>
          <a:off x="7042958" y="714721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Picture 38">
            <a:extLst>
              <a:ext uri="{FF2B5EF4-FFF2-40B4-BE49-F238E27FC236}">
                <a16:creationId xmlns:a16="http://schemas.microsoft.com/office/drawing/2014/main" id="{490B61C7-3D92-4CE6-9044-1F9E6C869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369" y="2466094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FCCD31B-6596-433D-944D-4C973CEDB248}"/>
              </a:ext>
            </a:extLst>
          </p:cNvPr>
          <p:cNvSpPr txBox="1"/>
          <p:nvPr/>
        </p:nvSpPr>
        <p:spPr>
          <a:xfrm>
            <a:off x="6139759" y="2471774"/>
            <a:ext cx="923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8352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072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801594"/>
            <a:ext cx="66740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칸짜리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투명 모눈을 큰 정사각형에 겹친 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텃밭 넓이에 대한 화단 넓이의 비율을 백분율로 나타내어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9402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화단의 넓이가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㎡이고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텃밭의 넓이는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25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㎡입니다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화단 넓이는 텃밭 넓이의 얼마인지 백분율로 나타내어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칸 클릭했을 때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0AC084-1D41-4AD5-8004-A02F1AF56D84}"/>
              </a:ext>
            </a:extLst>
          </p:cNvPr>
          <p:cNvSpPr txBox="1"/>
          <p:nvPr/>
        </p:nvSpPr>
        <p:spPr>
          <a:xfrm>
            <a:off x="3209312" y="4989942"/>
            <a:ext cx="781295" cy="400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％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E70A6E69-C44B-4C07-B15C-5CE790E2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72" y="525210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5F975921-C535-4AA6-93BA-A5A8DB1C286A}"/>
              </a:ext>
            </a:extLst>
          </p:cNvPr>
          <p:cNvSpPr/>
          <p:nvPr/>
        </p:nvSpPr>
        <p:spPr>
          <a:xfrm>
            <a:off x="5676307" y="5402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4DF818-6E38-4689-8E2C-6D7CD3BE8D3C}"/>
              </a:ext>
            </a:extLst>
          </p:cNvPr>
          <p:cNvGrpSpPr/>
          <p:nvPr/>
        </p:nvGrpSpPr>
        <p:grpSpPr>
          <a:xfrm>
            <a:off x="3747038" y="1512736"/>
            <a:ext cx="3237230" cy="257112"/>
            <a:chOff x="3747038" y="1512736"/>
            <a:chExt cx="3237230" cy="2571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B1F46EC-1945-4F22-B56E-CEDB16F6C7CC}"/>
                </a:ext>
              </a:extLst>
            </p:cNvPr>
            <p:cNvSpPr/>
            <p:nvPr/>
          </p:nvSpPr>
          <p:spPr>
            <a:xfrm>
              <a:off x="4397598" y="151273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4AA1E30-57A7-4E99-8B12-C5EFB8B82E90}"/>
                </a:ext>
              </a:extLst>
            </p:cNvPr>
            <p:cNvSpPr/>
            <p:nvPr/>
          </p:nvSpPr>
          <p:spPr>
            <a:xfrm>
              <a:off x="3747038" y="1512737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4037497-869D-44F3-A4F9-6D0C944EAA54}"/>
                </a:ext>
              </a:extLst>
            </p:cNvPr>
            <p:cNvSpPr/>
            <p:nvPr/>
          </p:nvSpPr>
          <p:spPr>
            <a:xfrm>
              <a:off x="5050736" y="1514257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7F56E91-117B-42E8-875C-1C133E68996E}"/>
                </a:ext>
              </a:extLst>
            </p:cNvPr>
            <p:cNvSpPr/>
            <p:nvPr/>
          </p:nvSpPr>
          <p:spPr>
            <a:xfrm>
              <a:off x="5701296" y="1514257"/>
              <a:ext cx="630741" cy="255591"/>
            </a:xfrm>
            <a:prstGeom prst="rect">
              <a:avLst/>
            </a:prstGeom>
            <a:solidFill>
              <a:srgbClr val="C7A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315E77D-1841-4FDC-833A-D54DA8E4969C}"/>
                </a:ext>
              </a:extLst>
            </p:cNvPr>
            <p:cNvSpPr/>
            <p:nvPr/>
          </p:nvSpPr>
          <p:spPr>
            <a:xfrm>
              <a:off x="6353527" y="1514257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2">
            <a:extLst>
              <a:ext uri="{FF2B5EF4-FFF2-40B4-BE49-F238E27FC236}">
                <a16:creationId xmlns:a16="http://schemas.microsoft.com/office/drawing/2014/main" id="{7AF8471A-0988-4C85-A614-7F0CBBE05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84" y="2779722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FE33B7A4-33E8-45BA-9169-F4499963FA36}"/>
              </a:ext>
            </a:extLst>
          </p:cNvPr>
          <p:cNvSpPr/>
          <p:nvPr/>
        </p:nvSpPr>
        <p:spPr>
          <a:xfrm>
            <a:off x="1806627" y="25774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59">
            <a:extLst>
              <a:ext uri="{FF2B5EF4-FFF2-40B4-BE49-F238E27FC236}">
                <a16:creationId xmlns:a16="http://schemas.microsoft.com/office/drawing/2014/main" id="{1D5321D3-88B2-457B-9D5F-011100703A6E}"/>
              </a:ext>
            </a:extLst>
          </p:cNvPr>
          <p:cNvGraphicFramePr>
            <a:graphicFrameLocks noGrp="1"/>
          </p:cNvGraphicFramePr>
          <p:nvPr/>
        </p:nvGraphicFramePr>
        <p:xfrm>
          <a:off x="7042958" y="714721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CC6E2E6C-7846-4538-80E6-70516FE72AD1}"/>
              </a:ext>
            </a:extLst>
          </p:cNvPr>
          <p:cNvGrpSpPr/>
          <p:nvPr/>
        </p:nvGrpSpPr>
        <p:grpSpPr>
          <a:xfrm>
            <a:off x="2369027" y="2312817"/>
            <a:ext cx="2573986" cy="2748269"/>
            <a:chOff x="3534758" y="2300911"/>
            <a:chExt cx="2556284" cy="2729368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9A3C1BB4-7E57-45C1-8440-82010C38D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9" t="51342" r="71495" b="36696"/>
            <a:stretch/>
          </p:blipFill>
          <p:spPr>
            <a:xfrm>
              <a:off x="3580634" y="2300911"/>
              <a:ext cx="2349258" cy="1918996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974DD9A-6FF0-4B62-AFE1-4F3CC408ED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2" t="25648" r="37240" b="33781"/>
            <a:stretch/>
          </p:blipFill>
          <p:spPr>
            <a:xfrm>
              <a:off x="3534758" y="2420020"/>
              <a:ext cx="2556284" cy="2610259"/>
            </a:xfrm>
            <a:prstGeom prst="rect">
              <a:avLst/>
            </a:prstGeom>
          </p:spPr>
        </p:pic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BC59DD12-368D-49C2-BB74-C0C089B45CCA}"/>
              </a:ext>
            </a:extLst>
          </p:cNvPr>
          <p:cNvSpPr/>
          <p:nvPr/>
        </p:nvSpPr>
        <p:spPr>
          <a:xfrm>
            <a:off x="3376521" y="25774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>
            <a:extLst>
              <a:ext uri="{FF2B5EF4-FFF2-40B4-BE49-F238E27FC236}">
                <a16:creationId xmlns:a16="http://schemas.microsoft.com/office/drawing/2014/main" id="{42AD8B2C-332C-4B65-8272-3787C203C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30684"/>
              </p:ext>
            </p:extLst>
          </p:nvPr>
        </p:nvGraphicFramePr>
        <p:xfrm>
          <a:off x="766549" y="5914899"/>
          <a:ext cx="4176464" cy="252028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발주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suh_0601_04_0006_202_1.jpg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6314535C-1548-42B4-A070-C8EF7EA95ED3}"/>
              </a:ext>
            </a:extLst>
          </p:cNvPr>
          <p:cNvGrpSpPr/>
          <p:nvPr/>
        </p:nvGrpSpPr>
        <p:grpSpPr>
          <a:xfrm>
            <a:off x="6930086" y="3761434"/>
            <a:ext cx="2573986" cy="2749072"/>
            <a:chOff x="2701842" y="-693288"/>
            <a:chExt cx="2556284" cy="2730166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6C4E4F26-7C83-4B85-BADE-0D71D1EEDC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9" t="51342" r="71495" b="36696"/>
            <a:stretch/>
          </p:blipFill>
          <p:spPr>
            <a:xfrm>
              <a:off x="2744065" y="-693288"/>
              <a:ext cx="2349258" cy="191899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E19640B-615A-4A63-B697-BD3144C460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2" t="25648" r="37240" b="33781"/>
            <a:stretch/>
          </p:blipFill>
          <p:spPr>
            <a:xfrm>
              <a:off x="2701842" y="-573381"/>
              <a:ext cx="2556284" cy="2610259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13CC75-3ACA-44AD-8F09-5D9EFE915E4F}"/>
              </a:ext>
            </a:extLst>
          </p:cNvPr>
          <p:cNvSpPr/>
          <p:nvPr/>
        </p:nvSpPr>
        <p:spPr>
          <a:xfrm>
            <a:off x="3209312" y="6230108"/>
            <a:ext cx="4572000" cy="5001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등분된 칸에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56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칸 색칠되어 있는 그림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예시 그림 출처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국정교과서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PPT</a:t>
            </a:r>
          </a:p>
        </p:txBody>
      </p:sp>
      <p:pic>
        <p:nvPicPr>
          <p:cNvPr id="51" name="Picture 38">
            <a:extLst>
              <a:ext uri="{FF2B5EF4-FFF2-40B4-BE49-F238E27FC236}">
                <a16:creationId xmlns:a16="http://schemas.microsoft.com/office/drawing/2014/main" id="{CA4BA3AF-0147-450F-8C86-5EF3A58F6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369" y="2466094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E409944-AF5C-4173-BABF-E335F8E512BA}"/>
              </a:ext>
            </a:extLst>
          </p:cNvPr>
          <p:cNvSpPr txBox="1"/>
          <p:nvPr/>
        </p:nvSpPr>
        <p:spPr>
          <a:xfrm>
            <a:off x="6139759" y="2471774"/>
            <a:ext cx="923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9185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072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801594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백분율 구하는 방법을 이야기해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9402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화단의 넓이가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㎡이고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텃밭의 넓이는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25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㎡입니다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화단 넓이는 텃밭 넓이의 얼마인지 백분율로 나타내어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4DF818-6E38-4689-8E2C-6D7CD3BE8D3C}"/>
              </a:ext>
            </a:extLst>
          </p:cNvPr>
          <p:cNvGrpSpPr/>
          <p:nvPr/>
        </p:nvGrpSpPr>
        <p:grpSpPr>
          <a:xfrm>
            <a:off x="3747038" y="1512736"/>
            <a:ext cx="3237230" cy="257112"/>
            <a:chOff x="3747038" y="1512736"/>
            <a:chExt cx="3237230" cy="2571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B1F46EC-1945-4F22-B56E-CEDB16F6C7CC}"/>
                </a:ext>
              </a:extLst>
            </p:cNvPr>
            <p:cNvSpPr/>
            <p:nvPr/>
          </p:nvSpPr>
          <p:spPr>
            <a:xfrm>
              <a:off x="4397598" y="151273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4AA1E30-57A7-4E99-8B12-C5EFB8B82E90}"/>
                </a:ext>
              </a:extLst>
            </p:cNvPr>
            <p:cNvSpPr/>
            <p:nvPr/>
          </p:nvSpPr>
          <p:spPr>
            <a:xfrm>
              <a:off x="3747038" y="1512737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4037497-869D-44F3-A4F9-6D0C944EAA54}"/>
                </a:ext>
              </a:extLst>
            </p:cNvPr>
            <p:cNvSpPr/>
            <p:nvPr/>
          </p:nvSpPr>
          <p:spPr>
            <a:xfrm>
              <a:off x="5050736" y="1514257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7F56E91-117B-42E8-875C-1C133E68996E}"/>
                </a:ext>
              </a:extLst>
            </p:cNvPr>
            <p:cNvSpPr/>
            <p:nvPr/>
          </p:nvSpPr>
          <p:spPr>
            <a:xfrm>
              <a:off x="5701296" y="1514257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315E77D-1841-4FDC-833A-D54DA8E4969C}"/>
                </a:ext>
              </a:extLst>
            </p:cNvPr>
            <p:cNvSpPr/>
            <p:nvPr/>
          </p:nvSpPr>
          <p:spPr>
            <a:xfrm>
              <a:off x="6353527" y="1514257"/>
              <a:ext cx="630741" cy="255591"/>
            </a:xfrm>
            <a:prstGeom prst="rect">
              <a:avLst/>
            </a:prstGeom>
            <a:solidFill>
              <a:srgbClr val="C7A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7" name="Group 59">
            <a:extLst>
              <a:ext uri="{FF2B5EF4-FFF2-40B4-BE49-F238E27FC236}">
                <a16:creationId xmlns:a16="http://schemas.microsoft.com/office/drawing/2014/main" id="{1D5321D3-88B2-457B-9D5F-011100703A6E}"/>
              </a:ext>
            </a:extLst>
          </p:cNvPr>
          <p:cNvGraphicFramePr>
            <a:graphicFrameLocks noGrp="1"/>
          </p:cNvGraphicFramePr>
          <p:nvPr/>
        </p:nvGraphicFramePr>
        <p:xfrm>
          <a:off x="7042958" y="714721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>
            <a:extLst>
              <a:ext uri="{FF2B5EF4-FFF2-40B4-BE49-F238E27FC236}">
                <a16:creationId xmlns:a16="http://schemas.microsoft.com/office/drawing/2014/main" id="{07CCCF96-14C6-4C11-8F6F-E7068AF55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내레이션과 말풍선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49" name="Picture 9">
            <a:extLst>
              <a:ext uri="{FF2B5EF4-FFF2-40B4-BE49-F238E27FC236}">
                <a16:creationId xmlns:a16="http://schemas.microsoft.com/office/drawing/2014/main" id="{EF339D64-6028-4F6B-9108-284CCFDF1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3611" y="3701877"/>
            <a:ext cx="448223" cy="39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>
            <a:extLst>
              <a:ext uri="{FF2B5EF4-FFF2-40B4-BE49-F238E27FC236}">
                <a16:creationId xmlns:a16="http://schemas.microsoft.com/office/drawing/2014/main" id="{BC0BC03E-B573-48B5-A3B3-3A699F6DA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0514" y="3701877"/>
            <a:ext cx="448223" cy="39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>
            <a:extLst>
              <a:ext uri="{FF2B5EF4-FFF2-40B4-BE49-F238E27FC236}">
                <a16:creationId xmlns:a16="http://schemas.microsoft.com/office/drawing/2014/main" id="{3F17E325-3ADE-4A20-BD90-8880F5E4A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8084" y="3701877"/>
            <a:ext cx="448223" cy="39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 descr="C:\Users\DB400S3A\Downloads\character_circle_Boni.png">
            <a:extLst>
              <a:ext uri="{FF2B5EF4-FFF2-40B4-BE49-F238E27FC236}">
                <a16:creationId xmlns:a16="http://schemas.microsoft.com/office/drawing/2014/main" id="{87BC1A11-2AC8-4CF8-9306-FEAAD3E9A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148559"/>
            <a:ext cx="1548693" cy="15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Users\DB400S3A\Downloads\character_circle_Ken.png">
            <a:extLst>
              <a:ext uri="{FF2B5EF4-FFF2-40B4-BE49-F238E27FC236}">
                <a16:creationId xmlns:a16="http://schemas.microsoft.com/office/drawing/2014/main" id="{9C0D3476-E0AB-4C59-9CCE-735DF1953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443" y="4148558"/>
            <a:ext cx="1548693" cy="15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C:\Users\DB400S3A\Downloads\character_circle_Mimi.png">
            <a:extLst>
              <a:ext uri="{FF2B5EF4-FFF2-40B4-BE49-F238E27FC236}">
                <a16:creationId xmlns:a16="http://schemas.microsoft.com/office/drawing/2014/main" id="{71BBBAFF-F900-4000-9B0B-973649774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48558"/>
            <a:ext cx="1548693" cy="15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B3763A81-F2B4-4EA9-9E61-22F508F87B61}"/>
              </a:ext>
            </a:extLst>
          </p:cNvPr>
          <p:cNvSpPr/>
          <p:nvPr/>
        </p:nvSpPr>
        <p:spPr>
          <a:xfrm>
            <a:off x="6351726" y="5204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62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072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801594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백분율 구하는 방법을 이야기해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9402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화단의 넓이가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㎡이고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텃밭의 넓이는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25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㎡입니다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화단 넓이는 텃밭 넓이의 얼마인지 백분율로 나타내어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4DF818-6E38-4689-8E2C-6D7CD3BE8D3C}"/>
              </a:ext>
            </a:extLst>
          </p:cNvPr>
          <p:cNvGrpSpPr/>
          <p:nvPr/>
        </p:nvGrpSpPr>
        <p:grpSpPr>
          <a:xfrm>
            <a:off x="3747038" y="1512736"/>
            <a:ext cx="3237230" cy="257112"/>
            <a:chOff x="3747038" y="1512736"/>
            <a:chExt cx="3237230" cy="2571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B1F46EC-1945-4F22-B56E-CEDB16F6C7CC}"/>
                </a:ext>
              </a:extLst>
            </p:cNvPr>
            <p:cNvSpPr/>
            <p:nvPr/>
          </p:nvSpPr>
          <p:spPr>
            <a:xfrm>
              <a:off x="4397598" y="151273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4AA1E30-57A7-4E99-8B12-C5EFB8B82E90}"/>
                </a:ext>
              </a:extLst>
            </p:cNvPr>
            <p:cNvSpPr/>
            <p:nvPr/>
          </p:nvSpPr>
          <p:spPr>
            <a:xfrm>
              <a:off x="3747038" y="1512737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4037497-869D-44F3-A4F9-6D0C944EAA54}"/>
                </a:ext>
              </a:extLst>
            </p:cNvPr>
            <p:cNvSpPr/>
            <p:nvPr/>
          </p:nvSpPr>
          <p:spPr>
            <a:xfrm>
              <a:off x="5050736" y="1514257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7F56E91-117B-42E8-875C-1C133E68996E}"/>
                </a:ext>
              </a:extLst>
            </p:cNvPr>
            <p:cNvSpPr/>
            <p:nvPr/>
          </p:nvSpPr>
          <p:spPr>
            <a:xfrm>
              <a:off x="5701296" y="1514257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315E77D-1841-4FDC-833A-D54DA8E4969C}"/>
                </a:ext>
              </a:extLst>
            </p:cNvPr>
            <p:cNvSpPr/>
            <p:nvPr/>
          </p:nvSpPr>
          <p:spPr>
            <a:xfrm>
              <a:off x="6353527" y="1514257"/>
              <a:ext cx="630741" cy="255591"/>
            </a:xfrm>
            <a:prstGeom prst="rect">
              <a:avLst/>
            </a:prstGeom>
            <a:solidFill>
              <a:srgbClr val="C7A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7" name="Group 59">
            <a:extLst>
              <a:ext uri="{FF2B5EF4-FFF2-40B4-BE49-F238E27FC236}">
                <a16:creationId xmlns:a16="http://schemas.microsoft.com/office/drawing/2014/main" id="{1D5321D3-88B2-457B-9D5F-011100703A6E}"/>
              </a:ext>
            </a:extLst>
          </p:cNvPr>
          <p:cNvGraphicFramePr>
            <a:graphicFrameLocks noGrp="1"/>
          </p:cNvGraphicFramePr>
          <p:nvPr/>
        </p:nvGraphicFramePr>
        <p:xfrm>
          <a:off x="7042958" y="714721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3" descr="C:\Users\DB400S3A\Downloads\character_circle_Boni.png">
            <a:extLst>
              <a:ext uri="{FF2B5EF4-FFF2-40B4-BE49-F238E27FC236}">
                <a16:creationId xmlns:a16="http://schemas.microsoft.com/office/drawing/2014/main" id="{87BC1A11-2AC8-4CF8-9306-FEAAD3E9A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148559"/>
            <a:ext cx="1548693" cy="15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Users\DB400S3A\Downloads\character_circle_Ken.png">
            <a:extLst>
              <a:ext uri="{FF2B5EF4-FFF2-40B4-BE49-F238E27FC236}">
                <a16:creationId xmlns:a16="http://schemas.microsoft.com/office/drawing/2014/main" id="{9C0D3476-E0AB-4C59-9CCE-735DF1953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443" y="4148558"/>
            <a:ext cx="1548693" cy="15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C:\Users\DB400S3A\Downloads\character_circle_Mimi.png">
            <a:extLst>
              <a:ext uri="{FF2B5EF4-FFF2-40B4-BE49-F238E27FC236}">
                <a16:creationId xmlns:a16="http://schemas.microsoft.com/office/drawing/2014/main" id="{71BBBAFF-F900-4000-9B0B-973649774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48558"/>
            <a:ext cx="1548693" cy="15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B3763A81-F2B4-4EA9-9E61-22F508F87B61}"/>
              </a:ext>
            </a:extLst>
          </p:cNvPr>
          <p:cNvSpPr/>
          <p:nvPr/>
        </p:nvSpPr>
        <p:spPr>
          <a:xfrm>
            <a:off x="6351726" y="4869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B28C5E87-9875-4E82-9D66-D611B35819EF}"/>
              </a:ext>
            </a:extLst>
          </p:cNvPr>
          <p:cNvSpPr/>
          <p:nvPr/>
        </p:nvSpPr>
        <p:spPr bwMode="auto">
          <a:xfrm>
            <a:off x="107504" y="2216514"/>
            <a:ext cx="2124236" cy="1728192"/>
          </a:xfrm>
          <a:prstGeom prst="wedgeRoundRectCallout">
            <a:avLst/>
          </a:prstGeom>
          <a:noFill/>
          <a:ln w="28575" cap="flat" cmpd="sng" algn="ctr">
            <a:solidFill>
              <a:srgbClr val="F6C1C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소수나 분수로 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나타낸 비율을 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어떻게 백분율로 나타낼 수 있을까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FCDDD9E6-25E8-4390-99AF-B6D5B663516B}"/>
              </a:ext>
            </a:extLst>
          </p:cNvPr>
          <p:cNvSpPr/>
          <p:nvPr/>
        </p:nvSpPr>
        <p:spPr bwMode="auto">
          <a:xfrm>
            <a:off x="2339752" y="2216514"/>
            <a:ext cx="2268252" cy="1728192"/>
          </a:xfrm>
          <a:prstGeom prst="wedgeRoundRectCallou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말풍선: 모서리가 둥근 사각형 29">
            <a:extLst>
              <a:ext uri="{FF2B5EF4-FFF2-40B4-BE49-F238E27FC236}">
                <a16:creationId xmlns:a16="http://schemas.microsoft.com/office/drawing/2014/main" id="{9847653B-9B16-4644-9CC8-F83E671A2189}"/>
              </a:ext>
            </a:extLst>
          </p:cNvPr>
          <p:cNvSpPr/>
          <p:nvPr/>
        </p:nvSpPr>
        <p:spPr bwMode="auto">
          <a:xfrm>
            <a:off x="4680012" y="2216514"/>
            <a:ext cx="2268251" cy="1728192"/>
          </a:xfrm>
          <a:prstGeom prst="wedgeRoundRectCallout">
            <a:avLst/>
          </a:prstGeom>
          <a:noFill/>
          <a:ln w="2857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id="{1BB54DE3-8B06-4C58-B055-47B2D9074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CC956A-5A41-44B6-A6DC-7D955A5D6389}"/>
              </a:ext>
            </a:extLst>
          </p:cNvPr>
          <p:cNvSpPr txBox="1"/>
          <p:nvPr/>
        </p:nvSpPr>
        <p:spPr>
          <a:xfrm>
            <a:off x="7056276" y="1556646"/>
            <a:ext cx="1951753" cy="10618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202_1_1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보니 캐릭터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소수나 분수로 나타낸 비율을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어떻게 백분율로 나타낼 수 있을까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54E750-4C86-4BC4-AA52-72879EF48AA3}"/>
              </a:ext>
            </a:extLst>
          </p:cNvPr>
          <p:cNvSpPr txBox="1"/>
          <p:nvPr/>
        </p:nvSpPr>
        <p:spPr>
          <a:xfrm>
            <a:off x="7056276" y="2752767"/>
            <a:ext cx="1951753" cy="9002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202_1_2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켄 캐릭터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56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56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퍼센트야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A0092-978B-41F8-8436-F7C027933CBA}"/>
              </a:ext>
            </a:extLst>
          </p:cNvPr>
          <p:cNvSpPr txBox="1"/>
          <p:nvPr/>
        </p:nvSpPr>
        <p:spPr>
          <a:xfrm>
            <a:off x="7088257" y="4077072"/>
            <a:ext cx="1951753" cy="10618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202_1_3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미미 캐릭터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곱하기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56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을 구한 다음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기호 퍼센트를 붙이면 돼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C9B39A0-AAA5-4C8D-9757-079F374ABE8B}"/>
              </a:ext>
            </a:extLst>
          </p:cNvPr>
          <p:cNvGrpSpPr/>
          <p:nvPr/>
        </p:nvGrpSpPr>
        <p:grpSpPr>
          <a:xfrm>
            <a:off x="2462427" y="2405556"/>
            <a:ext cx="2184475" cy="1146610"/>
            <a:chOff x="2449798" y="2428105"/>
            <a:chExt cx="2184475" cy="1146610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36D2E34-A179-4A55-8BCC-0A77E970D636}"/>
                </a:ext>
              </a:extLst>
            </p:cNvPr>
            <p:cNvSpPr/>
            <p:nvPr/>
          </p:nvSpPr>
          <p:spPr>
            <a:xfrm>
              <a:off x="2514785" y="2428105"/>
              <a:ext cx="1986498" cy="1146610"/>
            </a:xfrm>
            <a:prstGeom prst="roundRect">
              <a:avLst>
                <a:gd name="adj" fmla="val 48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635C23-6EF6-4E92-99FA-CB3515B86C7A}"/>
                </a:ext>
              </a:extLst>
            </p:cNvPr>
            <p:cNvSpPr txBox="1"/>
            <p:nvPr/>
          </p:nvSpPr>
          <p:spPr>
            <a:xfrm>
              <a:off x="2449798" y="2742749"/>
              <a:ext cx="21844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    ＝     ＝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56%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야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6DDF281-269A-466F-A69B-FFE099352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87796"/>
              </p:ext>
            </p:extLst>
          </p:nvPr>
        </p:nvGraphicFramePr>
        <p:xfrm>
          <a:off x="2603042" y="2657328"/>
          <a:ext cx="279640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4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B7E948A5-2684-4B80-9903-4BD6A508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37679"/>
              </p:ext>
            </p:extLst>
          </p:nvPr>
        </p:nvGraphicFramePr>
        <p:xfrm>
          <a:off x="3073141" y="2657328"/>
          <a:ext cx="46177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56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id="{5059EBD2-4D06-499A-94A7-8A49E9743229}"/>
              </a:ext>
            </a:extLst>
          </p:cNvPr>
          <p:cNvGrpSpPr/>
          <p:nvPr/>
        </p:nvGrpSpPr>
        <p:grpSpPr>
          <a:xfrm>
            <a:off x="4676316" y="2414567"/>
            <a:ext cx="2171266" cy="1146610"/>
            <a:chOff x="660695" y="2168980"/>
            <a:chExt cx="2075102" cy="1448975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57B8C38-A2DA-4285-83E5-2AE6D8D86AEA}"/>
                </a:ext>
              </a:extLst>
            </p:cNvPr>
            <p:cNvSpPr/>
            <p:nvPr/>
          </p:nvSpPr>
          <p:spPr>
            <a:xfrm>
              <a:off x="686948" y="2168980"/>
              <a:ext cx="2012844" cy="1448975"/>
            </a:xfrm>
            <a:prstGeom prst="roundRect">
              <a:avLst>
                <a:gd name="adj" fmla="val 48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C9B963-B372-4B2F-AF94-60CD210272C1}"/>
                </a:ext>
              </a:extLst>
            </p:cNvPr>
            <p:cNvSpPr txBox="1"/>
            <p:nvPr/>
          </p:nvSpPr>
          <p:spPr>
            <a:xfrm>
              <a:off x="660695" y="2171724"/>
              <a:ext cx="2075102" cy="134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    ×100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56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을 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구한 다음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기호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%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를 붙이면 돼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59308FC7-E1B5-45B3-9A33-B82F244A6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95695"/>
              </p:ext>
            </p:extLst>
          </p:nvPr>
        </p:nvGraphicFramePr>
        <p:xfrm>
          <a:off x="5004048" y="2414567"/>
          <a:ext cx="2796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4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18930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7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7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1081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7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7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33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513D9A-F65A-4199-A2C8-454786EB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4" y="986819"/>
            <a:ext cx="6682053" cy="410088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18912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00" y="182341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718BBEE2-37BD-4975-9CFC-1991000DF72C}"/>
              </a:ext>
            </a:extLst>
          </p:cNvPr>
          <p:cNvSpPr/>
          <p:nvPr/>
        </p:nvSpPr>
        <p:spPr>
          <a:xfrm>
            <a:off x="428648" y="2501277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BC6B44-2057-495F-B87C-28B23C702F1D}"/>
              </a:ext>
            </a:extLst>
          </p:cNvPr>
          <p:cNvSpPr/>
          <p:nvPr/>
        </p:nvSpPr>
        <p:spPr>
          <a:xfrm>
            <a:off x="570911" y="2591978"/>
            <a:ext cx="436086" cy="415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18E11AE7-FCED-48E0-A0EB-B32E1A38D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6822F4D2-AA63-4CDD-A3EC-CAC741CE5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81C29F92-DF51-4C69-93B2-DB6BEF08D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632C7540-8E6F-416F-B270-FFEAB63E8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5746"/>
              </p:ext>
            </p:extLst>
          </p:nvPr>
        </p:nvGraphicFramePr>
        <p:xfrm>
          <a:off x="153927" y="224644"/>
          <a:ext cx="8836146" cy="3425640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백분율이 필요한 상황을 파악하고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백분율의 뜻 이해 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suh_0601_04_0006_201_1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백분율이 필요한 상황을 파악하고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백분율의 뜻 이해 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suh_0601_04_0006_201_2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65436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비율을 백분율로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suh_0601_04_0006_202_1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suh_0601_04_0006_3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suh_0601_04_0006_3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suh_0601_04_0006_401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E2FEEE9-2373-4FE9-8F55-06FE4033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952226"/>
            <a:ext cx="6682053" cy="415104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39107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25600" y="3416300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491679" y="34121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34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알맞게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2845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5486329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E0DFE-3C3B-40E7-8F28-83FFBB4EFAA9}"/>
              </a:ext>
            </a:extLst>
          </p:cNvPr>
          <p:cNvSpPr/>
          <p:nvPr/>
        </p:nvSpPr>
        <p:spPr>
          <a:xfrm>
            <a:off x="506302" y="2318146"/>
            <a:ext cx="6161872" cy="1351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기준량을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할 때의 비율을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백분율은 기호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사용하여 나타내며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비율         을             라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39FBCBE-3BFA-412E-A0A0-103E70D39430}"/>
              </a:ext>
            </a:extLst>
          </p:cNvPr>
          <p:cNvSpPr/>
          <p:nvPr/>
        </p:nvSpPr>
        <p:spPr>
          <a:xfrm>
            <a:off x="466016" y="2225879"/>
            <a:ext cx="6161872" cy="1677293"/>
          </a:xfrm>
          <a:prstGeom prst="roundRect">
            <a:avLst/>
          </a:prstGeom>
          <a:noFill/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3FF9452-A502-403D-A963-DDFEEC834DD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81287B4-9750-423B-BD48-58961490CFF7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5B429C3B-17A9-4944-99C0-96465D881AD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9B2525C3-9B52-408E-84DF-043AC700360D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8F5A55F9-0D0B-4BBC-A2BF-6898C770D836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id="{279E9EB4-C4D2-444D-A218-F2862D5C52D1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977A4F1-F4A9-4C31-956F-68673BCCF6E5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hlinkClick r:id="rId4"/>
              </a:rPr>
              <a:t>https://cdata2.tsherpa.co.kr/tsherpa/MultiMedia/Flash/2020/curri/index_jr.html?flashxmlnum=yuni4856&amp;classa=A8-C1-21-MM-MA-03-02-02-0-0-0-0&amp;classno=MA_21_03/suhi_0201_01/suhi_0201_01_0002.html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</a:rPr>
              <a:t> 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88F57A9F-3AB8-4B88-92C6-F2190B0C42B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53013" y="1666341"/>
            <a:ext cx="294668" cy="306883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A181CFEB-F61C-4462-B1E6-BD69AB7DB11D}"/>
              </a:ext>
            </a:extLst>
          </p:cNvPr>
          <p:cNvGrpSpPr/>
          <p:nvPr/>
        </p:nvGrpSpPr>
        <p:grpSpPr>
          <a:xfrm>
            <a:off x="3990669" y="2402316"/>
            <a:ext cx="993700" cy="390077"/>
            <a:chOff x="3131841" y="3911865"/>
            <a:chExt cx="912212" cy="390077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F5B99F6-CF4B-4C44-8323-7BEFE9968FA7}"/>
                </a:ext>
              </a:extLst>
            </p:cNvPr>
            <p:cNvSpPr/>
            <p:nvPr/>
          </p:nvSpPr>
          <p:spPr bwMode="auto">
            <a:xfrm>
              <a:off x="3192482" y="3911865"/>
              <a:ext cx="790930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99F7412-F77C-457F-A117-996B35BA79B5}"/>
                </a:ext>
              </a:extLst>
            </p:cNvPr>
            <p:cNvSpPr/>
            <p:nvPr/>
          </p:nvSpPr>
          <p:spPr>
            <a:xfrm>
              <a:off x="3131841" y="3914723"/>
              <a:ext cx="912212" cy="38721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백분율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7" name="Picture 4">
            <a:extLst>
              <a:ext uri="{FF2B5EF4-FFF2-40B4-BE49-F238E27FC236}">
                <a16:creationId xmlns:a16="http://schemas.microsoft.com/office/drawing/2014/main" id="{EA5B05D0-2A33-4EB9-9EDD-0F6F51A5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38" y="266074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id="{7FC32981-4907-451C-9DF6-E1F79A9FE8B8}"/>
              </a:ext>
            </a:extLst>
          </p:cNvPr>
          <p:cNvGrpSpPr/>
          <p:nvPr/>
        </p:nvGrpSpPr>
        <p:grpSpPr>
          <a:xfrm>
            <a:off x="2150941" y="2841011"/>
            <a:ext cx="396044" cy="390077"/>
            <a:chOff x="3131841" y="3911865"/>
            <a:chExt cx="912212" cy="390077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AEF733B-8382-4188-8552-97111B526CF5}"/>
                </a:ext>
              </a:extLst>
            </p:cNvPr>
            <p:cNvSpPr/>
            <p:nvPr/>
          </p:nvSpPr>
          <p:spPr bwMode="auto">
            <a:xfrm>
              <a:off x="3192482" y="3911865"/>
              <a:ext cx="790930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79F7121-5321-4436-AC9A-932DFB520D0B}"/>
                </a:ext>
              </a:extLst>
            </p:cNvPr>
            <p:cNvSpPr/>
            <p:nvPr/>
          </p:nvSpPr>
          <p:spPr>
            <a:xfrm>
              <a:off x="3131841" y="3914723"/>
              <a:ext cx="912212" cy="38721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%</a:t>
              </a:r>
            </a:p>
          </p:txBody>
        </p:sp>
      </p:grp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3D57486B-97E1-4F4C-9983-2AB9A5BB8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06481"/>
              </p:ext>
            </p:extLst>
          </p:nvPr>
        </p:nvGraphicFramePr>
        <p:xfrm>
          <a:off x="1160037" y="3202239"/>
          <a:ext cx="46177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DB787B07-FBC6-497A-B817-6EA91FE85534}"/>
              </a:ext>
            </a:extLst>
          </p:cNvPr>
          <p:cNvGrpSpPr/>
          <p:nvPr/>
        </p:nvGrpSpPr>
        <p:grpSpPr>
          <a:xfrm>
            <a:off x="1908672" y="3279593"/>
            <a:ext cx="863128" cy="390077"/>
            <a:chOff x="3131841" y="3911865"/>
            <a:chExt cx="912212" cy="390077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1227638-6572-41F3-A8F8-A18B91E9B4B2}"/>
                </a:ext>
              </a:extLst>
            </p:cNvPr>
            <p:cNvSpPr/>
            <p:nvPr/>
          </p:nvSpPr>
          <p:spPr bwMode="auto">
            <a:xfrm>
              <a:off x="3192482" y="3911865"/>
              <a:ext cx="790930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9CF3990-C9F3-4E4C-9A92-0837A8427A97}"/>
                </a:ext>
              </a:extLst>
            </p:cNvPr>
            <p:cNvSpPr/>
            <p:nvPr/>
          </p:nvSpPr>
          <p:spPr>
            <a:xfrm>
              <a:off x="3131841" y="3914723"/>
              <a:ext cx="912212" cy="38721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50 %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5C2462A-65EF-425D-B58C-C90BB1F2091E}"/>
              </a:ext>
            </a:extLst>
          </p:cNvPr>
          <p:cNvGrpSpPr/>
          <p:nvPr/>
        </p:nvGrpSpPr>
        <p:grpSpPr>
          <a:xfrm>
            <a:off x="3483153" y="3279593"/>
            <a:ext cx="1264071" cy="390077"/>
            <a:chOff x="3131841" y="3911865"/>
            <a:chExt cx="912212" cy="390077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17653FC-637B-49CC-B20D-C44FECE88DB8}"/>
                </a:ext>
              </a:extLst>
            </p:cNvPr>
            <p:cNvSpPr/>
            <p:nvPr/>
          </p:nvSpPr>
          <p:spPr bwMode="auto">
            <a:xfrm>
              <a:off x="3192482" y="3911865"/>
              <a:ext cx="790930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28E0F7F-0F63-41C9-B7BF-21D2A017BE5B}"/>
                </a:ext>
              </a:extLst>
            </p:cNvPr>
            <p:cNvSpPr/>
            <p:nvPr/>
          </p:nvSpPr>
          <p:spPr>
            <a:xfrm>
              <a:off x="3131841" y="3914723"/>
              <a:ext cx="912212" cy="38721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퍼센트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7" name="Picture 4">
            <a:extLst>
              <a:ext uri="{FF2B5EF4-FFF2-40B4-BE49-F238E27FC236}">
                <a16:creationId xmlns:a16="http://schemas.microsoft.com/office/drawing/2014/main" id="{FD085BF2-583F-4786-A513-C6D24D058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95" y="307702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id="{CE6B37AB-5F6E-44C1-8909-0A540DA2B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702" y="360676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4">
            <a:extLst>
              <a:ext uri="{FF2B5EF4-FFF2-40B4-BE49-F238E27FC236}">
                <a16:creationId xmlns:a16="http://schemas.microsoft.com/office/drawing/2014/main" id="{70660368-B254-4677-B70F-0EBE3CEDF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519" y="360676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897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35614" y="1604119"/>
            <a:ext cx="612461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전체에 대한 색칠한 부분의 비율을 백분율로 </a:t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5486329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6887AD41-1BE2-48B5-9405-F04D3D11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441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8A5C9F5A-8D1C-4E5D-8774-AD92F085AA5C}"/>
              </a:ext>
            </a:extLst>
          </p:cNvPr>
          <p:cNvSpPr/>
          <p:nvPr/>
        </p:nvSpPr>
        <p:spPr>
          <a:xfrm>
            <a:off x="4258224" y="5253881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56DF298-6A9B-4536-856C-BB5163C50874}"/>
              </a:ext>
            </a:extLst>
          </p:cNvPr>
          <p:cNvGrpSpPr/>
          <p:nvPr/>
        </p:nvGrpSpPr>
        <p:grpSpPr>
          <a:xfrm>
            <a:off x="4198494" y="4186697"/>
            <a:ext cx="869758" cy="390077"/>
            <a:chOff x="3131841" y="3911865"/>
            <a:chExt cx="912212" cy="39007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0915698-3D1C-4BDD-91B1-7FEBB9C12918}"/>
                </a:ext>
              </a:extLst>
            </p:cNvPr>
            <p:cNvSpPr/>
            <p:nvPr/>
          </p:nvSpPr>
          <p:spPr bwMode="auto">
            <a:xfrm>
              <a:off x="3245268" y="3911865"/>
              <a:ext cx="685358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C8FDA54-12CD-4456-BAFE-576DE0DA9BD8}"/>
                </a:ext>
              </a:extLst>
            </p:cNvPr>
            <p:cNvSpPr/>
            <p:nvPr/>
          </p:nvSpPr>
          <p:spPr>
            <a:xfrm>
              <a:off x="3131841" y="3914723"/>
              <a:ext cx="912212" cy="38721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</a:p>
          </p:txBody>
        </p:sp>
      </p:grpSp>
      <p:pic>
        <p:nvPicPr>
          <p:cNvPr id="48" name="Picture 4">
            <a:extLst>
              <a:ext uri="{FF2B5EF4-FFF2-40B4-BE49-F238E27FC236}">
                <a16:creationId xmlns:a16="http://schemas.microsoft.com/office/drawing/2014/main" id="{37BCDBDB-9C83-46A8-A9FF-81C0B6E7A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606" y="450062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B191991D-CCBF-4B5A-9D10-E0E4E953A20A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91F00C3F-7693-4370-9F38-BC440724E05E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173C9F4C-8ABB-487E-A6BA-F2C06374729C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E4BF3BAD-13C1-4D99-A63B-9F59E1CF61E9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3324B527-2656-41CA-A739-0E0A102A3FDA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A1C83042-E605-437B-A232-E0F39D531264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5F2E1D6-28DF-4232-97E4-18ABE31A4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23953"/>
              </p:ext>
            </p:extLst>
          </p:nvPr>
        </p:nvGraphicFramePr>
        <p:xfrm>
          <a:off x="3781605" y="2382212"/>
          <a:ext cx="1580790" cy="16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158">
                  <a:extLst>
                    <a:ext uri="{9D8B030D-6E8A-4147-A177-3AD203B41FA5}">
                      <a16:colId xmlns:a16="http://schemas.microsoft.com/office/drawing/2014/main" val="957764187"/>
                    </a:ext>
                  </a:extLst>
                </a:gridCol>
                <a:gridCol w="316158">
                  <a:extLst>
                    <a:ext uri="{9D8B030D-6E8A-4147-A177-3AD203B41FA5}">
                      <a16:colId xmlns:a16="http://schemas.microsoft.com/office/drawing/2014/main" val="3561563070"/>
                    </a:ext>
                  </a:extLst>
                </a:gridCol>
                <a:gridCol w="316158">
                  <a:extLst>
                    <a:ext uri="{9D8B030D-6E8A-4147-A177-3AD203B41FA5}">
                      <a16:colId xmlns:a16="http://schemas.microsoft.com/office/drawing/2014/main" val="908657917"/>
                    </a:ext>
                  </a:extLst>
                </a:gridCol>
                <a:gridCol w="316158">
                  <a:extLst>
                    <a:ext uri="{9D8B030D-6E8A-4147-A177-3AD203B41FA5}">
                      <a16:colId xmlns:a16="http://schemas.microsoft.com/office/drawing/2014/main" val="2255276155"/>
                    </a:ext>
                  </a:extLst>
                </a:gridCol>
                <a:gridCol w="316158">
                  <a:extLst>
                    <a:ext uri="{9D8B030D-6E8A-4147-A177-3AD203B41FA5}">
                      <a16:colId xmlns:a16="http://schemas.microsoft.com/office/drawing/2014/main" val="362914099"/>
                    </a:ext>
                  </a:extLst>
                </a:gridCol>
              </a:tblGrid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1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1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1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1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1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05244"/>
                  </a:ext>
                </a:extLst>
              </a:tr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1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1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1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123768"/>
                  </a:ext>
                </a:extLst>
              </a:tr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765476"/>
                  </a:ext>
                </a:extLst>
              </a:tr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34227"/>
                  </a:ext>
                </a:extLst>
              </a:tr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302472"/>
                  </a:ext>
                </a:extLst>
              </a:tr>
            </a:tbl>
          </a:graphicData>
        </a:graphic>
      </p:graphicFrame>
      <p:grpSp>
        <p:nvGrpSpPr>
          <p:cNvPr id="60" name="그룹 59">
            <a:extLst>
              <a:ext uri="{FF2B5EF4-FFF2-40B4-BE49-F238E27FC236}">
                <a16:creationId xmlns:a16="http://schemas.microsoft.com/office/drawing/2014/main" id="{92968240-4086-450F-8F13-83AA510F4A73}"/>
              </a:ext>
            </a:extLst>
          </p:cNvPr>
          <p:cNvGrpSpPr/>
          <p:nvPr/>
        </p:nvGrpSpPr>
        <p:grpSpPr>
          <a:xfrm>
            <a:off x="1895032" y="4186697"/>
            <a:ext cx="869758" cy="390077"/>
            <a:chOff x="3131841" y="3911865"/>
            <a:chExt cx="912212" cy="39007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70A9B87-5B8E-4E5C-9EF0-1D764573F530}"/>
                </a:ext>
              </a:extLst>
            </p:cNvPr>
            <p:cNvSpPr/>
            <p:nvPr/>
          </p:nvSpPr>
          <p:spPr bwMode="auto">
            <a:xfrm>
              <a:off x="3245268" y="3911865"/>
              <a:ext cx="685358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9917188-9FEA-40CB-9866-FEFBB88C9E25}"/>
                </a:ext>
              </a:extLst>
            </p:cNvPr>
            <p:cNvSpPr/>
            <p:nvPr/>
          </p:nvSpPr>
          <p:spPr>
            <a:xfrm>
              <a:off x="3131841" y="3914723"/>
              <a:ext cx="912212" cy="38721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</a:p>
          </p:txBody>
        </p:sp>
      </p:grpSp>
      <p:pic>
        <p:nvPicPr>
          <p:cNvPr id="63" name="Picture 4">
            <a:extLst>
              <a:ext uri="{FF2B5EF4-FFF2-40B4-BE49-F238E27FC236}">
                <a16:creationId xmlns:a16="http://schemas.microsoft.com/office/drawing/2014/main" id="{BB2FDFE6-E051-4217-9E3E-C05B779B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61" y="447730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0B474889-069B-472F-8766-118917D20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4847"/>
              </p:ext>
            </p:extLst>
          </p:nvPr>
        </p:nvGraphicFramePr>
        <p:xfrm>
          <a:off x="1969842" y="2432248"/>
          <a:ext cx="632316" cy="16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158">
                  <a:extLst>
                    <a:ext uri="{9D8B030D-6E8A-4147-A177-3AD203B41FA5}">
                      <a16:colId xmlns:a16="http://schemas.microsoft.com/office/drawing/2014/main" val="957764187"/>
                    </a:ext>
                  </a:extLst>
                </a:gridCol>
                <a:gridCol w="316158">
                  <a:extLst>
                    <a:ext uri="{9D8B030D-6E8A-4147-A177-3AD203B41FA5}">
                      <a16:colId xmlns:a16="http://schemas.microsoft.com/office/drawing/2014/main" val="362914099"/>
                    </a:ext>
                  </a:extLst>
                </a:gridCol>
              </a:tblGrid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05244"/>
                  </a:ext>
                </a:extLst>
              </a:tr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123768"/>
                  </a:ext>
                </a:extLst>
              </a:tr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765476"/>
                  </a:ext>
                </a:extLst>
              </a:tr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34227"/>
                  </a:ext>
                </a:extLst>
              </a:tr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302472"/>
                  </a:ext>
                </a:extLst>
              </a:tr>
            </a:tbl>
          </a:graphicData>
        </a:graphic>
      </p:graphicFrame>
      <p:graphicFrame>
        <p:nvGraphicFramePr>
          <p:cNvPr id="33" name="Group 1072">
            <a:extLst>
              <a:ext uri="{FF2B5EF4-FFF2-40B4-BE49-F238E27FC236}">
                <a16:creationId xmlns:a16="http://schemas.microsoft.com/office/drawing/2014/main" id="{CC419C74-E1A0-49EC-A693-B3FE59FE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19824"/>
              </p:ext>
            </p:extLst>
          </p:nvPr>
        </p:nvGraphicFramePr>
        <p:xfrm>
          <a:off x="230029" y="6212868"/>
          <a:ext cx="4176464" cy="252028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발주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suh_0601_04_0006_401_1.jpg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CD86ACC-7E77-4934-81A7-24055966DDB3}"/>
              </a:ext>
            </a:extLst>
          </p:cNvPr>
          <p:cNvSpPr txBox="1"/>
          <p:nvPr/>
        </p:nvSpPr>
        <p:spPr>
          <a:xfrm>
            <a:off x="2663759" y="4196407"/>
            <a:ext cx="360069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1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B7F4DD-B0B1-4B76-B47F-59144132AD63}"/>
              </a:ext>
            </a:extLst>
          </p:cNvPr>
          <p:cNvSpPr txBox="1"/>
          <p:nvPr/>
        </p:nvSpPr>
        <p:spPr>
          <a:xfrm>
            <a:off x="5002326" y="4173557"/>
            <a:ext cx="360069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27781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35614" y="1604119"/>
            <a:ext cx="612461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전체에 대한 색칠한 부분의 비율을 백분율로 </a:t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39904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7" name="Picture 13">
            <a:extLst>
              <a:ext uri="{FF2B5EF4-FFF2-40B4-BE49-F238E27FC236}">
                <a16:creationId xmlns:a16="http://schemas.microsoft.com/office/drawing/2014/main" id="{6887AD41-1BE2-48B5-9405-F04D3D11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441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856DF298-6A9B-4536-856C-BB5163C50874}"/>
              </a:ext>
            </a:extLst>
          </p:cNvPr>
          <p:cNvGrpSpPr/>
          <p:nvPr/>
        </p:nvGrpSpPr>
        <p:grpSpPr>
          <a:xfrm>
            <a:off x="4198494" y="4186697"/>
            <a:ext cx="869758" cy="390077"/>
            <a:chOff x="3131841" y="3911865"/>
            <a:chExt cx="912212" cy="39007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0915698-3D1C-4BDD-91B1-7FEBB9C12918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C8FDA54-12CD-4456-BAFE-576DE0DA9BD8}"/>
                </a:ext>
              </a:extLst>
            </p:cNvPr>
            <p:cNvSpPr/>
            <p:nvPr/>
          </p:nvSpPr>
          <p:spPr>
            <a:xfrm>
              <a:off x="3131841" y="3914723"/>
              <a:ext cx="912212" cy="38721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32%</a:t>
              </a:r>
            </a:p>
          </p:txBody>
        </p:sp>
      </p:grpSp>
      <p:pic>
        <p:nvPicPr>
          <p:cNvPr id="48" name="Picture 4">
            <a:extLst>
              <a:ext uri="{FF2B5EF4-FFF2-40B4-BE49-F238E27FC236}">
                <a16:creationId xmlns:a16="http://schemas.microsoft.com/office/drawing/2014/main" id="{37BCDBDB-9C83-46A8-A9FF-81C0B6E7A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52" y="443051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B191991D-CCBF-4B5A-9D10-E0E4E953A20A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91F00C3F-7693-4370-9F38-BC440724E05E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173C9F4C-8ABB-487E-A6BA-F2C06374729C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E4BF3BAD-13C1-4D99-A63B-9F59E1CF61E9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3324B527-2656-41CA-A739-0E0A102A3FDA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A1C83042-E605-437B-A232-E0F39D531264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5F2E1D6-28DF-4232-97E4-18ABE31A4846}"/>
              </a:ext>
            </a:extLst>
          </p:cNvPr>
          <p:cNvGraphicFramePr>
            <a:graphicFrameLocks noGrp="1"/>
          </p:cNvGraphicFramePr>
          <p:nvPr/>
        </p:nvGraphicFramePr>
        <p:xfrm>
          <a:off x="3781605" y="2382212"/>
          <a:ext cx="1580790" cy="16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158">
                  <a:extLst>
                    <a:ext uri="{9D8B030D-6E8A-4147-A177-3AD203B41FA5}">
                      <a16:colId xmlns:a16="http://schemas.microsoft.com/office/drawing/2014/main" val="957764187"/>
                    </a:ext>
                  </a:extLst>
                </a:gridCol>
                <a:gridCol w="316158">
                  <a:extLst>
                    <a:ext uri="{9D8B030D-6E8A-4147-A177-3AD203B41FA5}">
                      <a16:colId xmlns:a16="http://schemas.microsoft.com/office/drawing/2014/main" val="3561563070"/>
                    </a:ext>
                  </a:extLst>
                </a:gridCol>
                <a:gridCol w="316158">
                  <a:extLst>
                    <a:ext uri="{9D8B030D-6E8A-4147-A177-3AD203B41FA5}">
                      <a16:colId xmlns:a16="http://schemas.microsoft.com/office/drawing/2014/main" val="908657917"/>
                    </a:ext>
                  </a:extLst>
                </a:gridCol>
                <a:gridCol w="316158">
                  <a:extLst>
                    <a:ext uri="{9D8B030D-6E8A-4147-A177-3AD203B41FA5}">
                      <a16:colId xmlns:a16="http://schemas.microsoft.com/office/drawing/2014/main" val="2255276155"/>
                    </a:ext>
                  </a:extLst>
                </a:gridCol>
                <a:gridCol w="316158">
                  <a:extLst>
                    <a:ext uri="{9D8B030D-6E8A-4147-A177-3AD203B41FA5}">
                      <a16:colId xmlns:a16="http://schemas.microsoft.com/office/drawing/2014/main" val="362914099"/>
                    </a:ext>
                  </a:extLst>
                </a:gridCol>
              </a:tblGrid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1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1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1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1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1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05244"/>
                  </a:ext>
                </a:extLst>
              </a:tr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1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1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1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123768"/>
                  </a:ext>
                </a:extLst>
              </a:tr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765476"/>
                  </a:ext>
                </a:extLst>
              </a:tr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34227"/>
                  </a:ext>
                </a:extLst>
              </a:tr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7C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7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302472"/>
                  </a:ext>
                </a:extLst>
              </a:tr>
            </a:tbl>
          </a:graphicData>
        </a:graphic>
      </p:graphicFrame>
      <p:grpSp>
        <p:nvGrpSpPr>
          <p:cNvPr id="60" name="그룹 59">
            <a:extLst>
              <a:ext uri="{FF2B5EF4-FFF2-40B4-BE49-F238E27FC236}">
                <a16:creationId xmlns:a16="http://schemas.microsoft.com/office/drawing/2014/main" id="{92968240-4086-450F-8F13-83AA510F4A73}"/>
              </a:ext>
            </a:extLst>
          </p:cNvPr>
          <p:cNvGrpSpPr/>
          <p:nvPr/>
        </p:nvGrpSpPr>
        <p:grpSpPr>
          <a:xfrm>
            <a:off x="1895032" y="4186697"/>
            <a:ext cx="869758" cy="390077"/>
            <a:chOff x="3131841" y="3911865"/>
            <a:chExt cx="912212" cy="39007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70A9B87-5B8E-4E5C-9EF0-1D764573F530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9917188-9FEA-40CB-9866-FEFBB88C9E25}"/>
                </a:ext>
              </a:extLst>
            </p:cNvPr>
            <p:cNvSpPr/>
            <p:nvPr/>
          </p:nvSpPr>
          <p:spPr>
            <a:xfrm>
              <a:off x="3131841" y="3914723"/>
              <a:ext cx="912212" cy="38721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60%</a:t>
              </a:r>
            </a:p>
          </p:txBody>
        </p:sp>
      </p:grpSp>
      <p:pic>
        <p:nvPicPr>
          <p:cNvPr id="63" name="Picture 4">
            <a:extLst>
              <a:ext uri="{FF2B5EF4-FFF2-40B4-BE49-F238E27FC236}">
                <a16:creationId xmlns:a16="http://schemas.microsoft.com/office/drawing/2014/main" id="{BB2FDFE6-E051-4217-9E3E-C05B779B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790" y="443051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0B474889-069B-472F-8766-118917D205DF}"/>
              </a:ext>
            </a:extLst>
          </p:cNvPr>
          <p:cNvGraphicFramePr>
            <a:graphicFrameLocks noGrp="1"/>
          </p:cNvGraphicFramePr>
          <p:nvPr/>
        </p:nvGraphicFramePr>
        <p:xfrm>
          <a:off x="2013753" y="2382212"/>
          <a:ext cx="632316" cy="16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158">
                  <a:extLst>
                    <a:ext uri="{9D8B030D-6E8A-4147-A177-3AD203B41FA5}">
                      <a16:colId xmlns:a16="http://schemas.microsoft.com/office/drawing/2014/main" val="957764187"/>
                    </a:ext>
                  </a:extLst>
                </a:gridCol>
                <a:gridCol w="316158">
                  <a:extLst>
                    <a:ext uri="{9D8B030D-6E8A-4147-A177-3AD203B41FA5}">
                      <a16:colId xmlns:a16="http://schemas.microsoft.com/office/drawing/2014/main" val="362914099"/>
                    </a:ext>
                  </a:extLst>
                </a:gridCol>
              </a:tblGrid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05244"/>
                  </a:ext>
                </a:extLst>
              </a:tr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123768"/>
                  </a:ext>
                </a:extLst>
              </a:tr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765476"/>
                  </a:ext>
                </a:extLst>
              </a:tr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34227"/>
                  </a:ext>
                </a:extLst>
              </a:tr>
              <a:tr h="32121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304" marR="80304" marT="40152" marB="40152">
                    <a:lnL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302472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90D8732B-922E-404B-8359-A00B16390178}"/>
              </a:ext>
            </a:extLst>
          </p:cNvPr>
          <p:cNvGrpSpPr/>
          <p:nvPr/>
        </p:nvGrpSpPr>
        <p:grpSpPr>
          <a:xfrm>
            <a:off x="323054" y="2775824"/>
            <a:ext cx="6469256" cy="2725880"/>
            <a:chOff x="421875" y="1518886"/>
            <a:chExt cx="6469256" cy="272588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2B83BAE-D8DF-4F3C-9E97-2FFB9BC94A71}"/>
                </a:ext>
              </a:extLst>
            </p:cNvPr>
            <p:cNvGrpSpPr/>
            <p:nvPr/>
          </p:nvGrpSpPr>
          <p:grpSpPr>
            <a:xfrm>
              <a:off x="421875" y="1518886"/>
              <a:ext cx="6384831" cy="2515801"/>
              <a:chOff x="324637" y="1734345"/>
              <a:chExt cx="6384831" cy="2515801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441BE021-F6B8-4600-A862-65A418E0F5EB}"/>
                  </a:ext>
                </a:extLst>
              </p:cNvPr>
              <p:cNvSpPr/>
              <p:nvPr/>
            </p:nvSpPr>
            <p:spPr>
              <a:xfrm>
                <a:off x="324637" y="2026952"/>
                <a:ext cx="6384831" cy="20109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id="{9BA0CFF5-CD06-45F5-A4EC-72948B26E04A}"/>
                  </a:ext>
                </a:extLst>
              </p:cNvPr>
              <p:cNvSpPr/>
              <p:nvPr/>
            </p:nvSpPr>
            <p:spPr>
              <a:xfrm flipH="1" flipV="1">
                <a:off x="4619104" y="4062039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2" name="Picture 2">
                <a:extLst>
                  <a:ext uri="{FF2B5EF4-FFF2-40B4-BE49-F238E27FC236}">
                    <a16:creationId xmlns:a16="http://schemas.microsoft.com/office/drawing/2014/main" id="{A8B3A8DE-BD89-4D9D-B0A5-7E2ED23BBD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69846" y="173434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1FEA95A-8581-40C4-B3D5-06908A7277F5}"/>
                </a:ext>
              </a:extLst>
            </p:cNvPr>
            <p:cNvSpPr txBox="1"/>
            <p:nvPr/>
          </p:nvSpPr>
          <p:spPr>
            <a:xfrm>
              <a:off x="583674" y="1984083"/>
              <a:ext cx="6307457" cy="226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그림을 보고 전체에 대한 색칠한 부분의 비율을 백분율로 나타내면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중 색칠한 부분이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칸이므로    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중 색칠한 부분이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칸이므로    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1BAEE33A-85FA-4360-99C6-DC4AC0907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19371"/>
              </p:ext>
            </p:extLst>
          </p:nvPr>
        </p:nvGraphicFramePr>
        <p:xfrm>
          <a:off x="4194158" y="3604067"/>
          <a:ext cx="331805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05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52" name="Picture 4">
            <a:extLst>
              <a:ext uri="{FF2B5EF4-FFF2-40B4-BE49-F238E27FC236}">
                <a16:creationId xmlns:a16="http://schemas.microsoft.com/office/drawing/2014/main" id="{1576DF9E-3E66-4EBA-8222-794C0CDDD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9" y="3789040"/>
            <a:ext cx="107698" cy="12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030013D6-34F3-49A0-BE34-C9DB0FEE6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9" y="4509120"/>
            <a:ext cx="107698" cy="12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8A89B85D-95E3-4CA6-9BFD-B2B6FA264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2073"/>
              </p:ext>
            </p:extLst>
          </p:nvPr>
        </p:nvGraphicFramePr>
        <p:xfrm>
          <a:off x="4224018" y="4333221"/>
          <a:ext cx="331805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05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55" name="타원 54">
            <a:extLst>
              <a:ext uri="{FF2B5EF4-FFF2-40B4-BE49-F238E27FC236}">
                <a16:creationId xmlns:a16="http://schemas.microsoft.com/office/drawing/2014/main" id="{D6A56688-4DBE-4F6D-8363-BEDC656FB967}"/>
              </a:ext>
            </a:extLst>
          </p:cNvPr>
          <p:cNvSpPr/>
          <p:nvPr/>
        </p:nvSpPr>
        <p:spPr>
          <a:xfrm>
            <a:off x="6609753" y="3712867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C010E96-E7E0-4A5A-B927-8F6246038A02}"/>
              </a:ext>
            </a:extLst>
          </p:cNvPr>
          <p:cNvSpPr/>
          <p:nvPr/>
        </p:nvSpPr>
        <p:spPr>
          <a:xfrm>
            <a:off x="6657571" y="4529502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95FBD88-4565-4D4A-8E4C-E4ECE68D2800}"/>
              </a:ext>
            </a:extLst>
          </p:cNvPr>
          <p:cNvGraphicFramePr>
            <a:graphicFrameLocks noGrp="1"/>
          </p:cNvGraphicFramePr>
          <p:nvPr/>
        </p:nvGraphicFramePr>
        <p:xfrm>
          <a:off x="1269187" y="2343478"/>
          <a:ext cx="4513680" cy="284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56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50456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504560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</a:tblGrid>
              <a:tr h="356134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백분율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71330"/>
                  </a:ext>
                </a:extLst>
              </a:tr>
              <a:tr h="826790"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20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826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0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826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0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94478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35614" y="1604119"/>
            <a:ext cx="61246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7" name="Picture 13">
            <a:extLst>
              <a:ext uri="{FF2B5EF4-FFF2-40B4-BE49-F238E27FC236}">
                <a16:creationId xmlns:a16="http://schemas.microsoft.com/office/drawing/2014/main" id="{6887AD41-1BE2-48B5-9405-F04D3D11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441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1C8FDA54-12CD-4456-BAFE-576DE0DA9BD8}"/>
              </a:ext>
            </a:extLst>
          </p:cNvPr>
          <p:cNvSpPr/>
          <p:nvPr/>
        </p:nvSpPr>
        <p:spPr>
          <a:xfrm>
            <a:off x="4616571" y="3734565"/>
            <a:ext cx="818442" cy="38721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37BCDBDB-9C83-46A8-A9FF-81C0B6E7A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68" y="397634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917188-9FEA-40CB-9866-FEFBB88C9E25}"/>
              </a:ext>
            </a:extLst>
          </p:cNvPr>
          <p:cNvSpPr/>
          <p:nvPr/>
        </p:nvSpPr>
        <p:spPr>
          <a:xfrm>
            <a:off x="4609632" y="2887441"/>
            <a:ext cx="829698" cy="38721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BB2FDFE6-E051-4217-9E3E-C05B779B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94" y="307052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C3209CCF-264C-42B3-AA3B-EE295A233F16}"/>
              </a:ext>
            </a:extLst>
          </p:cNvPr>
          <p:cNvGraphicFramePr>
            <a:graphicFrameLocks noGrp="1"/>
          </p:cNvGraphicFramePr>
          <p:nvPr/>
        </p:nvGraphicFramePr>
        <p:xfrm>
          <a:off x="1806667" y="2819400"/>
          <a:ext cx="46187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36CFFE-230A-47E3-B3A2-AC87105B7708}"/>
              </a:ext>
            </a:extLst>
          </p:cNvPr>
          <p:cNvSpPr/>
          <p:nvPr/>
        </p:nvSpPr>
        <p:spPr>
          <a:xfrm>
            <a:off x="3091095" y="2887441"/>
            <a:ext cx="829698" cy="38721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0.39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228A1A46-A35F-4634-BD77-38A4F7B70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57" y="307052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60675096-F059-4B69-A906-98088A8AB683}"/>
              </a:ext>
            </a:extLst>
          </p:cNvPr>
          <p:cNvSpPr/>
          <p:nvPr/>
        </p:nvSpPr>
        <p:spPr>
          <a:xfrm>
            <a:off x="1406168" y="3578508"/>
            <a:ext cx="1293624" cy="7440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defRPr/>
            </a:pP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97254A63-5496-40B2-8BD2-6FEE32EA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599" y="4146993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C08BB8CF-3617-4AFE-B7F5-1D7625549D6B}"/>
              </a:ext>
            </a:extLst>
          </p:cNvPr>
          <p:cNvGraphicFramePr>
            <a:graphicFrameLocks noGrp="1"/>
          </p:cNvGraphicFramePr>
          <p:nvPr/>
        </p:nvGraphicFramePr>
        <p:xfrm>
          <a:off x="1448646" y="3655723"/>
          <a:ext cx="43690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5E6C3E09-54AC-48F9-BFD1-A841D7EF4FCD}"/>
              </a:ext>
            </a:extLst>
          </p:cNvPr>
          <p:cNvGraphicFramePr>
            <a:graphicFrameLocks noGrp="1"/>
          </p:cNvGraphicFramePr>
          <p:nvPr/>
        </p:nvGraphicFramePr>
        <p:xfrm>
          <a:off x="2203248" y="3655723"/>
          <a:ext cx="328891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91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F1A2E375-CA2E-42A5-AC58-ED1829D5581E}"/>
              </a:ext>
            </a:extLst>
          </p:cNvPr>
          <p:cNvGraphicFramePr>
            <a:graphicFrameLocks noGrp="1"/>
          </p:cNvGraphicFramePr>
          <p:nvPr/>
        </p:nvGraphicFramePr>
        <p:xfrm>
          <a:off x="1871958" y="4484719"/>
          <a:ext cx="331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9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70" name="Picture 4">
            <a:extLst>
              <a:ext uri="{FF2B5EF4-FFF2-40B4-BE49-F238E27FC236}">
                <a16:creationId xmlns:a16="http://schemas.microsoft.com/office/drawing/2014/main" id="{7BE6BA00-642A-4691-B306-C11ADB94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57" y="476989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8D612B-62F8-496E-B214-CB5F5D6F7318}"/>
              </a:ext>
            </a:extLst>
          </p:cNvPr>
          <p:cNvSpPr/>
          <p:nvPr/>
        </p:nvSpPr>
        <p:spPr>
          <a:xfrm>
            <a:off x="4616571" y="4594784"/>
            <a:ext cx="818442" cy="38721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709BCC5A-6E0C-4A43-A6B3-CA4B3E0C9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68" y="483656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B87CCE72-68AB-4F0A-B1F0-E80A83675D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53013" y="1666341"/>
            <a:ext cx="294668" cy="306883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0AFDAA-6F97-47EB-91E7-E6A9F48FCC02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C1D2F196-8F00-4194-8961-17F5FB4699E8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9688A13A-C161-45CF-AF15-2A3A141098C6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79D78F1B-13C5-4B6F-98E3-2BDF87F9EED0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id="{435986B1-5DF5-48C7-9A85-254B62EABE21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A80BB362-65B0-4F5D-BB12-B7094FB1844C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E52DD49-EC58-4140-8616-3F59CBF684C4}"/>
              </a:ext>
            </a:extLst>
          </p:cNvPr>
          <p:cNvSpPr/>
          <p:nvPr/>
        </p:nvSpPr>
        <p:spPr>
          <a:xfrm>
            <a:off x="3091095" y="4586806"/>
            <a:ext cx="829698" cy="38721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1.25</a:t>
            </a:r>
          </a:p>
        </p:txBody>
      </p:sp>
    </p:spTree>
    <p:extLst>
      <p:ext uri="{BB962C8B-B14F-4D97-AF65-F5344CB8AC3E}">
        <p14:creationId xmlns:p14="http://schemas.microsoft.com/office/powerpoint/2010/main" val="1685619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95FBD88-4565-4D4A-8E4C-E4ECE68D2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62733"/>
              </p:ext>
            </p:extLst>
          </p:nvPr>
        </p:nvGraphicFramePr>
        <p:xfrm>
          <a:off x="1269187" y="2343478"/>
          <a:ext cx="4513680" cy="284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56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50456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504560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</a:tblGrid>
              <a:tr h="356134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백분율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71330"/>
                  </a:ext>
                </a:extLst>
              </a:tr>
              <a:tr h="826790"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20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826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0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826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0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94478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35614" y="1604119"/>
            <a:ext cx="61246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27162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7" name="Picture 13">
            <a:extLst>
              <a:ext uri="{FF2B5EF4-FFF2-40B4-BE49-F238E27FC236}">
                <a16:creationId xmlns:a16="http://schemas.microsoft.com/office/drawing/2014/main" id="{6887AD41-1BE2-48B5-9405-F04D3D11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441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856DF298-6A9B-4536-856C-BB5163C50874}"/>
              </a:ext>
            </a:extLst>
          </p:cNvPr>
          <p:cNvGrpSpPr/>
          <p:nvPr/>
        </p:nvGrpSpPr>
        <p:grpSpPr>
          <a:xfrm>
            <a:off x="4616571" y="3731707"/>
            <a:ext cx="818442" cy="390077"/>
            <a:chOff x="3131841" y="3911865"/>
            <a:chExt cx="912212" cy="39007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0915698-3D1C-4BDD-91B1-7FEBB9C12918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C8FDA54-12CD-4456-BAFE-576DE0DA9BD8}"/>
                </a:ext>
              </a:extLst>
            </p:cNvPr>
            <p:cNvSpPr/>
            <p:nvPr/>
          </p:nvSpPr>
          <p:spPr>
            <a:xfrm>
              <a:off x="3131841" y="3914723"/>
              <a:ext cx="912212" cy="38721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</p:grpSp>
      <p:pic>
        <p:nvPicPr>
          <p:cNvPr id="48" name="Picture 4">
            <a:extLst>
              <a:ext uri="{FF2B5EF4-FFF2-40B4-BE49-F238E27FC236}">
                <a16:creationId xmlns:a16="http://schemas.microsoft.com/office/drawing/2014/main" id="{37BCDBDB-9C83-46A8-A9FF-81C0B6E7A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68" y="397634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917188-9FEA-40CB-9866-FEFBB88C9E25}"/>
              </a:ext>
            </a:extLst>
          </p:cNvPr>
          <p:cNvSpPr/>
          <p:nvPr/>
        </p:nvSpPr>
        <p:spPr>
          <a:xfrm>
            <a:off x="4609632" y="2887441"/>
            <a:ext cx="829698" cy="38721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BB2FDFE6-E051-4217-9E3E-C05B779B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94" y="307052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C3209CCF-264C-42B3-AA3B-EE295A233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00763"/>
              </p:ext>
            </p:extLst>
          </p:nvPr>
        </p:nvGraphicFramePr>
        <p:xfrm>
          <a:off x="1678224" y="2819400"/>
          <a:ext cx="46187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36CFFE-230A-47E3-B3A2-AC87105B7708}"/>
              </a:ext>
            </a:extLst>
          </p:cNvPr>
          <p:cNvSpPr/>
          <p:nvPr/>
        </p:nvSpPr>
        <p:spPr>
          <a:xfrm>
            <a:off x="3091095" y="2887441"/>
            <a:ext cx="829698" cy="38721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0.39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228A1A46-A35F-4634-BD77-38A4F7B70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57" y="307052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781989E7-B7ED-4B86-A1DD-FB8E924D70F8}"/>
              </a:ext>
            </a:extLst>
          </p:cNvPr>
          <p:cNvGrpSpPr/>
          <p:nvPr/>
        </p:nvGrpSpPr>
        <p:grpSpPr>
          <a:xfrm>
            <a:off x="1406168" y="3573016"/>
            <a:ext cx="1293624" cy="749548"/>
            <a:chOff x="3131841" y="3911865"/>
            <a:chExt cx="912212" cy="390077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8DC49E7-4734-4A0B-AA59-779A56B9EF2D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(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  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0675096-F059-4B69-A906-98088A8AB683}"/>
                </a:ext>
              </a:extLst>
            </p:cNvPr>
            <p:cNvSpPr/>
            <p:nvPr/>
          </p:nvSpPr>
          <p:spPr>
            <a:xfrm>
              <a:off x="3131841" y="3914723"/>
              <a:ext cx="912212" cy="38721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defRPr/>
              </a:pP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4" name="Picture 4">
            <a:extLst>
              <a:ext uri="{FF2B5EF4-FFF2-40B4-BE49-F238E27FC236}">
                <a16:creationId xmlns:a16="http://schemas.microsoft.com/office/drawing/2014/main" id="{97254A63-5496-40B2-8BD2-6FEE32EA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599" y="4146993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C08BB8CF-3617-4AFE-B7F5-1D7625549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590329"/>
              </p:ext>
            </p:extLst>
          </p:nvPr>
        </p:nvGraphicFramePr>
        <p:xfrm>
          <a:off x="1448646" y="3655723"/>
          <a:ext cx="43690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5E6C3E09-54AC-48F9-BFD1-A841D7EF4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51710"/>
              </p:ext>
            </p:extLst>
          </p:nvPr>
        </p:nvGraphicFramePr>
        <p:xfrm>
          <a:off x="2203248" y="3655723"/>
          <a:ext cx="328891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91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F1A2E375-CA2E-42A5-AC58-ED1829D55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61066"/>
              </p:ext>
            </p:extLst>
          </p:nvPr>
        </p:nvGraphicFramePr>
        <p:xfrm>
          <a:off x="1871958" y="4484719"/>
          <a:ext cx="331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9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67" name="그룹 66">
            <a:extLst>
              <a:ext uri="{FF2B5EF4-FFF2-40B4-BE49-F238E27FC236}">
                <a16:creationId xmlns:a16="http://schemas.microsoft.com/office/drawing/2014/main" id="{1016F763-E964-4413-BB25-E43071A3AEA1}"/>
              </a:ext>
            </a:extLst>
          </p:cNvPr>
          <p:cNvGrpSpPr/>
          <p:nvPr/>
        </p:nvGrpSpPr>
        <p:grpSpPr>
          <a:xfrm>
            <a:off x="3091095" y="4583948"/>
            <a:ext cx="829698" cy="390077"/>
            <a:chOff x="3131841" y="3911865"/>
            <a:chExt cx="912212" cy="39007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FD9CFE1-DB55-49B9-984F-42F981BBD6ED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DD76036-CCA5-415B-8E10-BF38C360F556}"/>
                </a:ext>
              </a:extLst>
            </p:cNvPr>
            <p:cNvSpPr/>
            <p:nvPr/>
          </p:nvSpPr>
          <p:spPr>
            <a:xfrm>
              <a:off x="3131841" y="3914723"/>
              <a:ext cx="912212" cy="38721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1.25</a:t>
              </a:r>
            </a:p>
          </p:txBody>
        </p:sp>
      </p:grpSp>
      <p:pic>
        <p:nvPicPr>
          <p:cNvPr id="70" name="Picture 4">
            <a:extLst>
              <a:ext uri="{FF2B5EF4-FFF2-40B4-BE49-F238E27FC236}">
                <a16:creationId xmlns:a16="http://schemas.microsoft.com/office/drawing/2014/main" id="{7BE6BA00-642A-4691-B306-C11ADB94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57" y="476989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264754A9-0B05-4697-BD05-DD58921CE2A3}"/>
              </a:ext>
            </a:extLst>
          </p:cNvPr>
          <p:cNvGrpSpPr/>
          <p:nvPr/>
        </p:nvGrpSpPr>
        <p:grpSpPr>
          <a:xfrm>
            <a:off x="4616571" y="4591926"/>
            <a:ext cx="818442" cy="390077"/>
            <a:chOff x="3131841" y="3911865"/>
            <a:chExt cx="912212" cy="39007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4F64546-4EA1-4346-99E7-1C46245CBF20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18D612B-62F8-496E-B214-CB5F5D6F7318}"/>
                </a:ext>
              </a:extLst>
            </p:cNvPr>
            <p:cNvSpPr/>
            <p:nvPr/>
          </p:nvSpPr>
          <p:spPr>
            <a:xfrm>
              <a:off x="3131841" y="3914723"/>
              <a:ext cx="912212" cy="38721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125</a:t>
              </a:r>
            </a:p>
          </p:txBody>
        </p:sp>
      </p:grpSp>
      <p:pic>
        <p:nvPicPr>
          <p:cNvPr id="75" name="Picture 4">
            <a:extLst>
              <a:ext uri="{FF2B5EF4-FFF2-40B4-BE49-F238E27FC236}">
                <a16:creationId xmlns:a16="http://schemas.microsoft.com/office/drawing/2014/main" id="{709BCC5A-6E0C-4A43-A6B3-CA4B3E0C9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68" y="483656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B87CCE72-68AB-4F0A-B1F0-E80A83675D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53013" y="1666341"/>
            <a:ext cx="294668" cy="306883"/>
          </a:xfrm>
          <a:prstGeom prst="rect">
            <a:avLst/>
          </a:prstGeom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id="{8A89279C-FF36-439B-8C82-09F1DF0543CD}"/>
              </a:ext>
            </a:extLst>
          </p:cNvPr>
          <p:cNvGrpSpPr/>
          <p:nvPr/>
        </p:nvGrpSpPr>
        <p:grpSpPr>
          <a:xfrm>
            <a:off x="215516" y="2996952"/>
            <a:ext cx="6660739" cy="2281882"/>
            <a:chOff x="217099" y="1050512"/>
            <a:chExt cx="6660739" cy="2281882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3815DBD8-7B75-4365-BB7E-A4AFEC50592A}"/>
                </a:ext>
              </a:extLst>
            </p:cNvPr>
            <p:cNvSpPr/>
            <p:nvPr/>
          </p:nvSpPr>
          <p:spPr>
            <a:xfrm>
              <a:off x="217099" y="1352856"/>
              <a:ext cx="6660739" cy="19795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:a16="http://schemas.microsoft.com/office/drawing/2014/main" id="{A8F68313-4918-4C3D-A6D3-BC732699E919}"/>
                </a:ext>
              </a:extLst>
            </p:cNvPr>
            <p:cNvSpPr/>
            <p:nvPr/>
          </p:nvSpPr>
          <p:spPr>
            <a:xfrm flipH="1" flipV="1">
              <a:off x="4668383" y="3078313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C8AE89D-A9C9-45E0-845A-94A88F8B15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641543" y="1050512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3BC7AB2-36B3-4342-8D15-0A5BB9A93F1F}"/>
              </a:ext>
            </a:extLst>
          </p:cNvPr>
          <p:cNvSpPr txBox="1"/>
          <p:nvPr/>
        </p:nvSpPr>
        <p:spPr>
          <a:xfrm>
            <a:off x="255916" y="3342752"/>
            <a:ext cx="6936905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0.39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백분율로 나타내면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0.39×100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39 %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0.05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백분율로 나타내면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0.05×100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＝     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1.25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백분율로 나타내면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1.25×100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125 %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B303D9C0-ED17-4A9F-B175-E1B249809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55904"/>
              </p:ext>
            </p:extLst>
          </p:nvPr>
        </p:nvGraphicFramePr>
        <p:xfrm>
          <a:off x="464108" y="3420342"/>
          <a:ext cx="367090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85" name="타원 84">
            <a:extLst>
              <a:ext uri="{FF2B5EF4-FFF2-40B4-BE49-F238E27FC236}">
                <a16:creationId xmlns:a16="http://schemas.microsoft.com/office/drawing/2014/main" id="{55816ACC-5B62-45A6-9423-1CB1C68F0EA1}"/>
              </a:ext>
            </a:extLst>
          </p:cNvPr>
          <p:cNvSpPr/>
          <p:nvPr/>
        </p:nvSpPr>
        <p:spPr>
          <a:xfrm>
            <a:off x="841212" y="3318361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4">
            <a:extLst>
              <a:ext uri="{FF2B5EF4-FFF2-40B4-BE49-F238E27FC236}">
                <a16:creationId xmlns:a16="http://schemas.microsoft.com/office/drawing/2014/main" id="{986A7596-55F8-4EBA-91D7-4094AA5D1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1" y="3625590"/>
            <a:ext cx="107698" cy="12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>
            <a:extLst>
              <a:ext uri="{FF2B5EF4-FFF2-40B4-BE49-F238E27FC236}">
                <a16:creationId xmlns:a16="http://schemas.microsoft.com/office/drawing/2014/main" id="{892EE324-4661-4E31-9524-1CC9B01C1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1" y="4127178"/>
            <a:ext cx="107698" cy="12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5AD8B0FF-B4CD-4F88-931F-35C5EF7D2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154273"/>
              </p:ext>
            </p:extLst>
          </p:nvPr>
        </p:nvGraphicFramePr>
        <p:xfrm>
          <a:off x="1100961" y="3924302"/>
          <a:ext cx="367090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23BA8D51-E5BE-4DC5-B069-E8645E498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026036"/>
              </p:ext>
            </p:extLst>
          </p:nvPr>
        </p:nvGraphicFramePr>
        <p:xfrm>
          <a:off x="1737618" y="3930979"/>
          <a:ext cx="367090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91" name="Picture 4">
            <a:extLst>
              <a:ext uri="{FF2B5EF4-FFF2-40B4-BE49-F238E27FC236}">
                <a16:creationId xmlns:a16="http://schemas.microsoft.com/office/drawing/2014/main" id="{2FC8C80A-9F92-4E68-AFB1-83DAFC54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1" y="4633313"/>
            <a:ext cx="107698" cy="12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679D474B-0069-4762-AAD9-8B09E5EC6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322201"/>
              </p:ext>
            </p:extLst>
          </p:nvPr>
        </p:nvGraphicFramePr>
        <p:xfrm>
          <a:off x="464108" y="4416185"/>
          <a:ext cx="271049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4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921E50B5-F7AE-4900-918B-A3A574B2A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87027"/>
              </p:ext>
            </p:extLst>
          </p:nvPr>
        </p:nvGraphicFramePr>
        <p:xfrm>
          <a:off x="904485" y="4416185"/>
          <a:ext cx="499347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347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5×25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4×25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0B57455D-B930-46DF-893D-39C677B26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36239"/>
              </p:ext>
            </p:extLst>
          </p:nvPr>
        </p:nvGraphicFramePr>
        <p:xfrm>
          <a:off x="1592793" y="4417755"/>
          <a:ext cx="367090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95" name="타원 94">
            <a:extLst>
              <a:ext uri="{FF2B5EF4-FFF2-40B4-BE49-F238E27FC236}">
                <a16:creationId xmlns:a16="http://schemas.microsoft.com/office/drawing/2014/main" id="{329C0EB5-F39D-43C0-B413-1431E894AF49}"/>
              </a:ext>
            </a:extLst>
          </p:cNvPr>
          <p:cNvSpPr/>
          <p:nvPr/>
        </p:nvSpPr>
        <p:spPr>
          <a:xfrm>
            <a:off x="4232376" y="3318361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BC8D5FB-1E66-4565-8B1F-BBB8A5767835}"/>
              </a:ext>
            </a:extLst>
          </p:cNvPr>
          <p:cNvSpPr/>
          <p:nvPr/>
        </p:nvSpPr>
        <p:spPr>
          <a:xfrm>
            <a:off x="940200" y="3801976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4545927-21F8-4645-8FE4-072007C49296}"/>
              </a:ext>
            </a:extLst>
          </p:cNvPr>
          <p:cNvSpPr/>
          <p:nvPr/>
        </p:nvSpPr>
        <p:spPr>
          <a:xfrm>
            <a:off x="4969178" y="3764219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F5C9FAC-7C84-4E46-953D-8CC175855247}"/>
              </a:ext>
            </a:extLst>
          </p:cNvPr>
          <p:cNvSpPr/>
          <p:nvPr/>
        </p:nvSpPr>
        <p:spPr>
          <a:xfrm>
            <a:off x="5293352" y="4318076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D454BEB0-E128-4914-973F-ED3FAA91E01E}"/>
              </a:ext>
            </a:extLst>
          </p:cNvPr>
          <p:cNvSpPr/>
          <p:nvPr/>
        </p:nvSpPr>
        <p:spPr>
          <a:xfrm>
            <a:off x="1992332" y="4318076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5FF7A61-9E76-47D2-881A-52E85CA707B5}"/>
              </a:ext>
            </a:extLst>
          </p:cNvPr>
          <p:cNvSpPr/>
          <p:nvPr/>
        </p:nvSpPr>
        <p:spPr>
          <a:xfrm>
            <a:off x="1554347" y="3801976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FB92320-C8C8-474F-A584-1803B9D63511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id="{BAE1932B-8F10-4521-AC31-C62ABC25289F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:a16="http://schemas.microsoft.com/office/drawing/2014/main" id="{6563370B-E7AF-4A14-8416-D17AC9D3CEBE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id="{578F0DE3-A577-41EA-9901-5710F3935B23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id="{5F177EE6-2F1F-4687-863A-81D66AF04BE4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:a16="http://schemas.microsoft.com/office/drawing/2014/main" id="{5F6B7751-B928-4AD0-946C-BC2AC72766C8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995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F6A0A9D-4883-47FA-91CB-53D05DC4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20878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9E8E69-5ADD-4175-BFEF-A1E483B71E35}"/>
              </a:ext>
            </a:extLst>
          </p:cNvPr>
          <p:cNvSpPr/>
          <p:nvPr/>
        </p:nvSpPr>
        <p:spPr>
          <a:xfrm>
            <a:off x="1547664" y="2132856"/>
            <a:ext cx="540060" cy="2664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6F97D30-C4E4-4606-A7F6-6BEB3507B043}"/>
              </a:ext>
            </a:extLst>
          </p:cNvPr>
          <p:cNvSpPr/>
          <p:nvPr/>
        </p:nvSpPr>
        <p:spPr>
          <a:xfrm>
            <a:off x="1399838" y="258646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A5005B12-38DC-4105-9EBA-2C5BAFA70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48" y="499560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01755B-8EA9-43B7-BCDE-7B8AB9C670FD}"/>
              </a:ext>
            </a:extLst>
          </p:cNvPr>
          <p:cNvSpPr/>
          <p:nvPr/>
        </p:nvSpPr>
        <p:spPr>
          <a:xfrm>
            <a:off x="4725032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62780CA-8B8C-49FB-AACD-A246576E6B8A}"/>
              </a:ext>
            </a:extLst>
          </p:cNvPr>
          <p:cNvSpPr/>
          <p:nvPr/>
        </p:nvSpPr>
        <p:spPr>
          <a:xfrm>
            <a:off x="4673050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A431EFA-BDCB-4D37-BD30-1DBBBF76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69269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%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밖으로 빼기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1A066F-F29B-4C13-9701-32B4F09FE0C6}"/>
              </a:ext>
            </a:extLst>
          </p:cNvPr>
          <p:cNvSpPr/>
          <p:nvPr/>
        </p:nvSpPr>
        <p:spPr>
          <a:xfrm>
            <a:off x="2983973" y="2186388"/>
            <a:ext cx="39946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023951-AF49-4C16-A2E5-F597590DF997}"/>
              </a:ext>
            </a:extLst>
          </p:cNvPr>
          <p:cNvSpPr/>
          <p:nvPr/>
        </p:nvSpPr>
        <p:spPr>
          <a:xfrm>
            <a:off x="2809595" y="2920878"/>
            <a:ext cx="39946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17B5EC-F291-4787-B9CF-24706450E9BD}"/>
              </a:ext>
            </a:extLst>
          </p:cNvPr>
          <p:cNvSpPr/>
          <p:nvPr/>
        </p:nvSpPr>
        <p:spPr>
          <a:xfrm>
            <a:off x="2954776" y="3637890"/>
            <a:ext cx="39946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EE3222-E02F-4135-A8AB-BB8BB4DC3DA1}"/>
              </a:ext>
            </a:extLst>
          </p:cNvPr>
          <p:cNvSpPr/>
          <p:nvPr/>
        </p:nvSpPr>
        <p:spPr>
          <a:xfrm>
            <a:off x="2912069" y="4343789"/>
            <a:ext cx="39946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62EFC5-6ECE-4EC9-B283-62617183BFFD}"/>
              </a:ext>
            </a:extLst>
          </p:cNvPr>
          <p:cNvSpPr/>
          <p:nvPr/>
        </p:nvSpPr>
        <p:spPr>
          <a:xfrm>
            <a:off x="3383441" y="31209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407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F7E70C5-644E-4117-822F-36A4420C5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65765"/>
              </p:ext>
            </p:extLst>
          </p:nvPr>
        </p:nvGraphicFramePr>
        <p:xfrm>
          <a:off x="7020272" y="689281"/>
          <a:ext cx="2086863" cy="1957763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F6A0A9D-4883-47FA-91CB-53D05DC4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20878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9E8E69-5ADD-4175-BFEF-A1E483B71E35}"/>
              </a:ext>
            </a:extLst>
          </p:cNvPr>
          <p:cNvSpPr/>
          <p:nvPr/>
        </p:nvSpPr>
        <p:spPr>
          <a:xfrm>
            <a:off x="1547664" y="2132856"/>
            <a:ext cx="540060" cy="2664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6F97D30-C4E4-4606-A7F6-6BEB3507B043}"/>
              </a:ext>
            </a:extLst>
          </p:cNvPr>
          <p:cNvSpPr/>
          <p:nvPr/>
        </p:nvSpPr>
        <p:spPr>
          <a:xfrm>
            <a:off x="1399838" y="258646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A5005B12-38DC-4105-9EBA-2C5BAFA70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48" y="499560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01755B-8EA9-43B7-BCDE-7B8AB9C670FD}"/>
              </a:ext>
            </a:extLst>
          </p:cNvPr>
          <p:cNvSpPr/>
          <p:nvPr/>
        </p:nvSpPr>
        <p:spPr>
          <a:xfrm>
            <a:off x="4725032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62780CA-8B8C-49FB-AACD-A246576E6B8A}"/>
              </a:ext>
            </a:extLst>
          </p:cNvPr>
          <p:cNvSpPr/>
          <p:nvPr/>
        </p:nvSpPr>
        <p:spPr>
          <a:xfrm>
            <a:off x="4673050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0A0200-663A-451E-953F-659DDAF61CB1}"/>
              </a:ext>
            </a:extLst>
          </p:cNvPr>
          <p:cNvGrpSpPr/>
          <p:nvPr/>
        </p:nvGrpSpPr>
        <p:grpSpPr>
          <a:xfrm>
            <a:off x="215516" y="2302038"/>
            <a:ext cx="7596844" cy="2847096"/>
            <a:chOff x="314337" y="431095"/>
            <a:chExt cx="7596844" cy="28470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150E4A-8941-42E5-A423-E9384E65FE60}"/>
                </a:ext>
              </a:extLst>
            </p:cNvPr>
            <p:cNvGrpSpPr/>
            <p:nvPr/>
          </p:nvGrpSpPr>
          <p:grpSpPr>
            <a:xfrm>
              <a:off x="314337" y="431095"/>
              <a:ext cx="6660739" cy="2619866"/>
              <a:chOff x="217099" y="646554"/>
              <a:chExt cx="6660739" cy="261986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E65E676D-00FB-41D8-9475-A566233D329D}"/>
                  </a:ext>
                </a:extLst>
              </p:cNvPr>
              <p:cNvSpPr/>
              <p:nvPr/>
            </p:nvSpPr>
            <p:spPr>
              <a:xfrm>
                <a:off x="217099" y="939161"/>
                <a:ext cx="6660739" cy="211859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각 삼각형 24">
                <a:extLst>
                  <a:ext uri="{FF2B5EF4-FFF2-40B4-BE49-F238E27FC236}">
                    <a16:creationId xmlns:a16="http://schemas.microsoft.com/office/drawing/2014/main" id="{CD8276D4-5BF7-4270-938C-C49FA6A954A4}"/>
                  </a:ext>
                </a:extLst>
              </p:cNvPr>
              <p:cNvSpPr/>
              <p:nvPr/>
            </p:nvSpPr>
            <p:spPr>
              <a:xfrm flipH="1" flipV="1">
                <a:off x="4668383" y="3078313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A20FA281-FA2C-4790-BA88-FC63DF9791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41543" y="646554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DAF24B-EF2D-4FD7-8D0B-B015CD10624C}"/>
                </a:ext>
              </a:extLst>
            </p:cNvPr>
            <p:cNvSpPr txBox="1"/>
            <p:nvPr/>
          </p:nvSpPr>
          <p:spPr>
            <a:xfrm>
              <a:off x="354737" y="802064"/>
              <a:ext cx="7556444" cy="247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        ＝      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0.625, 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백분율로 나타내면 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0.625×100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62.5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b="1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62.5 %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0.43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백분율로 나타내면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0.43×100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43 %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     ＝    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1.6,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백분율로 나타내면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1.6×100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160 %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0.74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백분율로 나타내면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0.74×100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74 %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200000"/>
                </a:lnSpc>
              </a:pP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4494A0A-01AE-4586-8EAE-E8997E48E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54001"/>
              </p:ext>
            </p:extLst>
          </p:nvPr>
        </p:nvGraphicFramePr>
        <p:xfrm>
          <a:off x="904485" y="2770948"/>
          <a:ext cx="609884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84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5×125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8×125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7D13415-81DF-4874-AB7E-108C5473C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03076"/>
              </p:ext>
            </p:extLst>
          </p:nvPr>
        </p:nvGraphicFramePr>
        <p:xfrm>
          <a:off x="1736374" y="2774172"/>
          <a:ext cx="456358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58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625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167ECC0-82E2-4872-A487-859BB7410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77038"/>
              </p:ext>
            </p:extLst>
          </p:nvPr>
        </p:nvGraphicFramePr>
        <p:xfrm>
          <a:off x="464108" y="2770948"/>
          <a:ext cx="271049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4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97A2B634-2508-466C-B79B-E7286DE6D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06482"/>
              </p:ext>
            </p:extLst>
          </p:nvPr>
        </p:nvGraphicFramePr>
        <p:xfrm>
          <a:off x="464108" y="3724977"/>
          <a:ext cx="271049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4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8B8C25BC-04C5-4A88-BB65-DEB6E29AB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19918"/>
              </p:ext>
            </p:extLst>
          </p:nvPr>
        </p:nvGraphicFramePr>
        <p:xfrm>
          <a:off x="904485" y="3724901"/>
          <a:ext cx="427155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155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8×2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5×2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817A595F-28B1-45DF-A2B1-BE4268839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83672"/>
              </p:ext>
            </p:extLst>
          </p:nvPr>
        </p:nvGraphicFramePr>
        <p:xfrm>
          <a:off x="1545057" y="3724977"/>
          <a:ext cx="271049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4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34" name="Picture 4">
            <a:extLst>
              <a:ext uri="{FF2B5EF4-FFF2-40B4-BE49-F238E27FC236}">
                <a16:creationId xmlns:a16="http://schemas.microsoft.com/office/drawing/2014/main" id="{1CB914EA-18F3-45A3-9ECB-1A3BE54CA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1" y="2947183"/>
            <a:ext cx="107698" cy="12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8DF6910A-559B-4A5D-8015-6DD6A87C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1" y="3448771"/>
            <a:ext cx="107698" cy="12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D9B31E7D-B652-4310-BA5B-2B23CEAEC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1" y="3921639"/>
            <a:ext cx="107698" cy="12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2FD56F49-C3E7-4BB8-A940-76F8AC9CD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1" y="4423227"/>
            <a:ext cx="107698" cy="12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896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49CCB68-EE11-4318-8602-FA71E9BF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54639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9E8E69-5ADD-4175-BFEF-A1E483B71E35}"/>
              </a:ext>
            </a:extLst>
          </p:cNvPr>
          <p:cNvSpPr/>
          <p:nvPr/>
        </p:nvSpPr>
        <p:spPr>
          <a:xfrm>
            <a:off x="593570" y="3028225"/>
            <a:ext cx="5994654" cy="1534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6F97D30-C4E4-4606-A7F6-6BEB3507B043}"/>
              </a:ext>
            </a:extLst>
          </p:cNvPr>
          <p:cNvSpPr/>
          <p:nvPr/>
        </p:nvSpPr>
        <p:spPr>
          <a:xfrm>
            <a:off x="416426" y="331484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A5005B12-38DC-4105-9EBA-2C5BAFA70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48" y="499560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01755B-8EA9-43B7-BCDE-7B8AB9C670FD}"/>
              </a:ext>
            </a:extLst>
          </p:cNvPr>
          <p:cNvSpPr/>
          <p:nvPr/>
        </p:nvSpPr>
        <p:spPr>
          <a:xfrm>
            <a:off x="4725032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62780CA-8B8C-49FB-AACD-A246576E6B8A}"/>
              </a:ext>
            </a:extLst>
          </p:cNvPr>
          <p:cNvSpPr/>
          <p:nvPr/>
        </p:nvSpPr>
        <p:spPr>
          <a:xfrm>
            <a:off x="4673050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3F49C5B-2AA8-475F-8A22-7E0734BF5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72437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39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0935F7-F6A9-4897-955D-F3144207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26968"/>
            <a:ext cx="6660739" cy="4107924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0423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F61B55-25B1-45FD-B22A-A189F0101DBE}"/>
              </a:ext>
            </a:extLst>
          </p:cNvPr>
          <p:cNvSpPr/>
          <p:nvPr/>
        </p:nvSpPr>
        <p:spPr>
          <a:xfrm>
            <a:off x="255508" y="4718334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5CF8997-1E8C-406A-96FD-56ACB87699AB}"/>
              </a:ext>
            </a:extLst>
          </p:cNvPr>
          <p:cNvSpPr/>
          <p:nvPr/>
        </p:nvSpPr>
        <p:spPr>
          <a:xfrm>
            <a:off x="334345" y="44992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9">
            <a:extLst>
              <a:ext uri="{FF2B5EF4-FFF2-40B4-BE49-F238E27FC236}">
                <a16:creationId xmlns:a16="http://schemas.microsoft.com/office/drawing/2014/main" id="{00C92A60-5348-45F9-850D-2BC5B566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33" y="4171046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0042C45-8CF6-4E24-B0AD-A8CF55623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9" y="3284007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49CCB68-EE11-4318-8602-FA71E9BF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54639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9E8E69-5ADD-4175-BFEF-A1E483B71E35}"/>
              </a:ext>
            </a:extLst>
          </p:cNvPr>
          <p:cNvSpPr/>
          <p:nvPr/>
        </p:nvSpPr>
        <p:spPr>
          <a:xfrm>
            <a:off x="593570" y="3028225"/>
            <a:ext cx="5994654" cy="1534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A5005B12-38DC-4105-9EBA-2C5BAFA70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48" y="499560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01755B-8EA9-43B7-BCDE-7B8AB9C670FD}"/>
              </a:ext>
            </a:extLst>
          </p:cNvPr>
          <p:cNvSpPr/>
          <p:nvPr/>
        </p:nvSpPr>
        <p:spPr>
          <a:xfrm>
            <a:off x="4725032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3F49C5B-2AA8-475F-8A22-7E0734BF5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4152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7A3D1667-7929-48C1-A906-6090C59BA21E}"/>
              </a:ext>
            </a:extLst>
          </p:cNvPr>
          <p:cNvGrpSpPr/>
          <p:nvPr/>
        </p:nvGrpSpPr>
        <p:grpSpPr>
          <a:xfrm>
            <a:off x="152637" y="2803467"/>
            <a:ext cx="6936905" cy="2149425"/>
            <a:chOff x="251458" y="431095"/>
            <a:chExt cx="6936905" cy="214942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90CD970-D432-42FB-A5B7-044660AE3512}"/>
                </a:ext>
              </a:extLst>
            </p:cNvPr>
            <p:cNvGrpSpPr/>
            <p:nvPr/>
          </p:nvGrpSpPr>
          <p:grpSpPr>
            <a:xfrm>
              <a:off x="314337" y="431095"/>
              <a:ext cx="6660739" cy="2149425"/>
              <a:chOff x="217099" y="646554"/>
              <a:chExt cx="6660739" cy="2149425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ED3E87A-4977-4C2A-9B5E-48A6B3B6895C}"/>
                  </a:ext>
                </a:extLst>
              </p:cNvPr>
              <p:cNvSpPr/>
              <p:nvPr/>
            </p:nvSpPr>
            <p:spPr>
              <a:xfrm>
                <a:off x="217099" y="939161"/>
                <a:ext cx="6660739" cy="166871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각 삼각형 25">
                <a:extLst>
                  <a:ext uri="{FF2B5EF4-FFF2-40B4-BE49-F238E27FC236}">
                    <a16:creationId xmlns:a16="http://schemas.microsoft.com/office/drawing/2014/main" id="{8163FC02-58E3-4613-A677-D2887344129B}"/>
                  </a:ext>
                </a:extLst>
              </p:cNvPr>
              <p:cNvSpPr/>
              <p:nvPr/>
            </p:nvSpPr>
            <p:spPr>
              <a:xfrm flipH="1" flipV="1">
                <a:off x="4668383" y="2607872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27" name="Picture 2">
                <a:extLst>
                  <a:ext uri="{FF2B5EF4-FFF2-40B4-BE49-F238E27FC236}">
                    <a16:creationId xmlns:a16="http://schemas.microsoft.com/office/drawing/2014/main" id="{81292425-7D38-4DB7-9022-0B999EC5EC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41543" y="646554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E3225A-AB6C-4D64-B44C-A5C342ABF2E7}"/>
                </a:ext>
              </a:extLst>
            </p:cNvPr>
            <p:cNvSpPr txBox="1"/>
            <p:nvPr/>
          </p:nvSpPr>
          <p:spPr>
            <a:xfrm>
              <a:off x="251458" y="802064"/>
              <a:ext cx="6936905" cy="1491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학년 참가 학생 수에 대한 음악 교실 참가 학생 수의 비율을 백분율로 나타내면</a:t>
              </a:r>
              <a:endPara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학년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    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52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52 %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학년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     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56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56 %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학년은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52 %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학년은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56 %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학년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참가율이 더 높습니다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3C73705-BFDD-40C6-9E0E-2974924A8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58374"/>
              </p:ext>
            </p:extLst>
          </p:nvPr>
        </p:nvGraphicFramePr>
        <p:xfrm>
          <a:off x="1100746" y="3740961"/>
          <a:ext cx="367090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4BB0C59-1DCC-4F82-BE3B-96B0E7E48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3595"/>
              </p:ext>
            </p:extLst>
          </p:nvPr>
        </p:nvGraphicFramePr>
        <p:xfrm>
          <a:off x="4492942" y="3740961"/>
          <a:ext cx="367090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5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072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801594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티셔츠의 판매량을 그림으로 나타내어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9402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알뜰 시장에서 티셔츠는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 중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벌이 판매되었고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바지는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 중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벌이 판매 되었습니다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티셔츠와 바지의 판매율을 비교해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그림은 기존의 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1,2 </a:t>
            </a:r>
            <a:r>
              <a:rPr lang="ko-KR" altLang="en-US" sz="1000" dirty="0">
                <a:ea typeface="나눔고딕"/>
              </a:rPr>
              <a:t>페이지에 있던 그림 넣어주세요</a:t>
            </a:r>
            <a:r>
              <a:rPr lang="en-US" altLang="ko-KR" sz="1000" dirty="0">
                <a:ea typeface="나눔고딕"/>
              </a:rPr>
              <a:t>. </a:t>
            </a:r>
            <a:r>
              <a:rPr lang="ko-KR" altLang="en-US" sz="1000" dirty="0">
                <a:ea typeface="나눔고딕"/>
              </a:rPr>
              <a:t>위에 글씨는 그림 비율에 맞게 수정해서 </a:t>
            </a:r>
            <a:r>
              <a:rPr lang="ko-KR" altLang="en-US" sz="1000" dirty="0" err="1">
                <a:ea typeface="나눔고딕"/>
              </a:rPr>
              <a:t>넣어주시면</a:t>
            </a:r>
            <a:r>
              <a:rPr lang="ko-KR" altLang="en-US" sz="1000" dirty="0">
                <a:ea typeface="나눔고딕"/>
              </a:rPr>
              <a:t> 됩니다</a:t>
            </a:r>
            <a:r>
              <a:rPr lang="en-US" altLang="ko-KR" sz="1000" dirty="0">
                <a:ea typeface="나눔고딕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F975921-C535-4AA6-93BA-A5A8DB1C286A}"/>
              </a:ext>
            </a:extLst>
          </p:cNvPr>
          <p:cNvSpPr/>
          <p:nvPr/>
        </p:nvSpPr>
        <p:spPr>
          <a:xfrm>
            <a:off x="5676307" y="5402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981DFFB-69DB-49AA-9A34-92663B91091D}"/>
              </a:ext>
            </a:extLst>
          </p:cNvPr>
          <p:cNvGrpSpPr/>
          <p:nvPr/>
        </p:nvGrpSpPr>
        <p:grpSpPr>
          <a:xfrm>
            <a:off x="2447764" y="1502210"/>
            <a:ext cx="4536437" cy="257112"/>
            <a:chOff x="2336938" y="2219841"/>
            <a:chExt cx="4536437" cy="2571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6AAF11C-FB44-48DF-97DD-0C4BFB22CDA1}"/>
                </a:ext>
              </a:extLst>
            </p:cNvPr>
            <p:cNvSpPr/>
            <p:nvPr/>
          </p:nvSpPr>
          <p:spPr>
            <a:xfrm>
              <a:off x="2987498" y="22198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ADA267F-2C3F-4E73-95FB-EA4EE4DE0F58}"/>
                </a:ext>
              </a:extLst>
            </p:cNvPr>
            <p:cNvSpPr/>
            <p:nvPr/>
          </p:nvSpPr>
          <p:spPr>
            <a:xfrm>
              <a:off x="2336938" y="2219842"/>
              <a:ext cx="630741" cy="256556"/>
            </a:xfrm>
            <a:prstGeom prst="rect">
              <a:avLst/>
            </a:prstGeom>
            <a:solidFill>
              <a:srgbClr val="C7A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BCACECF-D863-487E-9636-F7723B4AD380}"/>
                </a:ext>
              </a:extLst>
            </p:cNvPr>
            <p:cNvSpPr/>
            <p:nvPr/>
          </p:nvSpPr>
          <p:spPr>
            <a:xfrm>
              <a:off x="3640636" y="222136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BBCB42D-6A90-49F3-92F9-1C8CB97D85FE}"/>
                </a:ext>
              </a:extLst>
            </p:cNvPr>
            <p:cNvSpPr/>
            <p:nvPr/>
          </p:nvSpPr>
          <p:spPr>
            <a:xfrm>
              <a:off x="4291196" y="222136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9807D17-CD12-434F-8347-F3EB2C5FE23A}"/>
                </a:ext>
              </a:extLst>
            </p:cNvPr>
            <p:cNvSpPr/>
            <p:nvPr/>
          </p:nvSpPr>
          <p:spPr>
            <a:xfrm>
              <a:off x="4941756" y="222136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1C2672C-E7F2-475F-A543-B44E64FBF4FD}"/>
                </a:ext>
              </a:extLst>
            </p:cNvPr>
            <p:cNvSpPr/>
            <p:nvPr/>
          </p:nvSpPr>
          <p:spPr>
            <a:xfrm>
              <a:off x="5591935" y="222136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17E7971-4220-487E-94D0-8EE5ADE6812B}"/>
                </a:ext>
              </a:extLst>
            </p:cNvPr>
            <p:cNvSpPr/>
            <p:nvPr/>
          </p:nvSpPr>
          <p:spPr>
            <a:xfrm>
              <a:off x="6242634" y="222136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49F41D6-D64C-4FCA-88BC-2B939E01A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36" y="2536736"/>
            <a:ext cx="6296913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5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072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801594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바지의 판매량을 그림으로 나타내어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9402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알뜰 시장에서 티셔츠는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 중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벌이 판매되었고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바지는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 중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벌이 판매 되었습니다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티셔츠와 바지의 판매율을 비교해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그림은 기존의 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1,2 </a:t>
            </a:r>
            <a:r>
              <a:rPr lang="ko-KR" altLang="en-US" sz="1000" dirty="0">
                <a:ea typeface="나눔고딕"/>
              </a:rPr>
              <a:t>페이지에 있던 그림 넣어주세요</a:t>
            </a:r>
            <a:r>
              <a:rPr lang="en-US" altLang="ko-KR" sz="1000" dirty="0">
                <a:ea typeface="나눔고딕"/>
              </a:rPr>
              <a:t>. </a:t>
            </a:r>
            <a:r>
              <a:rPr lang="ko-KR" altLang="en-US" sz="1000" dirty="0">
                <a:ea typeface="나눔고딕"/>
              </a:rPr>
              <a:t>위에 글씨는 그림 비율에 맞게 수정해서 </a:t>
            </a:r>
            <a:r>
              <a:rPr lang="ko-KR" altLang="en-US" sz="1000" dirty="0" err="1">
                <a:ea typeface="나눔고딕"/>
              </a:rPr>
              <a:t>넣어주시면</a:t>
            </a:r>
            <a:r>
              <a:rPr lang="ko-KR" altLang="en-US" sz="1000" dirty="0">
                <a:ea typeface="나눔고딕"/>
              </a:rPr>
              <a:t> 됩니다</a:t>
            </a:r>
            <a:r>
              <a:rPr lang="en-US" altLang="ko-KR" sz="1000" dirty="0">
                <a:ea typeface="나눔고딕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F975921-C535-4AA6-93BA-A5A8DB1C286A}"/>
              </a:ext>
            </a:extLst>
          </p:cNvPr>
          <p:cNvSpPr/>
          <p:nvPr/>
        </p:nvSpPr>
        <p:spPr>
          <a:xfrm>
            <a:off x="5676307" y="5402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981DFFB-69DB-49AA-9A34-92663B91091D}"/>
              </a:ext>
            </a:extLst>
          </p:cNvPr>
          <p:cNvGrpSpPr/>
          <p:nvPr/>
        </p:nvGrpSpPr>
        <p:grpSpPr>
          <a:xfrm>
            <a:off x="2447764" y="1502210"/>
            <a:ext cx="4536437" cy="257112"/>
            <a:chOff x="2336938" y="2219841"/>
            <a:chExt cx="4536437" cy="2571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6AAF11C-FB44-48DF-97DD-0C4BFB22CDA1}"/>
                </a:ext>
              </a:extLst>
            </p:cNvPr>
            <p:cNvSpPr/>
            <p:nvPr/>
          </p:nvSpPr>
          <p:spPr>
            <a:xfrm>
              <a:off x="2987498" y="2219841"/>
              <a:ext cx="630741" cy="255591"/>
            </a:xfrm>
            <a:prstGeom prst="rect">
              <a:avLst/>
            </a:prstGeom>
            <a:solidFill>
              <a:srgbClr val="C7A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ADA267F-2C3F-4E73-95FB-EA4EE4DE0F58}"/>
                </a:ext>
              </a:extLst>
            </p:cNvPr>
            <p:cNvSpPr/>
            <p:nvPr/>
          </p:nvSpPr>
          <p:spPr>
            <a:xfrm>
              <a:off x="2336938" y="2219842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BCACECF-D863-487E-9636-F7723B4AD380}"/>
                </a:ext>
              </a:extLst>
            </p:cNvPr>
            <p:cNvSpPr/>
            <p:nvPr/>
          </p:nvSpPr>
          <p:spPr>
            <a:xfrm>
              <a:off x="3640636" y="222136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BBCB42D-6A90-49F3-92F9-1C8CB97D85FE}"/>
                </a:ext>
              </a:extLst>
            </p:cNvPr>
            <p:cNvSpPr/>
            <p:nvPr/>
          </p:nvSpPr>
          <p:spPr>
            <a:xfrm>
              <a:off x="4291196" y="222136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9807D17-CD12-434F-8347-F3EB2C5FE23A}"/>
                </a:ext>
              </a:extLst>
            </p:cNvPr>
            <p:cNvSpPr/>
            <p:nvPr/>
          </p:nvSpPr>
          <p:spPr>
            <a:xfrm>
              <a:off x="4941756" y="222136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1C2672C-E7F2-475F-A543-B44E64FBF4FD}"/>
                </a:ext>
              </a:extLst>
            </p:cNvPr>
            <p:cNvSpPr/>
            <p:nvPr/>
          </p:nvSpPr>
          <p:spPr>
            <a:xfrm>
              <a:off x="5591935" y="222136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17E7971-4220-487E-94D0-8EE5ADE6812B}"/>
                </a:ext>
              </a:extLst>
            </p:cNvPr>
            <p:cNvSpPr/>
            <p:nvPr/>
          </p:nvSpPr>
          <p:spPr>
            <a:xfrm>
              <a:off x="6242634" y="222136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070F808-1F1C-4EAE-890C-F7B36A43B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109" y="2536736"/>
            <a:ext cx="3894367" cy="84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9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072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801594"/>
            <a:ext cx="66740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티셔츠와 바지 중 어느 것이 더 많이 판매되었다고 생각하나요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그렇게 생각한 이유는 무엇인가요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9402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알뜰 시장에서 티셔츠는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 중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벌이 판매되었고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바지는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 중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벌이 판매 되었습니다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티셔츠와 바지의 판매율을 비교해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그림은 기존의 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1,2 </a:t>
            </a:r>
            <a:r>
              <a:rPr lang="ko-KR" altLang="en-US" sz="1000" dirty="0">
                <a:ea typeface="나눔고딕"/>
              </a:rPr>
              <a:t>페이지에 있던 그림 넣어주세요</a:t>
            </a:r>
            <a:r>
              <a:rPr lang="en-US" altLang="ko-KR" sz="1000" dirty="0">
                <a:ea typeface="나눔고딕"/>
              </a:rPr>
              <a:t>. </a:t>
            </a:r>
            <a:r>
              <a:rPr lang="ko-KR" altLang="en-US" sz="1000" dirty="0">
                <a:ea typeface="나눔고딕"/>
              </a:rPr>
              <a:t>위에 글씨는 그림 비율에 맞게 수정해서 </a:t>
            </a:r>
            <a:r>
              <a:rPr lang="ko-KR" altLang="en-US" sz="1000" dirty="0" err="1">
                <a:ea typeface="나눔고딕"/>
              </a:rPr>
              <a:t>넣어주시면</a:t>
            </a:r>
            <a:r>
              <a:rPr lang="ko-KR" altLang="en-US" sz="1000" dirty="0">
                <a:ea typeface="나눔고딕"/>
              </a:rPr>
              <a:t> 됩니다</a:t>
            </a:r>
            <a:r>
              <a:rPr lang="en-US" altLang="ko-KR" sz="1000" dirty="0">
                <a:ea typeface="나눔고딕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0AC084-1D41-4AD5-8004-A02F1AF56D84}"/>
              </a:ext>
            </a:extLst>
          </p:cNvPr>
          <p:cNvSpPr txBox="1"/>
          <p:nvPr/>
        </p:nvSpPr>
        <p:spPr>
          <a:xfrm>
            <a:off x="334321" y="3688987"/>
            <a:ext cx="6469928" cy="60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lvl="1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티셔츠입니다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티셔츠는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벌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바지는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벌이 판매되었기 때문입니다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E70A6E69-C44B-4C07-B15C-5CE790E2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60" y="406856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C975F3B-FE06-4643-B605-1954455A1AEF}"/>
              </a:ext>
            </a:extLst>
          </p:cNvPr>
          <p:cNvGrpSpPr/>
          <p:nvPr/>
        </p:nvGrpSpPr>
        <p:grpSpPr>
          <a:xfrm>
            <a:off x="2447764" y="1502210"/>
            <a:ext cx="4536437" cy="257112"/>
            <a:chOff x="2447764" y="1502210"/>
            <a:chExt cx="4536437" cy="2571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E129C7A-4FC3-48DF-BA41-FCA689616DC5}"/>
                </a:ext>
              </a:extLst>
            </p:cNvPr>
            <p:cNvSpPr/>
            <p:nvPr/>
          </p:nvSpPr>
          <p:spPr>
            <a:xfrm>
              <a:off x="3098324" y="150221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1A7F5B6-F7B7-4CFC-9058-569781C9BAF6}"/>
                </a:ext>
              </a:extLst>
            </p:cNvPr>
            <p:cNvSpPr/>
            <p:nvPr/>
          </p:nvSpPr>
          <p:spPr>
            <a:xfrm>
              <a:off x="2447764" y="1502211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F6FB018-4F59-4D21-8B13-DF2C43151DCD}"/>
                </a:ext>
              </a:extLst>
            </p:cNvPr>
            <p:cNvSpPr/>
            <p:nvPr/>
          </p:nvSpPr>
          <p:spPr>
            <a:xfrm>
              <a:off x="3751462" y="1503731"/>
              <a:ext cx="630741" cy="255591"/>
            </a:xfrm>
            <a:prstGeom prst="rect">
              <a:avLst/>
            </a:prstGeom>
            <a:solidFill>
              <a:srgbClr val="C7A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7E67165-A879-46FE-A435-E6BADC2D6579}"/>
                </a:ext>
              </a:extLst>
            </p:cNvPr>
            <p:cNvSpPr/>
            <p:nvPr/>
          </p:nvSpPr>
          <p:spPr>
            <a:xfrm>
              <a:off x="4402022" y="150373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C0948DB-08D6-447D-9892-67B8F732F3CC}"/>
                </a:ext>
              </a:extLst>
            </p:cNvPr>
            <p:cNvSpPr/>
            <p:nvPr/>
          </p:nvSpPr>
          <p:spPr>
            <a:xfrm>
              <a:off x="5052582" y="150373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E58BD48-A401-4B48-B416-1C9EE15BE06B}"/>
                </a:ext>
              </a:extLst>
            </p:cNvPr>
            <p:cNvSpPr/>
            <p:nvPr/>
          </p:nvSpPr>
          <p:spPr>
            <a:xfrm>
              <a:off x="5702761" y="150373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695808B-8ED8-494D-AE03-A02F9BD0F91F}"/>
                </a:ext>
              </a:extLst>
            </p:cNvPr>
            <p:cNvSpPr/>
            <p:nvPr/>
          </p:nvSpPr>
          <p:spPr>
            <a:xfrm>
              <a:off x="6353460" y="150373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C0D4AC4-22AE-48E8-9153-086F9F9607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016" r="620"/>
          <a:stretch/>
        </p:blipFill>
        <p:spPr>
          <a:xfrm>
            <a:off x="1199601" y="2669363"/>
            <a:ext cx="5190966" cy="3211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FF6EA3-65CF-43C7-8262-F03B1823871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7049" r="14256" b="-8963"/>
          <a:stretch/>
        </p:blipFill>
        <p:spPr>
          <a:xfrm>
            <a:off x="1204896" y="3205738"/>
            <a:ext cx="2197338" cy="400761"/>
          </a:xfrm>
          <a:prstGeom prst="rect">
            <a:avLst/>
          </a:prstGeom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1F7A2DB6-F993-4983-A212-C8101CFF41C4}"/>
              </a:ext>
            </a:extLst>
          </p:cNvPr>
          <p:cNvSpPr txBox="1"/>
          <p:nvPr/>
        </p:nvSpPr>
        <p:spPr>
          <a:xfrm>
            <a:off x="1195800" y="2405903"/>
            <a:ext cx="548279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500" spc="-150" dirty="0">
                <a:latin typeface="맑은 고딕" pitchFamily="50" charset="-127"/>
                <a:ea typeface="맑은 고딕" pitchFamily="50" charset="-127"/>
              </a:rPr>
              <a:t>0                  10                  20                 30                 40                 50(</a:t>
            </a:r>
            <a:r>
              <a:rPr lang="ko-KR" altLang="en-US" sz="1500" spc="-150" dirty="0">
                <a:latin typeface="맑은 고딕" pitchFamily="50" charset="-127"/>
                <a:ea typeface="맑은 고딕" pitchFamily="50" charset="-127"/>
              </a:rPr>
              <a:t>벌</a:t>
            </a:r>
            <a:r>
              <a:rPr lang="en-US" altLang="ko-KR" sz="1500" spc="-150" dirty="0">
                <a:latin typeface="맑은 고딕" pitchFamily="50" charset="-127"/>
                <a:ea typeface="맑은 고딕" pitchFamily="50" charset="-127"/>
              </a:rPr>
              <a:t>)  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41602FB0-5195-4638-9D2D-C8D9B1125830}"/>
              </a:ext>
            </a:extLst>
          </p:cNvPr>
          <p:cNvSpPr txBox="1"/>
          <p:nvPr/>
        </p:nvSpPr>
        <p:spPr>
          <a:xfrm>
            <a:off x="1195800" y="2968081"/>
            <a:ext cx="256647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500" spc="-150" dirty="0">
                <a:latin typeface="맑은 고딕" pitchFamily="50" charset="-127"/>
                <a:ea typeface="맑은 고딕" pitchFamily="50" charset="-127"/>
              </a:rPr>
              <a:t>0                  10                  20(</a:t>
            </a:r>
            <a:r>
              <a:rPr lang="ko-KR" altLang="en-US" sz="1500" spc="-150" dirty="0">
                <a:latin typeface="맑은 고딕" pitchFamily="50" charset="-127"/>
                <a:ea typeface="맑은 고딕" pitchFamily="50" charset="-127"/>
              </a:rPr>
              <a:t>벌</a:t>
            </a:r>
            <a:r>
              <a:rPr lang="en-US" altLang="ko-KR" sz="1500" spc="-150" dirty="0">
                <a:latin typeface="맑은 고딕" pitchFamily="50" charset="-127"/>
                <a:ea typeface="맑은 고딕" pitchFamily="50" charset="-127"/>
              </a:rPr>
              <a:t>) 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6219765" y="2892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C84FB27-52A3-4E32-BF38-4786E43C66EB}"/>
              </a:ext>
            </a:extLst>
          </p:cNvPr>
          <p:cNvSpPr/>
          <p:nvPr/>
        </p:nvSpPr>
        <p:spPr>
          <a:xfrm>
            <a:off x="3216196" y="34013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4036064-9F2D-4222-9FC0-4950E76A2AFF}"/>
              </a:ext>
            </a:extLst>
          </p:cNvPr>
          <p:cNvGrpSpPr/>
          <p:nvPr/>
        </p:nvGrpSpPr>
        <p:grpSpPr>
          <a:xfrm>
            <a:off x="385727" y="2631216"/>
            <a:ext cx="757571" cy="381998"/>
            <a:chOff x="-2540473" y="2999059"/>
            <a:chExt cx="1401351" cy="587612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CC77ECB-7E32-4817-A1E9-EB3E82435B37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C9DB84B-935E-4416-BB65-FE9809C1CB7A}"/>
                </a:ext>
              </a:extLst>
            </p:cNvPr>
            <p:cNvSpPr/>
            <p:nvPr/>
          </p:nvSpPr>
          <p:spPr>
            <a:xfrm>
              <a:off x="-2540473" y="3032806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티셔츠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73DA991-8CE6-4EE1-9FCA-B2F3E539A7AD}"/>
              </a:ext>
            </a:extLst>
          </p:cNvPr>
          <p:cNvGrpSpPr/>
          <p:nvPr/>
        </p:nvGrpSpPr>
        <p:grpSpPr>
          <a:xfrm>
            <a:off x="385727" y="3188861"/>
            <a:ext cx="757571" cy="371187"/>
            <a:chOff x="-2540473" y="2999059"/>
            <a:chExt cx="1401351" cy="57098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FC9A70E6-E711-45F8-8962-9BE8C385DCD3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3BFC360-F2CB-467C-B21E-8A35840CD31F}"/>
                </a:ext>
              </a:extLst>
            </p:cNvPr>
            <p:cNvSpPr/>
            <p:nvPr/>
          </p:nvSpPr>
          <p:spPr>
            <a:xfrm>
              <a:off x="-2540473" y="3032805"/>
              <a:ext cx="1401351" cy="4971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바지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CC6BF64-34DD-4BBD-9796-B9CEB2649174}"/>
              </a:ext>
            </a:extLst>
          </p:cNvPr>
          <p:cNvSpPr txBox="1"/>
          <p:nvPr/>
        </p:nvSpPr>
        <p:spPr>
          <a:xfrm>
            <a:off x="334320" y="4436671"/>
            <a:ext cx="6469930" cy="926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A880B916-D909-4F8F-BF91-12DB80215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46" y="502842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6FCAB90C-F0B6-424B-8E05-9C92C853E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64781"/>
              </p:ext>
            </p:extLst>
          </p:nvPr>
        </p:nvGraphicFramePr>
        <p:xfrm>
          <a:off x="5121434" y="4412672"/>
          <a:ext cx="314662" cy="55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47822E4C-11B2-401A-9AD5-82155F358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36677"/>
              </p:ext>
            </p:extLst>
          </p:nvPr>
        </p:nvGraphicFramePr>
        <p:xfrm>
          <a:off x="1160994" y="4806736"/>
          <a:ext cx="314662" cy="55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587632D-677F-41F5-A842-9D80E9F19D5C}"/>
              </a:ext>
            </a:extLst>
          </p:cNvPr>
          <p:cNvSpPr/>
          <p:nvPr/>
        </p:nvSpPr>
        <p:spPr>
          <a:xfrm>
            <a:off x="299597" y="4433214"/>
            <a:ext cx="662489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바지입니다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판매율을 비교하면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티셔츠는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0.8),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바지는    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0.85)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바지 판매율이 더 크기 때문입니다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F975921-C535-4AA6-93BA-A5A8DB1C286A}"/>
              </a:ext>
            </a:extLst>
          </p:cNvPr>
          <p:cNvSpPr/>
          <p:nvPr/>
        </p:nvSpPr>
        <p:spPr>
          <a:xfrm>
            <a:off x="5676307" y="5402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699965DB-C284-4E07-AF4F-F581A86C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37" y="369285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27A07B2F-21DD-4E29-8B45-6FBF99C8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54512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072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801594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티셔츠와 바지의 판매율을 비교하려면 어떻게 해야 하나요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9402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알뜰 시장에서 티셔츠는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 중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벌이 판매되었고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바지는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 중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벌이 판매 되었습니다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티셔츠와 바지의 판매율을 비교해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그림은 기존의 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1,2 </a:t>
            </a:r>
            <a:r>
              <a:rPr lang="ko-KR" altLang="en-US" sz="1000" dirty="0">
                <a:ea typeface="나눔고딕"/>
              </a:rPr>
              <a:t>페이지에 있던 그림 넣어주세요</a:t>
            </a:r>
            <a:r>
              <a:rPr lang="en-US" altLang="ko-KR" sz="1000" dirty="0">
                <a:ea typeface="나눔고딕"/>
              </a:rPr>
              <a:t>. </a:t>
            </a:r>
            <a:r>
              <a:rPr lang="ko-KR" altLang="en-US" sz="1000" dirty="0">
                <a:ea typeface="나눔고딕"/>
              </a:rPr>
              <a:t>위에 글씨는 그림 비율에 맞게 수정해서 </a:t>
            </a:r>
            <a:r>
              <a:rPr lang="ko-KR" altLang="en-US" sz="1000" dirty="0" err="1">
                <a:ea typeface="나눔고딕"/>
              </a:rPr>
              <a:t>넣어주시면</a:t>
            </a:r>
            <a:r>
              <a:rPr lang="ko-KR" altLang="en-US" sz="1000" dirty="0">
                <a:ea typeface="나눔고딕"/>
              </a:rPr>
              <a:t> 됩니다</a:t>
            </a:r>
            <a:r>
              <a:rPr lang="en-US" altLang="ko-KR" sz="1000" dirty="0">
                <a:ea typeface="나눔고딕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0AC084-1D41-4AD5-8004-A02F1AF56D84}"/>
              </a:ext>
            </a:extLst>
          </p:cNvPr>
          <p:cNvSpPr txBox="1"/>
          <p:nvPr/>
        </p:nvSpPr>
        <p:spPr>
          <a:xfrm>
            <a:off x="334321" y="3688987"/>
            <a:ext cx="6469928" cy="60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티셔츠의 판매율과 바지의 판매율의 기준량을 동일하게 맞추어야 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E70A6E69-C44B-4C07-B15C-5CE790E2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60" y="406856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129C7A-4FC3-48DF-BA41-FCA689616DC5}"/>
              </a:ext>
            </a:extLst>
          </p:cNvPr>
          <p:cNvSpPr/>
          <p:nvPr/>
        </p:nvSpPr>
        <p:spPr>
          <a:xfrm>
            <a:off x="3098324" y="150221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A7F5B6-F7B7-4CFC-9058-569781C9BAF6}"/>
              </a:ext>
            </a:extLst>
          </p:cNvPr>
          <p:cNvSpPr/>
          <p:nvPr/>
        </p:nvSpPr>
        <p:spPr>
          <a:xfrm>
            <a:off x="2447764" y="150221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6FB018-4F59-4D21-8B13-DF2C43151DCD}"/>
              </a:ext>
            </a:extLst>
          </p:cNvPr>
          <p:cNvSpPr/>
          <p:nvPr/>
        </p:nvSpPr>
        <p:spPr>
          <a:xfrm>
            <a:off x="3751462" y="15037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E67165-A879-46FE-A435-E6BADC2D6579}"/>
              </a:ext>
            </a:extLst>
          </p:cNvPr>
          <p:cNvSpPr/>
          <p:nvPr/>
        </p:nvSpPr>
        <p:spPr>
          <a:xfrm>
            <a:off x="4402022" y="1503731"/>
            <a:ext cx="630741" cy="255591"/>
          </a:xfrm>
          <a:prstGeom prst="rect">
            <a:avLst/>
          </a:prstGeom>
          <a:solidFill>
            <a:srgbClr val="C7A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0948DB-08D6-447D-9892-67B8F732F3CC}"/>
              </a:ext>
            </a:extLst>
          </p:cNvPr>
          <p:cNvSpPr/>
          <p:nvPr/>
        </p:nvSpPr>
        <p:spPr>
          <a:xfrm>
            <a:off x="5052582" y="15037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E58BD48-A401-4B48-B416-1C9EE15BE06B}"/>
              </a:ext>
            </a:extLst>
          </p:cNvPr>
          <p:cNvSpPr/>
          <p:nvPr/>
        </p:nvSpPr>
        <p:spPr>
          <a:xfrm>
            <a:off x="5702761" y="15037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95808B-8ED8-494D-AE03-A02F9BD0F91F}"/>
              </a:ext>
            </a:extLst>
          </p:cNvPr>
          <p:cNvSpPr/>
          <p:nvPr/>
        </p:nvSpPr>
        <p:spPr>
          <a:xfrm>
            <a:off x="6353460" y="15037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0D4AC4-22AE-48E8-9153-086F9F9607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016" r="620"/>
          <a:stretch/>
        </p:blipFill>
        <p:spPr>
          <a:xfrm>
            <a:off x="1199601" y="2385941"/>
            <a:ext cx="5190966" cy="3211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FF6EA3-65CF-43C7-8262-F03B1823871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7049" r="14256" b="-8963"/>
          <a:stretch/>
        </p:blipFill>
        <p:spPr>
          <a:xfrm>
            <a:off x="1204896" y="2922316"/>
            <a:ext cx="2197338" cy="400761"/>
          </a:xfrm>
          <a:prstGeom prst="rect">
            <a:avLst/>
          </a:prstGeom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1F7A2DB6-F993-4983-A212-C8101CFF41C4}"/>
              </a:ext>
            </a:extLst>
          </p:cNvPr>
          <p:cNvSpPr txBox="1"/>
          <p:nvPr/>
        </p:nvSpPr>
        <p:spPr>
          <a:xfrm>
            <a:off x="1195800" y="2122481"/>
            <a:ext cx="548279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500" spc="-150" dirty="0">
                <a:latin typeface="맑은 고딕" pitchFamily="50" charset="-127"/>
                <a:ea typeface="맑은 고딕" pitchFamily="50" charset="-127"/>
              </a:rPr>
              <a:t>0                  10                  20                 30                 40                 50(</a:t>
            </a:r>
            <a:r>
              <a:rPr lang="ko-KR" altLang="en-US" sz="1500" spc="-150" dirty="0">
                <a:latin typeface="맑은 고딕" pitchFamily="50" charset="-127"/>
                <a:ea typeface="맑은 고딕" pitchFamily="50" charset="-127"/>
              </a:rPr>
              <a:t>벌</a:t>
            </a:r>
            <a:r>
              <a:rPr lang="en-US" altLang="ko-KR" sz="1500" spc="-150" dirty="0">
                <a:latin typeface="맑은 고딕" pitchFamily="50" charset="-127"/>
                <a:ea typeface="맑은 고딕" pitchFamily="50" charset="-127"/>
              </a:rPr>
              <a:t>)  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41602FB0-5195-4638-9D2D-C8D9B1125830}"/>
              </a:ext>
            </a:extLst>
          </p:cNvPr>
          <p:cNvSpPr txBox="1"/>
          <p:nvPr/>
        </p:nvSpPr>
        <p:spPr>
          <a:xfrm>
            <a:off x="1195800" y="2684659"/>
            <a:ext cx="256647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500" spc="-150" dirty="0">
                <a:latin typeface="맑은 고딕" pitchFamily="50" charset="-127"/>
                <a:ea typeface="맑은 고딕" pitchFamily="50" charset="-127"/>
              </a:rPr>
              <a:t>0                  10                  20(</a:t>
            </a:r>
            <a:r>
              <a:rPr lang="ko-KR" altLang="en-US" sz="1500" spc="-150" dirty="0">
                <a:latin typeface="맑은 고딕" pitchFamily="50" charset="-127"/>
                <a:ea typeface="맑은 고딕" pitchFamily="50" charset="-127"/>
              </a:rPr>
              <a:t>벌</a:t>
            </a:r>
            <a:r>
              <a:rPr lang="en-US" altLang="ko-KR" sz="1500" spc="-150" dirty="0">
                <a:latin typeface="맑은 고딕" pitchFamily="50" charset="-127"/>
                <a:ea typeface="맑은 고딕" pitchFamily="50" charset="-127"/>
              </a:rPr>
              <a:t>) 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6219765" y="26094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C84FB27-52A3-4E32-BF38-4786E43C66EB}"/>
              </a:ext>
            </a:extLst>
          </p:cNvPr>
          <p:cNvSpPr/>
          <p:nvPr/>
        </p:nvSpPr>
        <p:spPr>
          <a:xfrm>
            <a:off x="3216196" y="3117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4036064-9F2D-4222-9FC0-4950E76A2AFF}"/>
              </a:ext>
            </a:extLst>
          </p:cNvPr>
          <p:cNvGrpSpPr/>
          <p:nvPr/>
        </p:nvGrpSpPr>
        <p:grpSpPr>
          <a:xfrm>
            <a:off x="385727" y="2347794"/>
            <a:ext cx="757571" cy="381998"/>
            <a:chOff x="-2540473" y="2999059"/>
            <a:chExt cx="1401351" cy="587612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CC77ECB-7E32-4817-A1E9-EB3E82435B37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C9DB84B-935E-4416-BB65-FE9809C1CB7A}"/>
                </a:ext>
              </a:extLst>
            </p:cNvPr>
            <p:cNvSpPr/>
            <p:nvPr/>
          </p:nvSpPr>
          <p:spPr>
            <a:xfrm>
              <a:off x="-2540473" y="3032806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티셔츠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73DA991-8CE6-4EE1-9FCA-B2F3E539A7AD}"/>
              </a:ext>
            </a:extLst>
          </p:cNvPr>
          <p:cNvGrpSpPr/>
          <p:nvPr/>
        </p:nvGrpSpPr>
        <p:grpSpPr>
          <a:xfrm>
            <a:off x="385727" y="2905439"/>
            <a:ext cx="757571" cy="371187"/>
            <a:chOff x="-2540473" y="2999059"/>
            <a:chExt cx="1401351" cy="57098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FC9A70E6-E711-45F8-8962-9BE8C385DCD3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3BFC360-F2CB-467C-B21E-8A35840CD31F}"/>
                </a:ext>
              </a:extLst>
            </p:cNvPr>
            <p:cNvSpPr/>
            <p:nvPr/>
          </p:nvSpPr>
          <p:spPr>
            <a:xfrm>
              <a:off x="-2540473" y="3032805"/>
              <a:ext cx="1401351" cy="4971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바지</a:t>
              </a:r>
            </a:p>
          </p:txBody>
        </p:sp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id="{5F975921-C535-4AA6-93BA-A5A8DB1C286A}"/>
              </a:ext>
            </a:extLst>
          </p:cNvPr>
          <p:cNvSpPr/>
          <p:nvPr/>
        </p:nvSpPr>
        <p:spPr>
          <a:xfrm>
            <a:off x="5676307" y="5402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25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072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801594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만약 티셔츠가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벌이었다면 몇 벌이 판매된 것일까요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9402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알뜰 시장에서 티셔츠는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 중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벌이 판매되었고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바지는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 중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벌이 판매 되었습니다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티셔츠와 바지의 판매율을 비교해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이중수직선은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개발물의 그림 그대로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넣어주시고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한 페이지 안으로 들어올 수 있게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ea typeface="나눔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0AC084-1D41-4AD5-8004-A02F1AF56D84}"/>
              </a:ext>
            </a:extLst>
          </p:cNvPr>
          <p:cNvSpPr txBox="1"/>
          <p:nvPr/>
        </p:nvSpPr>
        <p:spPr>
          <a:xfrm>
            <a:off x="3321368" y="3934579"/>
            <a:ext cx="781295" cy="400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8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벌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E70A6E69-C44B-4C07-B15C-5CE790E2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19673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129C7A-4FC3-48DF-BA41-FCA689616DC5}"/>
              </a:ext>
            </a:extLst>
          </p:cNvPr>
          <p:cNvSpPr/>
          <p:nvPr/>
        </p:nvSpPr>
        <p:spPr>
          <a:xfrm>
            <a:off x="3098324" y="150221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A7F5B6-F7B7-4CFC-9058-569781C9BAF6}"/>
              </a:ext>
            </a:extLst>
          </p:cNvPr>
          <p:cNvSpPr/>
          <p:nvPr/>
        </p:nvSpPr>
        <p:spPr>
          <a:xfrm>
            <a:off x="2447764" y="150221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6FB018-4F59-4D21-8B13-DF2C43151DCD}"/>
              </a:ext>
            </a:extLst>
          </p:cNvPr>
          <p:cNvSpPr/>
          <p:nvPr/>
        </p:nvSpPr>
        <p:spPr>
          <a:xfrm>
            <a:off x="3751462" y="15037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E67165-A879-46FE-A435-E6BADC2D6579}"/>
              </a:ext>
            </a:extLst>
          </p:cNvPr>
          <p:cNvSpPr/>
          <p:nvPr/>
        </p:nvSpPr>
        <p:spPr>
          <a:xfrm>
            <a:off x="4402022" y="15037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0948DB-08D6-447D-9892-67B8F732F3CC}"/>
              </a:ext>
            </a:extLst>
          </p:cNvPr>
          <p:cNvSpPr/>
          <p:nvPr/>
        </p:nvSpPr>
        <p:spPr>
          <a:xfrm>
            <a:off x="5052582" y="1503731"/>
            <a:ext cx="630741" cy="255591"/>
          </a:xfrm>
          <a:prstGeom prst="rect">
            <a:avLst/>
          </a:prstGeom>
          <a:solidFill>
            <a:srgbClr val="C7A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E58BD48-A401-4B48-B416-1C9EE15BE06B}"/>
              </a:ext>
            </a:extLst>
          </p:cNvPr>
          <p:cNvSpPr/>
          <p:nvPr/>
        </p:nvSpPr>
        <p:spPr>
          <a:xfrm>
            <a:off x="5702761" y="15037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95808B-8ED8-494D-AE03-A02F9BD0F91F}"/>
              </a:ext>
            </a:extLst>
          </p:cNvPr>
          <p:cNvSpPr/>
          <p:nvPr/>
        </p:nvSpPr>
        <p:spPr>
          <a:xfrm>
            <a:off x="6353460" y="15037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F975921-C535-4AA6-93BA-A5A8DB1C286A}"/>
              </a:ext>
            </a:extLst>
          </p:cNvPr>
          <p:cNvSpPr/>
          <p:nvPr/>
        </p:nvSpPr>
        <p:spPr>
          <a:xfrm>
            <a:off x="5676307" y="5402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196BC9-F8E0-4B59-A3A9-ACED16E9F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70" y="2481701"/>
            <a:ext cx="6279652" cy="12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9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072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801594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만약 바지가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벌이었다면 몇 벌이 판매된 것일까요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9402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알뜰 시장에서 티셔츠는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 중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벌이 판매되었고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바지는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 중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벌이 판매 되었습니다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티셔츠와 바지의 판매율을 비교해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이중수직선은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개발물의 그림 그대로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넣어주시고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한 페이지 안으로 들어올 수 있게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ea typeface="나눔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백분율을 알아볼까요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0AC084-1D41-4AD5-8004-A02F1AF56D84}"/>
              </a:ext>
            </a:extLst>
          </p:cNvPr>
          <p:cNvSpPr txBox="1"/>
          <p:nvPr/>
        </p:nvSpPr>
        <p:spPr>
          <a:xfrm>
            <a:off x="3321368" y="3934579"/>
            <a:ext cx="781295" cy="400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벌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E70A6E69-C44B-4C07-B15C-5CE790E2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19673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129C7A-4FC3-48DF-BA41-FCA689616DC5}"/>
              </a:ext>
            </a:extLst>
          </p:cNvPr>
          <p:cNvSpPr/>
          <p:nvPr/>
        </p:nvSpPr>
        <p:spPr>
          <a:xfrm>
            <a:off x="3098324" y="150221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A7F5B6-F7B7-4CFC-9058-569781C9BAF6}"/>
              </a:ext>
            </a:extLst>
          </p:cNvPr>
          <p:cNvSpPr/>
          <p:nvPr/>
        </p:nvSpPr>
        <p:spPr>
          <a:xfrm>
            <a:off x="2447764" y="150221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6FB018-4F59-4D21-8B13-DF2C43151DCD}"/>
              </a:ext>
            </a:extLst>
          </p:cNvPr>
          <p:cNvSpPr/>
          <p:nvPr/>
        </p:nvSpPr>
        <p:spPr>
          <a:xfrm>
            <a:off x="3751462" y="15037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E67165-A879-46FE-A435-E6BADC2D6579}"/>
              </a:ext>
            </a:extLst>
          </p:cNvPr>
          <p:cNvSpPr/>
          <p:nvPr/>
        </p:nvSpPr>
        <p:spPr>
          <a:xfrm>
            <a:off x="4402022" y="15037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0948DB-08D6-447D-9892-67B8F732F3CC}"/>
              </a:ext>
            </a:extLst>
          </p:cNvPr>
          <p:cNvSpPr/>
          <p:nvPr/>
        </p:nvSpPr>
        <p:spPr>
          <a:xfrm>
            <a:off x="5052582" y="15037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E58BD48-A401-4B48-B416-1C9EE15BE06B}"/>
              </a:ext>
            </a:extLst>
          </p:cNvPr>
          <p:cNvSpPr/>
          <p:nvPr/>
        </p:nvSpPr>
        <p:spPr>
          <a:xfrm>
            <a:off x="5702761" y="1503731"/>
            <a:ext cx="630741" cy="255591"/>
          </a:xfrm>
          <a:prstGeom prst="rect">
            <a:avLst/>
          </a:prstGeom>
          <a:solidFill>
            <a:srgbClr val="C7A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95808B-8ED8-494D-AE03-A02F9BD0F91F}"/>
              </a:ext>
            </a:extLst>
          </p:cNvPr>
          <p:cNvSpPr/>
          <p:nvPr/>
        </p:nvSpPr>
        <p:spPr>
          <a:xfrm>
            <a:off x="6353460" y="15037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F975921-C535-4AA6-93BA-A5A8DB1C286A}"/>
              </a:ext>
            </a:extLst>
          </p:cNvPr>
          <p:cNvSpPr/>
          <p:nvPr/>
        </p:nvSpPr>
        <p:spPr>
          <a:xfrm>
            <a:off x="5676307" y="5402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5975D0-4609-41EA-90F9-26F68D2E1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70" y="2481701"/>
            <a:ext cx="6279652" cy="12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4193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40465</TotalTime>
  <Words>2671</Words>
  <Application>Microsoft Office PowerPoint</Application>
  <PresentationFormat>화면 슬라이드 쇼(4:3)</PresentationFormat>
  <Paragraphs>758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6297</cp:revision>
  <dcterms:created xsi:type="dcterms:W3CDTF">2008-07-15T12:19:11Z</dcterms:created>
  <dcterms:modified xsi:type="dcterms:W3CDTF">2022-02-18T08:56:38Z</dcterms:modified>
</cp:coreProperties>
</file>