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211" r:id="rId4"/>
    <p:sldId id="1226" r:id="rId5"/>
    <p:sldId id="1225" r:id="rId6"/>
    <p:sldId id="1248" r:id="rId7"/>
    <p:sldId id="1180" r:id="rId8"/>
    <p:sldId id="1241" r:id="rId9"/>
    <p:sldId id="1242" r:id="rId10"/>
    <p:sldId id="1243" r:id="rId11"/>
    <p:sldId id="1238" r:id="rId12"/>
    <p:sldId id="1244" r:id="rId13"/>
    <p:sldId id="1239" r:id="rId14"/>
    <p:sldId id="1245" r:id="rId15"/>
    <p:sldId id="1246" r:id="rId16"/>
    <p:sldId id="1247" r:id="rId17"/>
    <p:sldId id="1149" r:id="rId18"/>
    <p:sldId id="1169" r:id="rId1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A46B5B"/>
    <a:srgbClr val="FFFBF5"/>
    <a:srgbClr val="C7A08C"/>
    <a:srgbClr val="04A1FF"/>
    <a:srgbClr val="FBCE8B"/>
    <a:srgbClr val="E98E37"/>
    <a:srgbClr val="FF9999"/>
    <a:srgbClr val="FF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45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41136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514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수학으로 환경을 읽어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39A67A-FAEB-4C64-AF6F-2FE88FDF58FF}"/>
              </a:ext>
            </a:extLst>
          </p:cNvPr>
          <p:cNvSpPr/>
          <p:nvPr/>
        </p:nvSpPr>
        <p:spPr>
          <a:xfrm>
            <a:off x="59308" y="692696"/>
            <a:ext cx="6918956" cy="1268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1075F8BE-4003-431B-9C60-BAD712806459}"/>
              </a:ext>
            </a:extLst>
          </p:cNvPr>
          <p:cNvSpPr txBox="1"/>
          <p:nvPr/>
        </p:nvSpPr>
        <p:spPr>
          <a:xfrm>
            <a:off x="315180" y="707493"/>
            <a:ext cx="6568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병 재사용 현황을 조사하고 쓴 환경 보고서입니다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보고서에 적힌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상점용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병과 가정용 병의 출고량에 대한 빈 병 회수량의 비율을 백분율로 나타내고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백분율은 반올림하여 자연수로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2014870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생각한 방법이 맞는지 확인해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해결한 방법을 친구들에게 이야기해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0063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C7E5191B-F243-4E7C-A1DA-BD739C49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EBDD3A9-D613-49F8-8BFD-57E96A35EAE0}"/>
              </a:ext>
            </a:extLst>
          </p:cNvPr>
          <p:cNvGrpSpPr/>
          <p:nvPr/>
        </p:nvGrpSpPr>
        <p:grpSpPr>
          <a:xfrm>
            <a:off x="2951820" y="1603889"/>
            <a:ext cx="936501" cy="312943"/>
            <a:chOff x="2699792" y="1585526"/>
            <a:chExt cx="936501" cy="312943"/>
          </a:xfrm>
        </p:grpSpPr>
        <p:pic>
          <p:nvPicPr>
            <p:cNvPr id="41" name="Picture 7">
              <a:extLst>
                <a:ext uri="{FF2B5EF4-FFF2-40B4-BE49-F238E27FC236}">
                  <a16:creationId xmlns:a16="http://schemas.microsoft.com/office/drawing/2014/main" id="{9A33E1A1-4B7F-4007-BDB0-46851BFF7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3C864F5D-8FA7-46CF-BAA6-8AA5EC952FAC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 보기</a:t>
              </a:r>
            </a:p>
          </p:txBody>
        </p:sp>
      </p:grpSp>
      <p:pic>
        <p:nvPicPr>
          <p:cNvPr id="53" name="Picture 6">
            <a:extLst>
              <a:ext uri="{FF2B5EF4-FFF2-40B4-BE49-F238E27FC236}">
                <a16:creationId xmlns:a16="http://schemas.microsoft.com/office/drawing/2014/main" id="{B0A801B7-009B-42C6-9B4A-4B27CA33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640911"/>
            <a:ext cx="230675" cy="27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3A823DD0-57A0-432C-85ED-2A271E2C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4522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4A45A88F-C68D-475D-9AC6-C66DE6D06F05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1BE281-479D-4D10-9E73-D0ED2D0C5400}"/>
              </a:ext>
            </a:extLst>
          </p:cNvPr>
          <p:cNvGrpSpPr/>
          <p:nvPr/>
        </p:nvGrpSpPr>
        <p:grpSpPr>
          <a:xfrm>
            <a:off x="6607641" y="2033307"/>
            <a:ext cx="175773" cy="1800200"/>
            <a:chOff x="6607641" y="836712"/>
            <a:chExt cx="245921" cy="1656184"/>
          </a:xfrm>
        </p:grpSpPr>
        <p:sp>
          <p:nvSpPr>
            <p:cNvPr id="46" name="모서리가 둥근 직사각형 91">
              <a:extLst>
                <a:ext uri="{FF2B5EF4-FFF2-40B4-BE49-F238E27FC236}">
                  <a16:creationId xmlns:a16="http://schemas.microsoft.com/office/drawing/2014/main" id="{9737EEF3-5E74-4294-9DFC-768C0407BEC1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92">
              <a:extLst>
                <a:ext uri="{FF2B5EF4-FFF2-40B4-BE49-F238E27FC236}">
                  <a16:creationId xmlns:a16="http://schemas.microsoft.com/office/drawing/2014/main" id="{79E1190A-51F5-46BE-BD07-D045A242EF0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93">
              <a:extLst>
                <a:ext uri="{FF2B5EF4-FFF2-40B4-BE49-F238E27FC236}">
                  <a16:creationId xmlns:a16="http://schemas.microsoft.com/office/drawing/2014/main" id="{534A07DB-D029-47C5-AC41-48D08213DB89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94">
              <a:extLst>
                <a:ext uri="{FF2B5EF4-FFF2-40B4-BE49-F238E27FC236}">
                  <a16:creationId xmlns:a16="http://schemas.microsoft.com/office/drawing/2014/main" id="{A2AEF93A-68E4-4CFD-9C61-82EE8F98321A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0E0CF2-E37B-4F78-B0A1-297C4C169A7B}"/>
              </a:ext>
            </a:extLst>
          </p:cNvPr>
          <p:cNvSpPr/>
          <p:nvPr/>
        </p:nvSpPr>
        <p:spPr bwMode="auto">
          <a:xfrm>
            <a:off x="513784" y="2773948"/>
            <a:ext cx="5816939" cy="998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141297FE-5642-44C6-8186-2FF23A06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" y="2996682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4ADE8F-2969-4653-AD08-BBC8F38DC505}"/>
              </a:ext>
            </a:extLst>
          </p:cNvPr>
          <p:cNvSpPr/>
          <p:nvPr/>
        </p:nvSpPr>
        <p:spPr>
          <a:xfrm>
            <a:off x="863600" y="2706694"/>
            <a:ext cx="552544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출고량에 대한 회수량의 비율은            이므로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백분율로 나타낼 때에는 비율에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곱합니다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9779D99-0E5B-4E44-8F7F-0D9E397E1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73145"/>
              </p:ext>
            </p:extLst>
          </p:nvPr>
        </p:nvGraphicFramePr>
        <p:xfrm>
          <a:off x="4463988" y="2783389"/>
          <a:ext cx="87805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05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1" dirty="0" err="1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회수량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5" name="Picture 4">
            <a:extLst>
              <a:ext uri="{FF2B5EF4-FFF2-40B4-BE49-F238E27FC236}">
                <a16:creationId xmlns:a16="http://schemas.microsoft.com/office/drawing/2014/main" id="{79A91A41-6701-4747-BBA7-FED0722C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96" y="2773948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20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2493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323C42-FB6E-41DA-9F9C-ED549A02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163923"/>
            <a:ext cx="6731877" cy="4162034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6E2441-98EA-445D-BAEC-82867859CFCD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E6920F1-D4D2-4081-8D12-667153E33D95}"/>
              </a:ext>
            </a:extLst>
          </p:cNvPr>
          <p:cNvSpPr/>
          <p:nvPr/>
        </p:nvSpPr>
        <p:spPr>
          <a:xfrm>
            <a:off x="94764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03EB137C-8B02-486E-8E58-96E3A039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C936FA4-328D-48F7-BA1C-22BE1329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00" y="3106322"/>
            <a:ext cx="648072" cy="72860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17BD23-030A-42E5-87D8-1B7A6052BB00}"/>
              </a:ext>
            </a:extLst>
          </p:cNvPr>
          <p:cNvSpPr/>
          <p:nvPr/>
        </p:nvSpPr>
        <p:spPr>
          <a:xfrm>
            <a:off x="203960" y="4473116"/>
            <a:ext cx="335992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C104C2-34A0-47F2-AA90-1B374E88F8CD}"/>
              </a:ext>
            </a:extLst>
          </p:cNvPr>
          <p:cNvSpPr/>
          <p:nvPr/>
        </p:nvSpPr>
        <p:spPr>
          <a:xfrm>
            <a:off x="3498071" y="2576142"/>
            <a:ext cx="3234169" cy="1788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7E3EE6-3CBA-4E11-92FD-90F60F45A0AD}"/>
              </a:ext>
            </a:extLst>
          </p:cNvPr>
          <p:cNvSpPr/>
          <p:nvPr/>
        </p:nvSpPr>
        <p:spPr>
          <a:xfrm>
            <a:off x="5652120" y="4354871"/>
            <a:ext cx="969698" cy="1011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608C0B8-925F-4974-B334-2634C49AD0F9}"/>
              </a:ext>
            </a:extLst>
          </p:cNvPr>
          <p:cNvSpPr/>
          <p:nvPr/>
        </p:nvSpPr>
        <p:spPr>
          <a:xfrm>
            <a:off x="18109" y="43635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5685DB3-5F8C-4ECB-8338-DC3008718063}"/>
              </a:ext>
            </a:extLst>
          </p:cNvPr>
          <p:cNvSpPr/>
          <p:nvPr/>
        </p:nvSpPr>
        <p:spPr>
          <a:xfrm>
            <a:off x="3369263" y="25994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4DABF83-CD96-495E-86F6-CA598DBDE9D1}"/>
              </a:ext>
            </a:extLst>
          </p:cNvPr>
          <p:cNvSpPr/>
          <p:nvPr/>
        </p:nvSpPr>
        <p:spPr>
          <a:xfrm>
            <a:off x="5514256" y="4762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82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554483-C79A-46E1-BC9D-D27BC445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066387"/>
            <a:ext cx="6731877" cy="417048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49834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033183" y="2295030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64954" y="2185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274645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7829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74645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35709" y="3131833"/>
            <a:ext cx="303843" cy="38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5575" y="31451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328084" y="501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1DA6A-AABD-43E9-9EDB-6DD126B488A4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DF993E9-9A4E-4EDF-A01E-F23AD4BA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15A327-B55A-41A1-A04A-7788E8EDB4D9}"/>
              </a:ext>
            </a:extLst>
          </p:cNvPr>
          <p:cNvSpPr/>
          <p:nvPr/>
        </p:nvSpPr>
        <p:spPr>
          <a:xfrm>
            <a:off x="5547043" y="4930409"/>
            <a:ext cx="1041181" cy="370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1C4B57-30B6-479B-8224-3E91D14BEEE2}"/>
              </a:ext>
            </a:extLst>
          </p:cNvPr>
          <p:cNvSpPr/>
          <p:nvPr/>
        </p:nvSpPr>
        <p:spPr>
          <a:xfrm>
            <a:off x="6533019" y="2598760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0194E14-9744-465E-A596-B3309DF9C9E5}"/>
              </a:ext>
            </a:extLst>
          </p:cNvPr>
          <p:cNvSpPr/>
          <p:nvPr/>
        </p:nvSpPr>
        <p:spPr>
          <a:xfrm>
            <a:off x="6352885" y="3821881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AC7D99E-2B09-405D-8711-687793F2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" y="3436349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47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36EB8F-C35C-4A58-9001-AB434575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066387"/>
            <a:ext cx="6731877" cy="414593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8358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2133" y="272590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7624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72590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5547043" y="4930409"/>
            <a:ext cx="1041181" cy="370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364088" y="4996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60561E-65BA-4A03-B613-DC9E22004235}"/>
              </a:ext>
            </a:extLst>
          </p:cNvPr>
          <p:cNvSpPr/>
          <p:nvPr/>
        </p:nvSpPr>
        <p:spPr>
          <a:xfrm>
            <a:off x="6033183" y="2295030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8652FA-D2C9-47CF-8FC5-A978280599F5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4BE0E007-8EF5-4681-BC67-E56C1469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D5B49-7FD2-409E-A2CA-C658D69FCFE4}"/>
              </a:ext>
            </a:extLst>
          </p:cNvPr>
          <p:cNvSpPr/>
          <p:nvPr/>
        </p:nvSpPr>
        <p:spPr>
          <a:xfrm>
            <a:off x="6533019" y="2598760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5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0CC271-78AD-4FAB-912C-F9F13B2C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066387"/>
            <a:ext cx="6731877" cy="418747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6270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 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약물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클릭하면 풀 팝업으로 예 보이기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풀팝업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2133" y="272590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7624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72590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5842214" y="4892040"/>
            <a:ext cx="746010" cy="32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628370" y="4996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60561E-65BA-4A03-B613-DC9E22004235}"/>
              </a:ext>
            </a:extLst>
          </p:cNvPr>
          <p:cNvSpPr/>
          <p:nvPr/>
        </p:nvSpPr>
        <p:spPr>
          <a:xfrm>
            <a:off x="6033183" y="2295030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8652FA-D2C9-47CF-8FC5-A978280599F5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4BE0E007-8EF5-4681-BC67-E56C1469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D5B49-7FD2-409E-A2CA-C658D69FCFE4}"/>
              </a:ext>
            </a:extLst>
          </p:cNvPr>
          <p:cNvSpPr/>
          <p:nvPr/>
        </p:nvSpPr>
        <p:spPr>
          <a:xfrm>
            <a:off x="6533019" y="2598760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9E81F-1E28-4D01-BFA7-549BBB2A0D32}"/>
              </a:ext>
            </a:extLst>
          </p:cNvPr>
          <p:cNvSpPr/>
          <p:nvPr/>
        </p:nvSpPr>
        <p:spPr>
          <a:xfrm>
            <a:off x="755576" y="3897052"/>
            <a:ext cx="522058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68394F7-8E0D-434E-AC02-ED6F9FE9EAD0}"/>
              </a:ext>
            </a:extLst>
          </p:cNvPr>
          <p:cNvSpPr/>
          <p:nvPr/>
        </p:nvSpPr>
        <p:spPr>
          <a:xfrm>
            <a:off x="541732" y="40013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5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2323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보기 풀 팝업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 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55D0AF-5B08-494B-A894-CBE907E8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" y="1073852"/>
            <a:ext cx="6814256" cy="4421913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7B0F56A4-3809-4CE0-8A52-0348EFB9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2" y="8021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ABDB4-E2E6-40A3-AF57-D88E1353FFDD}"/>
              </a:ext>
            </a:extLst>
          </p:cNvPr>
          <p:cNvSpPr/>
          <p:nvPr/>
        </p:nvSpPr>
        <p:spPr>
          <a:xfrm>
            <a:off x="372373" y="1170937"/>
            <a:ext cx="303843" cy="38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D63F0BB-FF3E-4D65-87B9-6BAA72AA4DFC}"/>
              </a:ext>
            </a:extLst>
          </p:cNvPr>
          <p:cNvSpPr/>
          <p:nvPr/>
        </p:nvSpPr>
        <p:spPr>
          <a:xfrm>
            <a:off x="192239" y="1184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D6E2AE66-E6B6-42BF-B468-97F0938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75453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946CA5-2D0E-4753-8C6B-EEA882082C41}"/>
              </a:ext>
            </a:extLst>
          </p:cNvPr>
          <p:cNvSpPr/>
          <p:nvPr/>
        </p:nvSpPr>
        <p:spPr>
          <a:xfrm>
            <a:off x="836474" y="1073852"/>
            <a:ext cx="5391709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B5B9124-6975-4045-96EF-FABF4FD0F77C}"/>
              </a:ext>
            </a:extLst>
          </p:cNvPr>
          <p:cNvSpPr/>
          <p:nvPr/>
        </p:nvSpPr>
        <p:spPr>
          <a:xfrm>
            <a:off x="971600" y="9306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67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B6E594-4BDE-4E7C-8D7F-9B8FC635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" y="1066387"/>
            <a:ext cx="6731877" cy="4147359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60561E-65BA-4A03-B613-DC9E22004235}"/>
              </a:ext>
            </a:extLst>
          </p:cNvPr>
          <p:cNvSpPr/>
          <p:nvPr/>
        </p:nvSpPr>
        <p:spPr>
          <a:xfrm>
            <a:off x="6033183" y="2295030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8652FA-D2C9-47CF-8FC5-A978280599F5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4BE0E007-8EF5-4681-BC67-E56C1469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D5B49-7FD2-409E-A2CA-C658D69FCFE4}"/>
              </a:ext>
            </a:extLst>
          </p:cNvPr>
          <p:cNvSpPr/>
          <p:nvPr/>
        </p:nvSpPr>
        <p:spPr>
          <a:xfrm>
            <a:off x="6533019" y="2598760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5E3635-8850-40A9-90EA-FB01CD02481F}"/>
              </a:ext>
            </a:extLst>
          </p:cNvPr>
          <p:cNvSpPr/>
          <p:nvPr/>
        </p:nvSpPr>
        <p:spPr>
          <a:xfrm>
            <a:off x="4889217" y="2938016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40619D9-0E6F-419E-9293-5755E686DB2C}"/>
              </a:ext>
            </a:extLst>
          </p:cNvPr>
          <p:cNvSpPr/>
          <p:nvPr/>
        </p:nvSpPr>
        <p:spPr>
          <a:xfrm>
            <a:off x="6401384" y="2938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9B140C-2513-4EC8-B3B4-DFCAB886FD02}"/>
              </a:ext>
            </a:extLst>
          </p:cNvPr>
          <p:cNvSpPr/>
          <p:nvPr/>
        </p:nvSpPr>
        <p:spPr>
          <a:xfrm>
            <a:off x="863600" y="3991711"/>
            <a:ext cx="1210294" cy="103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7BE821-2438-4A14-8099-C0D320BDF134}"/>
              </a:ext>
            </a:extLst>
          </p:cNvPr>
          <p:cNvSpPr/>
          <p:nvPr/>
        </p:nvSpPr>
        <p:spPr>
          <a:xfrm>
            <a:off x="935596" y="38821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7DF05FF-01F4-4DB0-A851-9B04C8A575CE}"/>
              </a:ext>
            </a:extLst>
          </p:cNvPr>
          <p:cNvSpPr/>
          <p:nvPr/>
        </p:nvSpPr>
        <p:spPr>
          <a:xfrm>
            <a:off x="2339752" y="3482857"/>
            <a:ext cx="3377556" cy="1314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D5AAC5-D2CC-4442-ACFA-1CFFF0FBC0B8}"/>
              </a:ext>
            </a:extLst>
          </p:cNvPr>
          <p:cNvSpPr/>
          <p:nvPr/>
        </p:nvSpPr>
        <p:spPr>
          <a:xfrm>
            <a:off x="2591780" y="3350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ABE8D7-E8F5-4912-B2D9-D3C0B5F30BA8}"/>
              </a:ext>
            </a:extLst>
          </p:cNvPr>
          <p:cNvSpPr/>
          <p:nvPr/>
        </p:nvSpPr>
        <p:spPr>
          <a:xfrm>
            <a:off x="222133" y="268242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C478F37-5A6D-4B77-B865-C474C261DF6C}"/>
              </a:ext>
            </a:extLst>
          </p:cNvPr>
          <p:cNvSpPr/>
          <p:nvPr/>
        </p:nvSpPr>
        <p:spPr>
          <a:xfrm>
            <a:off x="76081" y="27189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13CABEA9-7435-41BC-8AFF-273B0A2A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2536" y="268242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A425A85-F924-4249-A036-E6FED8727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944" y="2839032"/>
            <a:ext cx="606090" cy="982849"/>
          </a:xfrm>
          <a:prstGeom prst="rect">
            <a:avLst/>
          </a:prstGeom>
        </p:spPr>
      </p:pic>
      <p:sp>
        <p:nvSpPr>
          <p:cNvPr id="50" name="직사각형 21">
            <a:extLst>
              <a:ext uri="{FF2B5EF4-FFF2-40B4-BE49-F238E27FC236}">
                <a16:creationId xmlns:a16="http://schemas.microsoft.com/office/drawing/2014/main" id="{6D6E0B81-93D9-4E13-96B0-3A275F59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56">
            <a:extLst>
              <a:ext uri="{FF2B5EF4-FFF2-40B4-BE49-F238E27FC236}">
                <a16:creationId xmlns:a16="http://schemas.microsoft.com/office/drawing/2014/main" id="{569AF30B-F08C-4755-AD92-A79CAE54B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58144"/>
              </p:ext>
            </p:extLst>
          </p:nvPr>
        </p:nvGraphicFramePr>
        <p:xfrm>
          <a:off x="6984268" y="692696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클릭하면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나오게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2" name="Picture 9">
            <a:extLst>
              <a:ext uri="{FF2B5EF4-FFF2-40B4-BE49-F238E27FC236}">
                <a16:creationId xmlns:a16="http://schemas.microsoft.com/office/drawing/2014/main" id="{E74A209B-E2F3-4E8A-9FA5-8FD6BA0A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67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D295D3-33B3-4444-A37B-63A0DD05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8" y="967486"/>
            <a:ext cx="6710625" cy="41441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9270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17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7B94285-7322-4785-B1D2-648789F3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7">
            <a:extLst>
              <a:ext uri="{FF2B5EF4-FFF2-40B4-BE49-F238E27FC236}">
                <a16:creationId xmlns:a16="http://schemas.microsoft.com/office/drawing/2014/main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FFB6BD1-F0D2-41E8-B555-C8C43E17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E48C965-D8C9-4CE9-95DE-FF1514F0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7" y="3970238"/>
            <a:ext cx="4495441" cy="26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23611"/>
              </p:ext>
            </p:extLst>
          </p:nvPr>
        </p:nvGraphicFramePr>
        <p:xfrm>
          <a:off x="153927" y="224644"/>
          <a:ext cx="8836146" cy="340795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lang="ko-KR" altLang="en-US" sz="1000" dirty="0"/>
                        <a:t>여러 가지 정보 중 필요한 정보를 찾아 비율과 백분율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lang="ko-KR" altLang="en-US" sz="1000" dirty="0"/>
                        <a:t>여러 가지 정보 중 필요한 정보를 찾아 비율과 백분율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lang="ko-KR" altLang="en-US" sz="1000" dirty="0"/>
                        <a:t>조건을 바꾸어 문제 만들어 해결하기 </a:t>
                      </a:r>
                      <a:r>
                        <a:rPr lang="en-US" altLang="ko-KR" sz="1000" dirty="0"/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lang="ko-KR" altLang="en-US" sz="1000" dirty="0"/>
                        <a:t>조건을 바꾸어 문제 만들어 해결하기 </a:t>
                      </a:r>
                      <a:r>
                        <a:rPr lang="en-US" altLang="ko-KR" sz="1000" dirty="0"/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045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suh_0601_04_0008_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2A6292-EBFB-4016-9E4D-FFAD72C8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7024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4789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준비물 약물 및 팝업박스 디자인 수정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굴림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굴림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5A81A1-A08A-4AE3-9B94-D03AD504EF68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6932A6-3BBC-4C0E-A37E-D8E3FADA13DB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9">
            <a:extLst>
              <a:ext uri="{FF2B5EF4-FFF2-40B4-BE49-F238E27FC236}">
                <a16:creationId xmlns:a16="http://schemas.microsoft.com/office/drawing/2014/main" id="{8C628EF2-91E5-49EF-9D4A-CD151162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E52656-2420-4F44-B145-B7DCF18E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6" y="1608232"/>
            <a:ext cx="2192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4BCE8D3-44C6-47A4-9462-5B6D28DB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6" y="2430271"/>
            <a:ext cx="2192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9940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오디오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재생바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 및 위치 하단으로 이동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및 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5143582-517E-43E0-B717-5D9EF604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3213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182853" y="9408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4309" y="9807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53106" y="1282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5178EB-2562-4A94-96BA-229DD54C9095}"/>
              </a:ext>
            </a:extLst>
          </p:cNvPr>
          <p:cNvSpPr/>
          <p:nvPr/>
        </p:nvSpPr>
        <p:spPr>
          <a:xfrm>
            <a:off x="4716017" y="2689530"/>
            <a:ext cx="2235856" cy="218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34DEDA8-D076-4631-B084-FD93048DAE75}"/>
              </a:ext>
            </a:extLst>
          </p:cNvPr>
          <p:cNvSpPr/>
          <p:nvPr/>
        </p:nvSpPr>
        <p:spPr>
          <a:xfrm>
            <a:off x="4552217" y="26369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EF47655-9DFA-4F28-B79B-4AEC56E13CB4}"/>
              </a:ext>
            </a:extLst>
          </p:cNvPr>
          <p:cNvSpPr/>
          <p:nvPr/>
        </p:nvSpPr>
        <p:spPr>
          <a:xfrm>
            <a:off x="275510" y="29609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53BC59-C231-4A1F-BED1-929B03C06FE0}"/>
              </a:ext>
            </a:extLst>
          </p:cNvPr>
          <p:cNvSpPr/>
          <p:nvPr/>
        </p:nvSpPr>
        <p:spPr>
          <a:xfrm>
            <a:off x="489580" y="2908330"/>
            <a:ext cx="6026636" cy="1888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136D0C0-89D2-417F-A3D7-96307A35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22278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B820C3-30CD-4EFB-93F9-D970D482E3A1}"/>
              </a:ext>
            </a:extLst>
          </p:cNvPr>
          <p:cNvCxnSpPr>
            <a:cxnSpLocks/>
          </p:cNvCxnSpPr>
          <p:nvPr/>
        </p:nvCxnSpPr>
        <p:spPr bwMode="auto">
          <a:xfrm flipH="1">
            <a:off x="4400371" y="2825573"/>
            <a:ext cx="819118" cy="26712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2771B6-40F6-43DF-80F1-CE3E55CEDA0F}"/>
              </a:ext>
            </a:extLst>
          </p:cNvPr>
          <p:cNvSpPr/>
          <p:nvPr/>
        </p:nvSpPr>
        <p:spPr>
          <a:xfrm>
            <a:off x="65312" y="5499589"/>
            <a:ext cx="6918956" cy="328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AF5E72-0DC3-4EDD-B931-8B191F6145A3}"/>
              </a:ext>
            </a:extLst>
          </p:cNvPr>
          <p:cNvSpPr/>
          <p:nvPr/>
        </p:nvSpPr>
        <p:spPr>
          <a:xfrm>
            <a:off x="267176" y="52955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7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40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1268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85102" y="540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6568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병 재사용 현황을 조사하고 쓴 환경 보고서입니다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보고서에 적힌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상점용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병과 가정용 병의 출고량에 대한 빈 병 회수량의 비율을 백분율로 나타내고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백분율은 반올림하여 자연수로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201487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구하려는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20063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371573" y="2421821"/>
            <a:ext cx="5816939" cy="998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EE4D84C5-E509-4CAA-AB24-FB0B23BF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" y="2508186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721389" y="2451042"/>
            <a:ext cx="544162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상점용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병과 가정용 병의 출고량 대한 빈 병 회수량의 비율을 백분율로 나타내어 비교해 보는 것입니다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8A2C3AB-394D-4873-88BB-5BF92F0989B0}"/>
              </a:ext>
            </a:extLst>
          </p:cNvPr>
          <p:cNvGrpSpPr/>
          <p:nvPr/>
        </p:nvGrpSpPr>
        <p:grpSpPr>
          <a:xfrm>
            <a:off x="6607641" y="2033307"/>
            <a:ext cx="175773" cy="1800200"/>
            <a:chOff x="6607641" y="836712"/>
            <a:chExt cx="245921" cy="1656184"/>
          </a:xfrm>
        </p:grpSpPr>
        <p:sp>
          <p:nvSpPr>
            <p:cNvPr id="50" name="모서리가 둥근 직사각형 91">
              <a:extLst>
                <a:ext uri="{FF2B5EF4-FFF2-40B4-BE49-F238E27FC236}">
                  <a16:creationId xmlns:a16="http://schemas.microsoft.com/office/drawing/2014/main" id="{E7DDE163-2D08-4118-B79A-4E897067E82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3" name="모서리가 둥근 직사각형 92">
              <a:extLst>
                <a:ext uri="{FF2B5EF4-FFF2-40B4-BE49-F238E27FC236}">
                  <a16:creationId xmlns:a16="http://schemas.microsoft.com/office/drawing/2014/main" id="{26618603-0714-43AA-A8B2-85F4885773A2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6" name="모서리가 둥근 직사각형 93">
              <a:extLst>
                <a:ext uri="{FF2B5EF4-FFF2-40B4-BE49-F238E27FC236}">
                  <a16:creationId xmlns:a16="http://schemas.microsoft.com/office/drawing/2014/main" id="{272DBAEC-B251-4EEA-8E6D-B65621A141F9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7" name="모서리가 둥근 직사각형 94">
              <a:extLst>
                <a:ext uri="{FF2B5EF4-FFF2-40B4-BE49-F238E27FC236}">
                  <a16:creationId xmlns:a16="http://schemas.microsoft.com/office/drawing/2014/main" id="{D8011F52-81DC-4270-9BEF-4A70E6FEBD1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2951820" y="1603889"/>
            <a:ext cx="936501" cy="312943"/>
            <a:chOff x="2699792" y="1585526"/>
            <a:chExt cx="936501" cy="312943"/>
          </a:xfrm>
        </p:grpSpPr>
        <p:pic>
          <p:nvPicPr>
            <p:cNvPr id="59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 보기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CA89651D-D1C7-4DF4-B6B1-4CA60DC9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640911"/>
            <a:ext cx="230675" cy="27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796" y="3192240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948B12FF-F321-4896-A490-4F94E26C4C8F}"/>
              </a:ext>
            </a:extLst>
          </p:cNvPr>
          <p:cNvSpPr/>
          <p:nvPr/>
        </p:nvSpPr>
        <p:spPr>
          <a:xfrm>
            <a:off x="3754865" y="1764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9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 시 나오는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74877B8-40C1-4D1C-A204-C9A330AE0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02"/>
          <a:stretch/>
        </p:blipFill>
        <p:spPr>
          <a:xfrm>
            <a:off x="74651" y="1988840"/>
            <a:ext cx="6877221" cy="234026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2E487DB4-A2AB-4F54-B38B-BC009DDFABAC}"/>
              </a:ext>
            </a:extLst>
          </p:cNvPr>
          <p:cNvSpPr/>
          <p:nvPr/>
        </p:nvSpPr>
        <p:spPr>
          <a:xfrm>
            <a:off x="715331" y="2040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94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39A67A-FAEB-4C64-AF6F-2FE88FDF58FF}"/>
              </a:ext>
            </a:extLst>
          </p:cNvPr>
          <p:cNvSpPr/>
          <p:nvPr/>
        </p:nvSpPr>
        <p:spPr>
          <a:xfrm>
            <a:off x="59308" y="692696"/>
            <a:ext cx="6918956" cy="1268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1075F8BE-4003-431B-9C60-BAD712806459}"/>
              </a:ext>
            </a:extLst>
          </p:cNvPr>
          <p:cNvSpPr txBox="1"/>
          <p:nvPr/>
        </p:nvSpPr>
        <p:spPr>
          <a:xfrm>
            <a:off x="315180" y="707493"/>
            <a:ext cx="6568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병 재사용 현황을 조사하고 쓴 환경 보고서입니다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보고서에 적힌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상점용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병과 가정용 병의 출고량에 대한 빈 병 회수량의 비율을 백분율로 나타내고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백분율은 반올림하여 자연수로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201487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방법으로 문제를 해결하면 좋을까요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0063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C7E5191B-F243-4E7C-A1DA-BD739C49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8A414AE3-8C42-4D02-8F71-36CCB587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49746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3A1933E-2B66-420B-A24B-52AD8871B362}"/>
              </a:ext>
            </a:extLst>
          </p:cNvPr>
          <p:cNvGrpSpPr/>
          <p:nvPr/>
        </p:nvGrpSpPr>
        <p:grpSpPr>
          <a:xfrm>
            <a:off x="6607641" y="2033307"/>
            <a:ext cx="175773" cy="1800200"/>
            <a:chOff x="6607641" y="836712"/>
            <a:chExt cx="245921" cy="1656184"/>
          </a:xfrm>
        </p:grpSpPr>
        <p:sp>
          <p:nvSpPr>
            <p:cNvPr id="53" name="모서리가 둥근 직사각형 91">
              <a:extLst>
                <a:ext uri="{FF2B5EF4-FFF2-40B4-BE49-F238E27FC236}">
                  <a16:creationId xmlns:a16="http://schemas.microsoft.com/office/drawing/2014/main" id="{4A52B56F-2300-4D55-8CAE-0A96AEB0BA1D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6" name="모서리가 둥근 직사각형 92">
              <a:extLst>
                <a:ext uri="{FF2B5EF4-FFF2-40B4-BE49-F238E27FC236}">
                  <a16:creationId xmlns:a16="http://schemas.microsoft.com/office/drawing/2014/main" id="{09609A55-80F3-470B-A0C0-5BE089B06CFF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7" name="모서리가 둥근 직사각형 93">
              <a:extLst>
                <a:ext uri="{FF2B5EF4-FFF2-40B4-BE49-F238E27FC236}">
                  <a16:creationId xmlns:a16="http://schemas.microsoft.com/office/drawing/2014/main" id="{3EE2A255-C17F-4A1C-B23F-94AC14C44E76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8" name="모서리가 둥근 직사각형 94">
              <a:extLst>
                <a:ext uri="{FF2B5EF4-FFF2-40B4-BE49-F238E27FC236}">
                  <a16:creationId xmlns:a16="http://schemas.microsoft.com/office/drawing/2014/main" id="{FDFCCB0C-7CA6-4012-99E4-CE46DA706201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176B88D-6A8F-4F0E-8455-31DE2830AF4C}"/>
              </a:ext>
            </a:extLst>
          </p:cNvPr>
          <p:cNvGrpSpPr/>
          <p:nvPr/>
        </p:nvGrpSpPr>
        <p:grpSpPr>
          <a:xfrm>
            <a:off x="2951820" y="1603889"/>
            <a:ext cx="936501" cy="312943"/>
            <a:chOff x="2699792" y="1585526"/>
            <a:chExt cx="936501" cy="312943"/>
          </a:xfrm>
        </p:grpSpPr>
        <p:pic>
          <p:nvPicPr>
            <p:cNvPr id="60" name="Picture 7">
              <a:extLst>
                <a:ext uri="{FF2B5EF4-FFF2-40B4-BE49-F238E27FC236}">
                  <a16:creationId xmlns:a16="http://schemas.microsoft.com/office/drawing/2014/main" id="{57D7AD0E-8470-4D0E-81F8-AE274F7E7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23">
              <a:extLst>
                <a:ext uri="{FF2B5EF4-FFF2-40B4-BE49-F238E27FC236}">
                  <a16:creationId xmlns:a16="http://schemas.microsoft.com/office/drawing/2014/main" id="{EE141E52-69C0-4999-BEF6-828AF3385F86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 보기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A21585C-10A5-4662-A9AD-BABF2607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640911"/>
            <a:ext cx="230675" cy="27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13246261-B9C5-4F63-918D-A3E73C231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04" y="267194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39A67A-FAEB-4C64-AF6F-2FE88FDF58FF}"/>
              </a:ext>
            </a:extLst>
          </p:cNvPr>
          <p:cNvSpPr/>
          <p:nvPr/>
        </p:nvSpPr>
        <p:spPr>
          <a:xfrm>
            <a:off x="59308" y="692696"/>
            <a:ext cx="6918956" cy="1268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1075F8BE-4003-431B-9C60-BAD712806459}"/>
              </a:ext>
            </a:extLst>
          </p:cNvPr>
          <p:cNvSpPr txBox="1"/>
          <p:nvPr/>
        </p:nvSpPr>
        <p:spPr>
          <a:xfrm>
            <a:off x="315180" y="707493"/>
            <a:ext cx="6568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병 재사용 현황을 조사하고 쓴 환경 보고서입니다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보고서에 적힌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상점용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병과 가정용 병의 출고량에 대한 빈 병 회수량의 비율을 백분율로 나타내고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백분율은 반올림하여 자연수로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201487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방법으로 문제를 해결하면 좋을까요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0063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C7E5191B-F243-4E7C-A1DA-BD739C49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EBDD3A9-D613-49F8-8BFD-57E96A35EAE0}"/>
              </a:ext>
            </a:extLst>
          </p:cNvPr>
          <p:cNvGrpSpPr/>
          <p:nvPr/>
        </p:nvGrpSpPr>
        <p:grpSpPr>
          <a:xfrm>
            <a:off x="2951820" y="1603889"/>
            <a:ext cx="936501" cy="312943"/>
            <a:chOff x="2699792" y="1585526"/>
            <a:chExt cx="936501" cy="312943"/>
          </a:xfrm>
        </p:grpSpPr>
        <p:pic>
          <p:nvPicPr>
            <p:cNvPr id="41" name="Picture 7">
              <a:extLst>
                <a:ext uri="{FF2B5EF4-FFF2-40B4-BE49-F238E27FC236}">
                  <a16:creationId xmlns:a16="http://schemas.microsoft.com/office/drawing/2014/main" id="{9A33E1A1-4B7F-4007-BDB0-46851BFF7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3C864F5D-8FA7-46CF-BAA6-8AA5EC952FAC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 보기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14EB2C-C87D-44D6-BE8B-56A5912C885A}"/>
              </a:ext>
            </a:extLst>
          </p:cNvPr>
          <p:cNvGrpSpPr/>
          <p:nvPr/>
        </p:nvGrpSpPr>
        <p:grpSpPr>
          <a:xfrm>
            <a:off x="3261946" y="2669160"/>
            <a:ext cx="2498186" cy="998112"/>
            <a:chOff x="1952975" y="3778017"/>
            <a:chExt cx="2042959" cy="115121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D78164E-8F44-4B0E-AC71-5D9AE1560D7D}"/>
                </a:ext>
              </a:extLst>
            </p:cNvPr>
            <p:cNvGrpSpPr/>
            <p:nvPr/>
          </p:nvGrpSpPr>
          <p:grpSpPr>
            <a:xfrm flipH="1">
              <a:off x="1957775" y="3778017"/>
              <a:ext cx="2038159" cy="1123197"/>
              <a:chOff x="872354" y="1630812"/>
              <a:chExt cx="1235622" cy="1153063"/>
            </a:xfrm>
          </p:grpSpPr>
          <p:sp>
            <p:nvSpPr>
              <p:cNvPr id="49" name="말풍선: 모서리가 둥근 사각형 48">
                <a:extLst>
                  <a:ext uri="{FF2B5EF4-FFF2-40B4-BE49-F238E27FC236}">
                    <a16:creationId xmlns:a16="http://schemas.microsoft.com/office/drawing/2014/main" id="{30F608D7-3AB1-4AEF-A49A-730E01745B4E}"/>
                  </a:ext>
                </a:extLst>
              </p:cNvPr>
              <p:cNvSpPr/>
              <p:nvPr/>
            </p:nvSpPr>
            <p:spPr bwMode="auto">
              <a:xfrm>
                <a:off x="883046" y="1630812"/>
                <a:ext cx="1224930" cy="1153063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871CA4D-D101-4BDA-A38C-C72EBC6B4D7D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CC927E0-DFB3-45B2-8100-7632FD636671}"/>
                </a:ext>
              </a:extLst>
            </p:cNvPr>
            <p:cNvSpPr/>
            <p:nvPr/>
          </p:nvSpPr>
          <p:spPr>
            <a:xfrm>
              <a:off x="1952975" y="3828772"/>
              <a:ext cx="2025323" cy="1100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병의 출고량에 대한 빈 병의 회수량의 비율을 구한 후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곱하여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백분율로 나타냅니다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29A02E-4D39-4945-9571-9FE028FF3AF8}"/>
              </a:ext>
            </a:extLst>
          </p:cNvPr>
          <p:cNvGrpSpPr/>
          <p:nvPr/>
        </p:nvGrpSpPr>
        <p:grpSpPr>
          <a:xfrm>
            <a:off x="6607641" y="2033307"/>
            <a:ext cx="175773" cy="1800200"/>
            <a:chOff x="6607641" y="836712"/>
            <a:chExt cx="245921" cy="1656184"/>
          </a:xfrm>
        </p:grpSpPr>
        <p:sp>
          <p:nvSpPr>
            <p:cNvPr id="34" name="모서리가 둥근 직사각형 91">
              <a:extLst>
                <a:ext uri="{FF2B5EF4-FFF2-40B4-BE49-F238E27FC236}">
                  <a16:creationId xmlns:a16="http://schemas.microsoft.com/office/drawing/2014/main" id="{065C2266-33FA-47BB-B893-EB4D8220BAA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5" name="모서리가 둥근 직사각형 92">
              <a:extLst>
                <a:ext uri="{FF2B5EF4-FFF2-40B4-BE49-F238E27FC236}">
                  <a16:creationId xmlns:a16="http://schemas.microsoft.com/office/drawing/2014/main" id="{869455E6-68FF-46F7-9E3D-577EE41F532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4" name="모서리가 둥근 직사각형 93">
              <a:extLst>
                <a:ext uri="{FF2B5EF4-FFF2-40B4-BE49-F238E27FC236}">
                  <a16:creationId xmlns:a16="http://schemas.microsoft.com/office/drawing/2014/main" id="{3E947C50-E743-4954-B1DA-B093BE99214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2" name="모서리가 둥근 직사각형 94">
              <a:extLst>
                <a:ext uri="{FF2B5EF4-FFF2-40B4-BE49-F238E27FC236}">
                  <a16:creationId xmlns:a16="http://schemas.microsoft.com/office/drawing/2014/main" id="{EEE7404F-CA5A-4656-9D04-90B9257BC48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53" name="Picture 6">
            <a:extLst>
              <a:ext uri="{FF2B5EF4-FFF2-40B4-BE49-F238E27FC236}">
                <a16:creationId xmlns:a16="http://schemas.microsoft.com/office/drawing/2014/main" id="{B0A801B7-009B-42C6-9B4A-4B27CA33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640911"/>
            <a:ext cx="230675" cy="27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903F4EA2-D53B-44CA-9AD4-022279A3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67194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2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수학으로 환경을 읽어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39A67A-FAEB-4C64-AF6F-2FE88FDF58FF}"/>
              </a:ext>
            </a:extLst>
          </p:cNvPr>
          <p:cNvSpPr/>
          <p:nvPr/>
        </p:nvSpPr>
        <p:spPr>
          <a:xfrm>
            <a:off x="59308" y="692696"/>
            <a:ext cx="6918956" cy="1268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1075F8BE-4003-431B-9C60-BAD712806459}"/>
              </a:ext>
            </a:extLst>
          </p:cNvPr>
          <p:cNvSpPr txBox="1"/>
          <p:nvPr/>
        </p:nvSpPr>
        <p:spPr>
          <a:xfrm>
            <a:off x="315180" y="707493"/>
            <a:ext cx="6568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병 재사용 현황을 조사하고 쓴 환경 보고서입니다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보고서에 적힌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상점용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병과 가정용 병의 출고량에 대한 빈 병 회수량의 비율을 백분율로 나타내고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백분율은 반올림하여 자연수로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201487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생각한 방법으로 문제를 해결해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0063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C7E5191B-F243-4E7C-A1DA-BD739C49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EBDD3A9-D613-49F8-8BFD-57E96A35EAE0}"/>
              </a:ext>
            </a:extLst>
          </p:cNvPr>
          <p:cNvGrpSpPr/>
          <p:nvPr/>
        </p:nvGrpSpPr>
        <p:grpSpPr>
          <a:xfrm>
            <a:off x="2951820" y="1603889"/>
            <a:ext cx="936501" cy="312943"/>
            <a:chOff x="2699792" y="1585526"/>
            <a:chExt cx="936501" cy="312943"/>
          </a:xfrm>
        </p:grpSpPr>
        <p:pic>
          <p:nvPicPr>
            <p:cNvPr id="41" name="Picture 7">
              <a:extLst>
                <a:ext uri="{FF2B5EF4-FFF2-40B4-BE49-F238E27FC236}">
                  <a16:creationId xmlns:a16="http://schemas.microsoft.com/office/drawing/2014/main" id="{9A33E1A1-4B7F-4007-BDB0-46851BFF7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3C864F5D-8FA7-46CF-BAA6-8AA5EC952FAC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 보기</a:t>
              </a:r>
            </a:p>
          </p:txBody>
        </p:sp>
      </p:grpSp>
      <p:pic>
        <p:nvPicPr>
          <p:cNvPr id="53" name="Picture 6">
            <a:extLst>
              <a:ext uri="{FF2B5EF4-FFF2-40B4-BE49-F238E27FC236}">
                <a16:creationId xmlns:a16="http://schemas.microsoft.com/office/drawing/2014/main" id="{B0A801B7-009B-42C6-9B4A-4B27CA33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640911"/>
            <a:ext cx="230675" cy="27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36A9AF7F-61A8-490C-8FDE-E742EED38DFD}"/>
              </a:ext>
            </a:extLst>
          </p:cNvPr>
          <p:cNvGrpSpPr/>
          <p:nvPr/>
        </p:nvGrpSpPr>
        <p:grpSpPr>
          <a:xfrm>
            <a:off x="6607641" y="2033307"/>
            <a:ext cx="175773" cy="1800200"/>
            <a:chOff x="6607641" y="836712"/>
            <a:chExt cx="245921" cy="1656184"/>
          </a:xfrm>
        </p:grpSpPr>
        <p:sp>
          <p:nvSpPr>
            <p:cNvPr id="56" name="모서리가 둥근 직사각형 91">
              <a:extLst>
                <a:ext uri="{FF2B5EF4-FFF2-40B4-BE49-F238E27FC236}">
                  <a16:creationId xmlns:a16="http://schemas.microsoft.com/office/drawing/2014/main" id="{5D49DFD2-F999-449E-8EBE-6952345D78B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7" name="모서리가 둥근 직사각형 92">
              <a:extLst>
                <a:ext uri="{FF2B5EF4-FFF2-40B4-BE49-F238E27FC236}">
                  <a16:creationId xmlns:a16="http://schemas.microsoft.com/office/drawing/2014/main" id="{5541D010-258F-4CEF-98A0-7760268CAB68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8" name="모서리가 둥근 직사각형 93">
              <a:extLst>
                <a:ext uri="{FF2B5EF4-FFF2-40B4-BE49-F238E27FC236}">
                  <a16:creationId xmlns:a16="http://schemas.microsoft.com/office/drawing/2014/main" id="{31B786C7-B823-4633-95AF-C53B59ED8A91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9" name="모서리가 둥근 직사각형 94">
              <a:extLst>
                <a:ext uri="{FF2B5EF4-FFF2-40B4-BE49-F238E27FC236}">
                  <a16:creationId xmlns:a16="http://schemas.microsoft.com/office/drawing/2014/main" id="{7C25CB10-876B-49BB-9141-0FC9035DC9B2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CA78C70-0601-435B-9AC9-994309527363}"/>
              </a:ext>
            </a:extLst>
          </p:cNvPr>
          <p:cNvGrpSpPr/>
          <p:nvPr/>
        </p:nvGrpSpPr>
        <p:grpSpPr>
          <a:xfrm>
            <a:off x="1079612" y="2752968"/>
            <a:ext cx="761629" cy="335369"/>
            <a:chOff x="-2540473" y="2995259"/>
            <a:chExt cx="1401351" cy="574782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2CF277C-C69B-4538-BFFE-B23A16F92F41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DDE20E4-BB9D-4F40-BCB4-A52479AFDD62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상점용</a:t>
              </a:r>
              <a:endPara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F381D0A-2CD4-4226-8B46-EA236992C950}"/>
              </a:ext>
            </a:extLst>
          </p:cNvPr>
          <p:cNvSpPr txBox="1"/>
          <p:nvPr/>
        </p:nvSpPr>
        <p:spPr>
          <a:xfrm>
            <a:off x="1985281" y="2551874"/>
            <a:ext cx="3522823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×100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92.5······    93(%)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80338874-69EE-4872-8D8D-82BEAA8D0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20608"/>
              </p:ext>
            </p:extLst>
          </p:nvPr>
        </p:nvGraphicFramePr>
        <p:xfrm>
          <a:off x="2054027" y="2615853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6" name="Picture 4">
            <a:extLst>
              <a:ext uri="{FF2B5EF4-FFF2-40B4-BE49-F238E27FC236}">
                <a16:creationId xmlns:a16="http://schemas.microsoft.com/office/drawing/2014/main" id="{BECF3FCC-BC31-4A40-B16F-E8B0CEE6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51" y="3182909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C81B493-C6D0-4911-9CDA-D221451533D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463988" y="2816932"/>
            <a:ext cx="288032" cy="248237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F57E8332-FC02-4238-8EE8-0CBB3C5590E2}"/>
              </a:ext>
            </a:extLst>
          </p:cNvPr>
          <p:cNvGrpSpPr/>
          <p:nvPr/>
        </p:nvGrpSpPr>
        <p:grpSpPr>
          <a:xfrm>
            <a:off x="1079612" y="3815384"/>
            <a:ext cx="761629" cy="335369"/>
            <a:chOff x="-2540473" y="2995259"/>
            <a:chExt cx="1401351" cy="5747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938D099-5821-49D1-8927-ECEE5308025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8099265-BA47-41A0-B737-92DFE1055A9A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가정용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72A066-DA24-467D-BB49-84C24213167B}"/>
              </a:ext>
            </a:extLst>
          </p:cNvPr>
          <p:cNvSpPr txBox="1"/>
          <p:nvPr/>
        </p:nvSpPr>
        <p:spPr>
          <a:xfrm>
            <a:off x="1985281" y="3614290"/>
            <a:ext cx="3522823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×100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51.25    51(%)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A971053-8528-4404-A57A-BD659B6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84135"/>
              </p:ext>
            </p:extLst>
          </p:nvPr>
        </p:nvGraphicFramePr>
        <p:xfrm>
          <a:off x="2054027" y="3678269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5" name="Picture 4">
            <a:extLst>
              <a:ext uri="{FF2B5EF4-FFF2-40B4-BE49-F238E27FC236}">
                <a16:creationId xmlns:a16="http://schemas.microsoft.com/office/drawing/2014/main" id="{3F864200-7EA6-4BFF-B30B-198C2AA2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51" y="4245325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D5F0B71-8929-435C-BB1C-3B020A00D8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85672" y="3879348"/>
            <a:ext cx="288032" cy="248237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34A9BAF8-3302-4EC3-BE84-1313B596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23" y="236308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3CF45C93-634E-4904-A0E6-A238D991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23" y="340174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3A823DD0-57A0-432C-85ED-2A271E2C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4522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4A45A88F-C68D-475D-9AC6-C66DE6D06F05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BF6702B-525E-4218-B4B7-2E6A3A82CCE8}"/>
              </a:ext>
            </a:extLst>
          </p:cNvPr>
          <p:cNvSpPr/>
          <p:nvPr/>
        </p:nvSpPr>
        <p:spPr>
          <a:xfrm>
            <a:off x="1322545" y="2359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016A1AA-5862-48F6-B62C-DDD453A7D77D}"/>
              </a:ext>
            </a:extLst>
          </p:cNvPr>
          <p:cNvSpPr/>
          <p:nvPr/>
        </p:nvSpPr>
        <p:spPr>
          <a:xfrm>
            <a:off x="1322545" y="3397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22204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39958</TotalTime>
  <Words>1280</Words>
  <Application>Microsoft Office PowerPoint</Application>
  <PresentationFormat>화면 슬라이드 쇼(4:3)</PresentationFormat>
  <Paragraphs>420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6269</cp:revision>
  <dcterms:created xsi:type="dcterms:W3CDTF">2008-07-15T12:19:11Z</dcterms:created>
  <dcterms:modified xsi:type="dcterms:W3CDTF">2022-02-18T09:12:54Z</dcterms:modified>
</cp:coreProperties>
</file>