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1"/>
  </p:notesMasterIdLst>
  <p:handoutMasterIdLst>
    <p:handoutMasterId r:id="rId22"/>
  </p:handoutMasterIdLst>
  <p:sldIdLst>
    <p:sldId id="782" r:id="rId2"/>
    <p:sldId id="783" r:id="rId3"/>
    <p:sldId id="1211" r:id="rId4"/>
    <p:sldId id="1226" r:id="rId5"/>
    <p:sldId id="1177" r:id="rId6"/>
    <p:sldId id="1182" r:id="rId7"/>
    <p:sldId id="1228" r:id="rId8"/>
    <p:sldId id="1225" r:id="rId9"/>
    <p:sldId id="1180" r:id="rId10"/>
    <p:sldId id="1231" r:id="rId11"/>
    <p:sldId id="1183" r:id="rId12"/>
    <p:sldId id="1229" r:id="rId13"/>
    <p:sldId id="1201" r:id="rId14"/>
    <p:sldId id="1202" r:id="rId15"/>
    <p:sldId id="1203" r:id="rId16"/>
    <p:sldId id="1230" r:id="rId17"/>
    <p:sldId id="1206" r:id="rId18"/>
    <p:sldId id="1149" r:id="rId19"/>
    <p:sldId id="1169" r:id="rId20"/>
  </p:sldIdLst>
  <p:sldSz cx="9144000" cy="6858000" type="screen4x3"/>
  <p:notesSz cx="6794500" cy="9906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B400S3A" initials="D" lastIdx="1" clrIdx="0"/>
  <p:cmAuthor id="1" name="USER" initials="U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BF5"/>
    <a:srgbClr val="C7A08C"/>
    <a:srgbClr val="A46B5B"/>
    <a:srgbClr val="04A1FF"/>
    <a:srgbClr val="FBCE8B"/>
    <a:srgbClr val="E98E37"/>
    <a:srgbClr val="FF9999"/>
    <a:srgbClr val="FF3399"/>
    <a:srgbClr val="FFFF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6686" autoAdjust="0"/>
  </p:normalViewPr>
  <p:slideViewPr>
    <p:cSldViewPr>
      <p:cViewPr varScale="1">
        <p:scale>
          <a:sx n="91" d="100"/>
          <a:sy n="91" d="100"/>
        </p:scale>
        <p:origin x="693" y="60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0"/>
        <p:guide pos="214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63" y="0"/>
            <a:ext cx="2943437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169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76" y="0"/>
            <a:ext cx="2943438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33" y="4705073"/>
            <a:ext cx="5436235" cy="445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123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27172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8.png"/><Relationship Id="rId4" Type="http://schemas.openxmlformats.org/officeDocument/2006/relationships/image" Target="../media/image6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.tsherpa.co.kr/tsherpa/MultiMedia/Flash/2020/curri/index.html?flashxmlnum=soboro2&amp;classa=A8-C1-62-KK-KA-02-03-04-0-0-0-0&amp;classno=AA_SAMPLE/nproto_sample/DA/nproto_cmn_912.html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31-MM-MM-04-02-08-0-0-0-0&amp;classno=MM_31_04/suh_0301_01_0008/suh_0301_01_0008_401_1.html" TargetMode="External"/><Relationship Id="rId7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hyperlink" Target="https://cdata2.tsherpa.co.kr/tsherpa/MultiMedia/Flash/2020/curri/index.html?flashxmlnum=yrhj07&amp;classa=A8-C1-41-MM-MM-04-02-08-0-0-0-0&amp;classno=MM_41_04/suh_0401_01_0008/suh_0401_01_0008_302_1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.tsherpa.co.kr/tsherpa/MultiMedia/Flash/2020/curri/index.html?flashxmlnum=llbless208&amp;classa=A8-C1-22-WI-WI-03-01-02-0-0-0-0&amp;classno=WI_22_03/win_0202_0102_0004/win_0202_0102_0004_103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079718"/>
              </p:ext>
            </p:extLst>
          </p:nvPr>
        </p:nvGraphicFramePr>
        <p:xfrm>
          <a:off x="34925" y="2446339"/>
          <a:ext cx="8929688" cy="3158819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2285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99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2022.01.13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59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2022.02.13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59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25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25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25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370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370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370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370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693865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168703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suh_0501_03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06 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도전 수학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대응 관계를 탐구하고 비교해 볼까요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0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suh_0501_03_0006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23"/>
          <p:cNvSpPr txBox="1"/>
          <p:nvPr/>
        </p:nvSpPr>
        <p:spPr>
          <a:xfrm>
            <a:off x="449735" y="1291469"/>
            <a:ext cx="6102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 순서와 사각형 조각의 수 사이의 대응 관계를 식으로 </a:t>
            </a:r>
            <a:b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나타내어 보세요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나와 다르게 식을 나타낸 친구를 찾아 서로의 식을 비교해 보세요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6607641" y="1232756"/>
            <a:ext cx="175773" cy="1800200"/>
            <a:chOff x="6607641" y="836712"/>
            <a:chExt cx="245921" cy="1656184"/>
          </a:xfrm>
        </p:grpSpPr>
        <p:sp>
          <p:nvSpPr>
            <p:cNvPr id="92" name="모서리가 둥근 직사각형 91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rgbClr val="A46B5B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</a:p>
          </p:txBody>
        </p:sp>
      </p:grpSp>
      <p:pic>
        <p:nvPicPr>
          <p:cNvPr id="9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7014" y="1293713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" name="직사각형 60"/>
          <p:cNvSpPr/>
          <p:nvPr/>
        </p:nvSpPr>
        <p:spPr>
          <a:xfrm>
            <a:off x="59308" y="692696"/>
            <a:ext cx="6918956" cy="4335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3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371" y="740308"/>
            <a:ext cx="1047418" cy="338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7">
            <a:extLst>
              <a:ext uri="{FF2B5EF4-FFF2-40B4-BE49-F238E27FC236}">
                <a16:creationId xmlns:a16="http://schemas.microsoft.com/office/drawing/2014/main" id="{44C7D74F-BBD2-4EB9-825C-5D398951D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30" name="TextBox 8">
            <a:extLst>
              <a:ext uri="{FF2B5EF4-FFF2-40B4-BE49-F238E27FC236}">
                <a16:creationId xmlns:a16="http://schemas.microsoft.com/office/drawing/2014/main" id="{45C0C374-8D4B-495F-9633-D5950D3A1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35" name="직사각형 21">
            <a:extLst>
              <a:ext uri="{FF2B5EF4-FFF2-40B4-BE49-F238E27FC236}">
                <a16:creationId xmlns:a16="http://schemas.microsoft.com/office/drawing/2014/main" id="{8AB091F7-4744-4672-9120-DC2A53BF9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suh_0501_03_0006_2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>
            <a:extLst>
              <a:ext uri="{FF2B5EF4-FFF2-40B4-BE49-F238E27FC236}">
                <a16:creationId xmlns:a16="http://schemas.microsoft.com/office/drawing/2014/main" id="{B4C5091B-F8AF-4E67-ABE1-FF41166197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대응 관계를 탐구하고 비교해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AD0BBE4D-1516-4488-BE7B-0FEB0CEA3F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674688"/>
              </p:ext>
            </p:extLst>
          </p:nvPr>
        </p:nvGraphicFramePr>
        <p:xfrm>
          <a:off x="467484" y="2255353"/>
          <a:ext cx="5955492" cy="18121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7746">
                  <a:extLst>
                    <a:ext uri="{9D8B030D-6E8A-4147-A177-3AD203B41FA5}">
                      <a16:colId xmlns:a16="http://schemas.microsoft.com/office/drawing/2014/main" val="3064966937"/>
                    </a:ext>
                  </a:extLst>
                </a:gridCol>
                <a:gridCol w="2977746">
                  <a:extLst>
                    <a:ext uri="{9D8B030D-6E8A-4147-A177-3AD203B41FA5}">
                      <a16:colId xmlns:a16="http://schemas.microsoft.com/office/drawing/2014/main" val="3548282477"/>
                    </a:ext>
                  </a:extLst>
                </a:gridCol>
              </a:tblGrid>
              <a:tr h="3890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내가 나타낸 식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친구가 나타낸 식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957176"/>
                  </a:ext>
                </a:extLst>
              </a:tr>
              <a:tr h="1423031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28837"/>
                  </a:ext>
                </a:extLst>
              </a:tr>
            </a:tbl>
          </a:graphicData>
        </a:graphic>
      </p:graphicFrame>
      <p:sp>
        <p:nvSpPr>
          <p:cNvPr id="39" name="직사각형 38">
            <a:extLst>
              <a:ext uri="{FF2B5EF4-FFF2-40B4-BE49-F238E27FC236}">
                <a16:creationId xmlns:a16="http://schemas.microsoft.com/office/drawing/2014/main" id="{18C747B1-4C9B-4F3A-8DD4-965DC9AF1287}"/>
              </a:ext>
            </a:extLst>
          </p:cNvPr>
          <p:cNvSpPr/>
          <p:nvPr/>
        </p:nvSpPr>
        <p:spPr bwMode="auto">
          <a:xfrm>
            <a:off x="520286" y="2693398"/>
            <a:ext cx="2877981" cy="132188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ko-KR" altLang="en-US" sz="19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1DFF308-B9B1-42DC-A10C-3E211F653746}"/>
              </a:ext>
            </a:extLst>
          </p:cNvPr>
          <p:cNvSpPr/>
          <p:nvPr/>
        </p:nvSpPr>
        <p:spPr>
          <a:xfrm>
            <a:off x="770347" y="2833222"/>
            <a:ext cx="2627919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사각형 조각의 수를 □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배열 순서를 △라고 하면 □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=△+3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9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69A7484-9CDB-4810-A488-9CCF606E13DB}"/>
              </a:ext>
            </a:extLst>
          </p:cNvPr>
          <p:cNvSpPr/>
          <p:nvPr/>
        </p:nvSpPr>
        <p:spPr bwMode="auto">
          <a:xfrm>
            <a:off x="3489739" y="2691947"/>
            <a:ext cx="2877981" cy="132188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ko-KR" altLang="en-US" sz="19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Picture 2">
            <a:extLst>
              <a:ext uri="{FF2B5EF4-FFF2-40B4-BE49-F238E27FC236}">
                <a16:creationId xmlns:a16="http://schemas.microsoft.com/office/drawing/2014/main" id="{9A7CE03A-7DD2-4238-9385-7D1CA1D69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22" y="2918938"/>
            <a:ext cx="279375" cy="224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CC51B407-BB10-4512-814B-3933C78A6457}"/>
              </a:ext>
            </a:extLst>
          </p:cNvPr>
          <p:cNvSpPr/>
          <p:nvPr/>
        </p:nvSpPr>
        <p:spPr>
          <a:xfrm>
            <a:off x="3716472" y="2914054"/>
            <a:ext cx="2627919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900" b="1" spc="-150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00" b="1" spc="-150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사각형 조각의 수</a:t>
            </a:r>
            <a:r>
              <a:rPr lang="en-US" altLang="ko-KR" sz="1900" b="1" spc="-150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900" b="1" spc="-150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=(</a:t>
            </a:r>
            <a:r>
              <a:rPr lang="ko-KR" altLang="en-US" sz="1900" b="1" spc="-150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배열 순서</a:t>
            </a:r>
            <a:r>
              <a:rPr lang="en-US" altLang="ko-KR" sz="1900" b="1" spc="-150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)+1+2</a:t>
            </a:r>
            <a:endParaRPr lang="ko-KR" altLang="en-US" sz="1900" b="1" spc="-150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1EB3EE7D-0F57-41B8-A700-59C0349F3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047" y="2999770"/>
            <a:ext cx="279375" cy="224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4">
            <a:extLst>
              <a:ext uri="{FF2B5EF4-FFF2-40B4-BE49-F238E27FC236}">
                <a16:creationId xmlns:a16="http://schemas.microsoft.com/office/drawing/2014/main" id="{99AD1A41-747C-4F44-A399-DB0E835A2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020" y="374003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4">
            <a:extLst>
              <a:ext uri="{FF2B5EF4-FFF2-40B4-BE49-F238E27FC236}">
                <a16:creationId xmlns:a16="http://schemas.microsoft.com/office/drawing/2014/main" id="{8F7CC862-F026-4B69-A65B-140D46022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903" y="374003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830" y="5486046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977" y="5553236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426" y="5486046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23903" y="5550383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282" y="553825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타원 47"/>
          <p:cNvSpPr/>
          <p:nvPr/>
        </p:nvSpPr>
        <p:spPr>
          <a:xfrm>
            <a:off x="5685102" y="55382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542F14E9-6F4D-4596-877B-532B3C3E0E59}"/>
              </a:ext>
            </a:extLst>
          </p:cNvPr>
          <p:cNvSpPr/>
          <p:nvPr/>
        </p:nvSpPr>
        <p:spPr>
          <a:xfrm>
            <a:off x="5685102" y="55382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542F14E9-6F4D-4596-877B-532B3C3E0E59}"/>
              </a:ext>
            </a:extLst>
          </p:cNvPr>
          <p:cNvSpPr/>
          <p:nvPr/>
        </p:nvSpPr>
        <p:spPr>
          <a:xfrm>
            <a:off x="2562238" y="53257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id="{F844B719-A39B-4028-971C-46071ECF2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8570"/>
            <a:ext cx="378561" cy="1527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타원 52">
            <a:extLst>
              <a:ext uri="{FF2B5EF4-FFF2-40B4-BE49-F238E27FC236}">
                <a16:creationId xmlns:a16="http://schemas.microsoft.com/office/drawing/2014/main" id="{42F54C33-F292-4986-816D-983D1C69AF78}"/>
              </a:ext>
            </a:extLst>
          </p:cNvPr>
          <p:cNvSpPr/>
          <p:nvPr/>
        </p:nvSpPr>
        <p:spPr bwMode="auto">
          <a:xfrm>
            <a:off x="6265844" y="3953870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380576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6607641" y="1232756"/>
            <a:ext cx="175773" cy="1800200"/>
            <a:chOff x="6607641" y="836712"/>
            <a:chExt cx="245921" cy="1656184"/>
          </a:xfrm>
        </p:grpSpPr>
        <p:sp>
          <p:nvSpPr>
            <p:cNvPr id="92" name="모서리가 둥근 직사각형 91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rgbClr val="A46B5B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</a:p>
          </p:txBody>
        </p:sp>
      </p:grpSp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" name="직사각형 60"/>
          <p:cNvSpPr/>
          <p:nvPr/>
        </p:nvSpPr>
        <p:spPr>
          <a:xfrm>
            <a:off x="59308" y="692696"/>
            <a:ext cx="6918956" cy="4335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3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371" y="740308"/>
            <a:ext cx="1047418" cy="338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7">
            <a:extLst>
              <a:ext uri="{FF2B5EF4-FFF2-40B4-BE49-F238E27FC236}">
                <a16:creationId xmlns:a16="http://schemas.microsoft.com/office/drawing/2014/main" id="{44C7D74F-BBD2-4EB9-825C-5D398951D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30" name="TextBox 8">
            <a:extLst>
              <a:ext uri="{FF2B5EF4-FFF2-40B4-BE49-F238E27FC236}">
                <a16:creationId xmlns:a16="http://schemas.microsoft.com/office/drawing/2014/main" id="{45C0C374-8D4B-495F-9633-D5950D3A1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35" name="직사각형 21">
            <a:extLst>
              <a:ext uri="{FF2B5EF4-FFF2-40B4-BE49-F238E27FC236}">
                <a16:creationId xmlns:a16="http://schemas.microsoft.com/office/drawing/2014/main" id="{8AB091F7-4744-4672-9120-DC2A53BF9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suh_0501_03_0006_2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>
            <a:extLst>
              <a:ext uri="{FF2B5EF4-FFF2-40B4-BE49-F238E27FC236}">
                <a16:creationId xmlns:a16="http://schemas.microsoft.com/office/drawing/2014/main" id="{B4C5091B-F8AF-4E67-ABE1-FF41166197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대응 관계를 탐구하고 비교해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23">
            <a:extLst>
              <a:ext uri="{FF2B5EF4-FFF2-40B4-BE49-F238E27FC236}">
                <a16:creationId xmlns:a16="http://schemas.microsoft.com/office/drawing/2014/main" id="{E6A4179C-20F6-4EC3-AC74-1A9774BF8C7B}"/>
              </a:ext>
            </a:extLst>
          </p:cNvPr>
          <p:cNvSpPr txBox="1"/>
          <p:nvPr/>
        </p:nvSpPr>
        <p:spPr>
          <a:xfrm>
            <a:off x="362558" y="1268760"/>
            <a:ext cx="6062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나와 친구가 나타낸 식이 다르다면 그 이유를 이야기해 보세요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9" name="Picture 3">
            <a:extLst>
              <a:ext uri="{FF2B5EF4-FFF2-40B4-BE49-F238E27FC236}">
                <a16:creationId xmlns:a16="http://schemas.microsoft.com/office/drawing/2014/main" id="{7B85D957-06B4-4C3D-A0C3-434AF8C9B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9836" y="1271004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0" name="직사각형 59">
            <a:extLst>
              <a:ext uri="{FF2B5EF4-FFF2-40B4-BE49-F238E27FC236}">
                <a16:creationId xmlns:a16="http://schemas.microsoft.com/office/drawing/2014/main" id="{0562F895-8B74-4728-8680-DC7426DED3B1}"/>
              </a:ext>
            </a:extLst>
          </p:cNvPr>
          <p:cNvSpPr/>
          <p:nvPr/>
        </p:nvSpPr>
        <p:spPr bwMode="auto">
          <a:xfrm>
            <a:off x="355982" y="2004706"/>
            <a:ext cx="5940660" cy="9536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ko-KR" altLang="en-US" sz="19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7F2364E-8978-426F-9AAF-598FDF6DC87F}"/>
              </a:ext>
            </a:extLst>
          </p:cNvPr>
          <p:cNvSpPr/>
          <p:nvPr/>
        </p:nvSpPr>
        <p:spPr>
          <a:xfrm>
            <a:off x="610431" y="1988840"/>
            <a:ext cx="5976052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사각형 조각의 수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배열 순서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b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사각형 조각의 수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배열 순서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정리할 수 있으므로 두 식은 같습니다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6" name="Picture 4">
            <a:extLst>
              <a:ext uri="{FF2B5EF4-FFF2-40B4-BE49-F238E27FC236}">
                <a16:creationId xmlns:a16="http://schemas.microsoft.com/office/drawing/2014/main" id="{C5AA7836-4A75-4527-BF2D-6FC1B2245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780" y="266460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2">
            <a:extLst>
              <a:ext uri="{FF2B5EF4-FFF2-40B4-BE49-F238E27FC236}">
                <a16:creationId xmlns:a16="http://schemas.microsoft.com/office/drawing/2014/main" id="{8B80B58B-B94C-4E03-B967-4C9B26418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11" y="2049845"/>
            <a:ext cx="279375" cy="224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68973" y="5487779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79260" y="5499367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005" y="5548053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786" y="5554329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282" y="553825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타원 47"/>
          <p:cNvSpPr/>
          <p:nvPr/>
        </p:nvSpPr>
        <p:spPr>
          <a:xfrm>
            <a:off x="5685102" y="55382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542F14E9-6F4D-4596-877B-532B3C3E0E59}"/>
              </a:ext>
            </a:extLst>
          </p:cNvPr>
          <p:cNvSpPr/>
          <p:nvPr/>
        </p:nvSpPr>
        <p:spPr>
          <a:xfrm>
            <a:off x="5685102" y="55382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F844B719-A39B-4028-971C-46071ECF2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8570"/>
            <a:ext cx="378561" cy="1527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타원 30">
            <a:extLst>
              <a:ext uri="{FF2B5EF4-FFF2-40B4-BE49-F238E27FC236}">
                <a16:creationId xmlns:a16="http://schemas.microsoft.com/office/drawing/2014/main" id="{3E644F5C-3C4F-4A1A-B985-6474A5EE2B66}"/>
              </a:ext>
            </a:extLst>
          </p:cNvPr>
          <p:cNvSpPr/>
          <p:nvPr/>
        </p:nvSpPr>
        <p:spPr bwMode="auto">
          <a:xfrm>
            <a:off x="6265844" y="3953870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571878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35D9291F-DFDB-4262-9A37-D9A0B399A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16" y="1088740"/>
            <a:ext cx="6643006" cy="4050613"/>
          </a:xfrm>
          <a:prstGeom prst="rect">
            <a:avLst/>
          </a:prstGeom>
        </p:spPr>
      </p:pic>
      <p:sp>
        <p:nvSpPr>
          <p:cNvPr id="21" name="TextBox 7">
            <a:extLst>
              <a:ext uri="{FF2B5EF4-FFF2-40B4-BE49-F238E27FC236}">
                <a16:creationId xmlns:a16="http://schemas.microsoft.com/office/drawing/2014/main" id="{E06BC80B-CF60-4E1D-A578-A43E61E67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33" name="TextBox 8">
            <a:extLst>
              <a:ext uri="{FF2B5EF4-FFF2-40B4-BE49-F238E27FC236}">
                <a16:creationId xmlns:a16="http://schemas.microsoft.com/office/drawing/2014/main" id="{E39FE3C1-AA81-4910-B7A4-58DC00F4E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34" name="직사각형 21">
            <a:extLst>
              <a:ext uri="{FF2B5EF4-FFF2-40B4-BE49-F238E27FC236}">
                <a16:creationId xmlns:a16="http://schemas.microsoft.com/office/drawing/2014/main" id="{8705AB86-45ED-45B2-84AA-415BFC4FA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suh_0501_03_0006_2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9">
            <a:extLst>
              <a:ext uri="{FF2B5EF4-FFF2-40B4-BE49-F238E27FC236}">
                <a16:creationId xmlns:a16="http://schemas.microsoft.com/office/drawing/2014/main" id="{A3FA2F4F-168C-41C6-B2D4-106D59558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대응 관계를 탐구하고 비교해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21">
            <a:extLst>
              <a:ext uri="{FF2B5EF4-FFF2-40B4-BE49-F238E27FC236}">
                <a16:creationId xmlns:a16="http://schemas.microsoft.com/office/drawing/2014/main" id="{BA219430-1DF2-4152-BEAD-B868D827C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Group 56">
            <a:extLst>
              <a:ext uri="{FF2B5EF4-FFF2-40B4-BE49-F238E27FC236}">
                <a16:creationId xmlns:a16="http://schemas.microsoft.com/office/drawing/2014/main" id="{2948AEE5-FBE2-4011-A667-72034C2ED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945942"/>
              </p:ext>
            </p:extLst>
          </p:nvPr>
        </p:nvGraphicFramePr>
        <p:xfrm>
          <a:off x="6984268" y="692696"/>
          <a:ext cx="2086863" cy="4518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대발문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앞 약물 추가</a:t>
                      </a: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라인박스 디자인 수정</a:t>
                      </a: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준비물</a:t>
                      </a:r>
                      <a:r>
                        <a:rPr lang="en-US" altLang="ko-KR" sz="1000" b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 </a:t>
                      </a:r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약물 디자인 수정</a:t>
                      </a: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캐릭터 디자인 수정</a:t>
                      </a: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156DD801-F601-4B92-9401-6BE4E754D4E5}"/>
              </a:ext>
            </a:extLst>
          </p:cNvPr>
          <p:cNvSpPr/>
          <p:nvPr/>
        </p:nvSpPr>
        <p:spPr>
          <a:xfrm>
            <a:off x="-90192" y="1123723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756F700-5A96-4FD7-B7EE-96E27E1186BF}"/>
              </a:ext>
            </a:extLst>
          </p:cNvPr>
          <p:cNvSpPr/>
          <p:nvPr/>
        </p:nvSpPr>
        <p:spPr>
          <a:xfrm>
            <a:off x="145767" y="146512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72B911AF-298E-47EB-B5C9-9005A2912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71648" y="1163618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0456CACB-34BF-424A-A22A-61A1B48B700D}"/>
              </a:ext>
            </a:extLst>
          </p:cNvPr>
          <p:cNvSpPr/>
          <p:nvPr/>
        </p:nvSpPr>
        <p:spPr>
          <a:xfrm>
            <a:off x="368170" y="2046067"/>
            <a:ext cx="5103929" cy="30932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ADF320F-3FFA-4B4F-AEC6-6FEE1A5AE2D6}"/>
              </a:ext>
            </a:extLst>
          </p:cNvPr>
          <p:cNvSpPr/>
          <p:nvPr/>
        </p:nvSpPr>
        <p:spPr>
          <a:xfrm>
            <a:off x="239963" y="189930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E68F48C-BA3B-4C48-9E94-37E5D9239756}"/>
              </a:ext>
            </a:extLst>
          </p:cNvPr>
          <p:cNvSpPr/>
          <p:nvPr/>
        </p:nvSpPr>
        <p:spPr>
          <a:xfrm>
            <a:off x="5666605" y="284226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2962CB10-A950-4202-BB8F-F3D5E61106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141" y="3114046"/>
            <a:ext cx="907244" cy="1733560"/>
          </a:xfrm>
          <a:prstGeom prst="rect">
            <a:avLst/>
          </a:prstGeom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id="{3128E712-62ED-4F54-BB94-B75442B5129B}"/>
              </a:ext>
            </a:extLst>
          </p:cNvPr>
          <p:cNvSpPr/>
          <p:nvPr/>
        </p:nvSpPr>
        <p:spPr>
          <a:xfrm>
            <a:off x="1462419" y="142518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1C3F112-C8EB-405B-BEAD-54BDD504F4C0}"/>
              </a:ext>
            </a:extLst>
          </p:cNvPr>
          <p:cNvSpPr/>
          <p:nvPr/>
        </p:nvSpPr>
        <p:spPr>
          <a:xfrm>
            <a:off x="1649275" y="1515140"/>
            <a:ext cx="6362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8D28303-7FA6-47AE-AB4F-DD1635160571}"/>
              </a:ext>
            </a:extLst>
          </p:cNvPr>
          <p:cNvGrpSpPr/>
          <p:nvPr/>
        </p:nvGrpSpPr>
        <p:grpSpPr>
          <a:xfrm>
            <a:off x="2285478" y="1562515"/>
            <a:ext cx="983490" cy="336785"/>
            <a:chOff x="3674337" y="1157943"/>
            <a:chExt cx="1474206" cy="504825"/>
          </a:xfrm>
        </p:grpSpPr>
        <p:pic>
          <p:nvPicPr>
            <p:cNvPr id="29" name="Picture 38">
              <a:extLst>
                <a:ext uri="{FF2B5EF4-FFF2-40B4-BE49-F238E27FC236}">
                  <a16:creationId xmlns:a16="http://schemas.microsoft.com/office/drawing/2014/main" id="{7F93B973-3B73-42CA-BA41-D9E6CC7A2E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4337" y="1157943"/>
              <a:ext cx="1466850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AAB96A6-270C-40F5-86C7-E55C4088A7DC}"/>
                </a:ext>
              </a:extLst>
            </p:cNvPr>
            <p:cNvSpPr txBox="1"/>
            <p:nvPr/>
          </p:nvSpPr>
          <p:spPr>
            <a:xfrm>
              <a:off x="4069317" y="1273139"/>
              <a:ext cx="1079226" cy="380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>
                  <a:solidFill>
                    <a:srgbClr val="787270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준비물 </a:t>
              </a:r>
              <a:r>
                <a:rPr lang="en-US" altLang="ko-KR" sz="1050" b="1" dirty="0">
                  <a:solidFill>
                    <a:srgbClr val="787270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9</a:t>
              </a:r>
              <a:endParaRPr lang="ko-KR" altLang="en-US" sz="1050" b="1" dirty="0">
                <a:solidFill>
                  <a:srgbClr val="78727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26" name="타원 25">
            <a:extLst>
              <a:ext uri="{FF2B5EF4-FFF2-40B4-BE49-F238E27FC236}">
                <a16:creationId xmlns:a16="http://schemas.microsoft.com/office/drawing/2014/main" id="{6C361A44-3DD9-4748-9EA3-2CEB1AB64AC8}"/>
              </a:ext>
            </a:extLst>
          </p:cNvPr>
          <p:cNvSpPr/>
          <p:nvPr/>
        </p:nvSpPr>
        <p:spPr bwMode="auto">
          <a:xfrm>
            <a:off x="6265844" y="3953870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460072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D41C308-E61B-47BE-AA52-FFB28632E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91" y="1140333"/>
            <a:ext cx="6731877" cy="4143057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-134835" y="1140333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101124" y="155833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16291" y="1180228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5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20313"/>
              </p:ext>
            </p:extLst>
          </p:nvPr>
        </p:nvGraphicFramePr>
        <p:xfrm>
          <a:off x="7030923" y="692696"/>
          <a:ext cx="2086863" cy="3847699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준비물</a:t>
                      </a:r>
                      <a:r>
                        <a:rPr lang="en-US" altLang="ko-KR" sz="1000" b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 </a:t>
                      </a:r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약물 디자인 수정</a:t>
                      </a: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그림 보기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소발문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앞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블릿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각 탭 이름 바꾸기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문제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계획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실행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반성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정답확인 버튼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확인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토글됨</a:t>
                      </a: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2082895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2403668" y="1620532"/>
            <a:ext cx="827857" cy="324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3159517" y="162053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39834" y="2204864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93782" y="224137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714797" y="4911591"/>
            <a:ext cx="978253" cy="435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5605259" y="480205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34835" y="2204864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직사각형 23"/>
          <p:cNvSpPr/>
          <p:nvPr/>
        </p:nvSpPr>
        <p:spPr>
          <a:xfrm>
            <a:off x="6605889" y="1933337"/>
            <a:ext cx="378380" cy="26117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6637093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7">
            <a:extLst>
              <a:ext uri="{FF2B5EF4-FFF2-40B4-BE49-F238E27FC236}">
                <a16:creationId xmlns:a16="http://schemas.microsoft.com/office/drawing/2014/main" id="{74EAE76A-86B3-4D88-9118-A2BAA417DA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31" name="TextBox 8">
            <a:extLst>
              <a:ext uri="{FF2B5EF4-FFF2-40B4-BE49-F238E27FC236}">
                <a16:creationId xmlns:a16="http://schemas.microsoft.com/office/drawing/2014/main" id="{5C6EAE4E-A1FB-4D85-831C-46EC6CE21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33" name="직사각형 21">
            <a:extLst>
              <a:ext uri="{FF2B5EF4-FFF2-40B4-BE49-F238E27FC236}">
                <a16:creationId xmlns:a16="http://schemas.microsoft.com/office/drawing/2014/main" id="{4C09F890-15E4-4AC8-88B1-1A22E6401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suh_0501_03_0006_2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>
            <a:extLst>
              <a:ext uri="{FF2B5EF4-FFF2-40B4-BE49-F238E27FC236}">
                <a16:creationId xmlns:a16="http://schemas.microsoft.com/office/drawing/2014/main" id="{FFFC7575-15E9-4D49-9ECD-A1831B7932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대응 관계를 탐구하고 비교해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C915C9B-EF97-44CB-9278-5958F54100E5}"/>
              </a:ext>
            </a:extLst>
          </p:cNvPr>
          <p:cNvSpPr/>
          <p:nvPr/>
        </p:nvSpPr>
        <p:spPr>
          <a:xfrm>
            <a:off x="1763688" y="1620532"/>
            <a:ext cx="587217" cy="324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842A4DA9-E8DE-42CA-B495-9ED4CE3C3C98}"/>
              </a:ext>
            </a:extLst>
          </p:cNvPr>
          <p:cNvSpPr/>
          <p:nvPr/>
        </p:nvSpPr>
        <p:spPr>
          <a:xfrm>
            <a:off x="1720564" y="148855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755C02AE-E89B-4204-8097-6C9E6B63F5D0}"/>
              </a:ext>
            </a:extLst>
          </p:cNvPr>
          <p:cNvSpPr/>
          <p:nvPr/>
        </p:nvSpPr>
        <p:spPr bwMode="auto">
          <a:xfrm>
            <a:off x="6265844" y="3953870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773665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5C4137C-CB76-4758-93B2-300FCD9A8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91" y="1088740"/>
            <a:ext cx="6731877" cy="4414114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194761"/>
              </p:ext>
            </p:extLst>
          </p:nvPr>
        </p:nvGraphicFramePr>
        <p:xfrm>
          <a:off x="6984268" y="692696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그림 보기 클릭 시 나타나는 화면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최대한 크게 넣어주세요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40px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기준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" name="TextBox 7">
            <a:extLst>
              <a:ext uri="{FF2B5EF4-FFF2-40B4-BE49-F238E27FC236}">
                <a16:creationId xmlns:a16="http://schemas.microsoft.com/office/drawing/2014/main" id="{3AA9B7B9-7EC7-4C51-B86A-DFAFD6FE8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7" name="TextBox 8">
            <a:extLst>
              <a:ext uri="{FF2B5EF4-FFF2-40B4-BE49-F238E27FC236}">
                <a16:creationId xmlns:a16="http://schemas.microsoft.com/office/drawing/2014/main" id="{AB2C32D7-9B6F-4E1D-8707-ACA9D79D6A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19" name="직사각형 21">
            <a:extLst>
              <a:ext uri="{FF2B5EF4-FFF2-40B4-BE49-F238E27FC236}">
                <a16:creationId xmlns:a16="http://schemas.microsoft.com/office/drawing/2014/main" id="{8CBAB740-BD54-4C4F-A401-B4BF49C00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suh_0501_03_0006_2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9">
            <a:extLst>
              <a:ext uri="{FF2B5EF4-FFF2-40B4-BE49-F238E27FC236}">
                <a16:creationId xmlns:a16="http://schemas.microsoft.com/office/drawing/2014/main" id="{76E02AC6-0A6C-4424-A6AD-C6BB0524D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대응 관계를 탐구하고 비교해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F50F4F0-322B-4A45-84BA-83A6E390AE2D}"/>
              </a:ext>
            </a:extLst>
          </p:cNvPr>
          <p:cNvSpPr/>
          <p:nvPr/>
        </p:nvSpPr>
        <p:spPr>
          <a:xfrm>
            <a:off x="167152" y="1535121"/>
            <a:ext cx="5156235" cy="35140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DA62998-F477-4A16-B0C2-9AB48F964C93}"/>
              </a:ext>
            </a:extLst>
          </p:cNvPr>
          <p:cNvSpPr/>
          <p:nvPr/>
        </p:nvSpPr>
        <p:spPr>
          <a:xfrm>
            <a:off x="38945" y="138835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2C13342-7A8E-4F77-92B2-F87D041F449A}"/>
              </a:ext>
            </a:extLst>
          </p:cNvPr>
          <p:cNvSpPr/>
          <p:nvPr/>
        </p:nvSpPr>
        <p:spPr bwMode="auto">
          <a:xfrm>
            <a:off x="6265844" y="3953870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928207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F9A3CDD-6414-48B2-8603-182A9BB1B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91" y="1140333"/>
            <a:ext cx="6731877" cy="4133609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636084"/>
              </p:ext>
            </p:extLst>
          </p:nvPr>
        </p:nvGraphicFramePr>
        <p:xfrm>
          <a:off x="6984268" y="692696"/>
          <a:ext cx="2086863" cy="4365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삭제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캐릭터 변경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캐릭터 옆에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말줄임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버튼도 같이 넣어주세요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내레이션은 그대로 사용함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말풍선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5095420" y="2454901"/>
            <a:ext cx="1584176" cy="324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6607587" y="245490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66279" y="2168860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220227" y="220537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08390" y="2168860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직사각형 18"/>
          <p:cNvSpPr/>
          <p:nvPr/>
        </p:nvSpPr>
        <p:spPr>
          <a:xfrm>
            <a:off x="898449" y="2598154"/>
            <a:ext cx="1373231" cy="25230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752398" y="263466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2944642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2519771" y="3119113"/>
            <a:ext cx="3738111" cy="16386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2519772" y="311911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id="{187BA98E-4C90-4DDD-941C-9C5049DE78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9" name="TextBox 8">
            <a:extLst>
              <a:ext uri="{FF2B5EF4-FFF2-40B4-BE49-F238E27FC236}">
                <a16:creationId xmlns:a16="http://schemas.microsoft.com/office/drawing/2014/main" id="{1AE372D7-E495-4785-BEB7-A4090B5C1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31" name="직사각형 21">
            <a:extLst>
              <a:ext uri="{FF2B5EF4-FFF2-40B4-BE49-F238E27FC236}">
                <a16:creationId xmlns:a16="http://schemas.microsoft.com/office/drawing/2014/main" id="{19392B5A-F21A-4D42-ABE0-16FDC0249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suh_0501_03_0006_2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9">
            <a:extLst>
              <a:ext uri="{FF2B5EF4-FFF2-40B4-BE49-F238E27FC236}">
                <a16:creationId xmlns:a16="http://schemas.microsoft.com/office/drawing/2014/main" id="{F6F208FC-18F8-4E59-BF09-764790460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대응 관계를 탐구하고 비교해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Picture 7">
            <a:extLst>
              <a:ext uri="{FF2B5EF4-FFF2-40B4-BE49-F238E27FC236}">
                <a16:creationId xmlns:a16="http://schemas.microsoft.com/office/drawing/2014/main" id="{11F55FAD-EE48-4CEC-B1DB-0C6579C1E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488" y="2900824"/>
            <a:ext cx="1052258" cy="105225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id="{053D4E2A-C28F-42EC-B406-87A5F5F8AB0E}"/>
              </a:ext>
            </a:extLst>
          </p:cNvPr>
          <p:cNvSpPr/>
          <p:nvPr/>
        </p:nvSpPr>
        <p:spPr bwMode="auto">
          <a:xfrm>
            <a:off x="6265844" y="3953870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363954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120C960-9FA6-4C88-94D5-5B7AD3E63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54" y="1142247"/>
            <a:ext cx="6731877" cy="4172809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634551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정답확인 버튼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확인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토글됨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5708312" y="5046582"/>
            <a:ext cx="1059932" cy="324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453542" y="504103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66279" y="2168860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220227" y="220537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08390" y="2168860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직사각형 18"/>
          <p:cNvSpPr/>
          <p:nvPr/>
        </p:nvSpPr>
        <p:spPr>
          <a:xfrm>
            <a:off x="292206" y="2585970"/>
            <a:ext cx="381025" cy="4289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46155" y="262248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id="{187BA98E-4C90-4DDD-941C-9C5049DE78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9" name="TextBox 8">
            <a:extLst>
              <a:ext uri="{FF2B5EF4-FFF2-40B4-BE49-F238E27FC236}">
                <a16:creationId xmlns:a16="http://schemas.microsoft.com/office/drawing/2014/main" id="{1AE372D7-E495-4785-BEB7-A4090B5C1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31" name="직사각형 21">
            <a:extLst>
              <a:ext uri="{FF2B5EF4-FFF2-40B4-BE49-F238E27FC236}">
                <a16:creationId xmlns:a16="http://schemas.microsoft.com/office/drawing/2014/main" id="{19392B5A-F21A-4D42-ABE0-16FDC0249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suh_0501_03_0006_2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9">
            <a:extLst>
              <a:ext uri="{FF2B5EF4-FFF2-40B4-BE49-F238E27FC236}">
                <a16:creationId xmlns:a16="http://schemas.microsoft.com/office/drawing/2014/main" id="{F6F208FC-18F8-4E59-BF09-764790460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대응 관계를 탐구하고 비교해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7CC0812-E599-4C9D-9AF3-CA343DF5D0F7}"/>
              </a:ext>
            </a:extLst>
          </p:cNvPr>
          <p:cNvSpPr/>
          <p:nvPr/>
        </p:nvSpPr>
        <p:spPr bwMode="auto">
          <a:xfrm>
            <a:off x="6265844" y="3953870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656613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4981C9B-FE6C-4D24-8BA2-86E3F88F6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63" y="1140333"/>
            <a:ext cx="6731877" cy="4141239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Group 56"/>
          <p:cNvGraphicFramePr>
            <a:graphicFrameLocks noGrp="1"/>
          </p:cNvGraphicFramePr>
          <p:nvPr/>
        </p:nvGraphicFramePr>
        <p:xfrm>
          <a:off x="6984268" y="692696"/>
          <a:ext cx="2086863" cy="4061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삭제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캐릭터 변경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캐릭터 옆에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말줄임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버튼도 같이 넣어주세요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내레이션은 그대로 사용함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말풍선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4932041" y="2836205"/>
            <a:ext cx="1584176" cy="324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6444208" y="283620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22133" y="2204864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76081" y="224137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52536" y="2204864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직사각형 18"/>
          <p:cNvSpPr/>
          <p:nvPr/>
        </p:nvSpPr>
        <p:spPr>
          <a:xfrm>
            <a:off x="776238" y="2935697"/>
            <a:ext cx="1373231" cy="23458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30187" y="297221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_x158392888" descr="EMB00002bac2d8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9944" y="2839032"/>
            <a:ext cx="606090" cy="891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034" y="2935697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2418580" y="3159578"/>
            <a:ext cx="3377556" cy="19741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2670608" y="302751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id="{E627F74D-44C7-4A18-A8FF-444291757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9" name="TextBox 8">
            <a:extLst>
              <a:ext uri="{FF2B5EF4-FFF2-40B4-BE49-F238E27FC236}">
                <a16:creationId xmlns:a16="http://schemas.microsoft.com/office/drawing/2014/main" id="{48A18D2D-DF3E-4336-BAA7-1F0400CEAF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31" name="직사각형 21">
            <a:extLst>
              <a:ext uri="{FF2B5EF4-FFF2-40B4-BE49-F238E27FC236}">
                <a16:creationId xmlns:a16="http://schemas.microsoft.com/office/drawing/2014/main" id="{C0E0B0AF-1579-45D5-959D-7ECD565C7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suh_0501_03_0006_2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9">
            <a:extLst>
              <a:ext uri="{FF2B5EF4-FFF2-40B4-BE49-F238E27FC236}">
                <a16:creationId xmlns:a16="http://schemas.microsoft.com/office/drawing/2014/main" id="{5FA64D65-4269-40BB-9274-449A0DB9E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대응 관계를 탐구하고 비교해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B6CF758-3475-48D6-B630-E3DA43FAB559}"/>
              </a:ext>
            </a:extLst>
          </p:cNvPr>
          <p:cNvSpPr/>
          <p:nvPr/>
        </p:nvSpPr>
        <p:spPr bwMode="auto">
          <a:xfrm>
            <a:off x="6265844" y="3953870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4944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E2C49B4-7E3B-48A9-B16B-B9EA8F1A6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54263"/>
            <a:ext cx="6536363" cy="4044114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866647"/>
              </p:ext>
            </p:extLst>
          </p:nvPr>
        </p:nvGraphicFramePr>
        <p:xfrm>
          <a:off x="6984268" y="692696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시간에 배울 내용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약물 수정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91580" y="5913276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3"/>
              </a:rPr>
              <a:t>http://cdata.tsherpa.co.kr/tsherpa/MultiMedia/Flash/2020/curri/index.html?flashxmlnum=soboro2&amp;classa=A8-C1-62-KK-KA-02-03-04-0-0-0-0&amp;classno=AA_SAMPLE/nproto_sample/DA/nproto_cmn_912.html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18" name="직사각형 17"/>
          <p:cNvSpPr/>
          <p:nvPr/>
        </p:nvSpPr>
        <p:spPr>
          <a:xfrm>
            <a:off x="2663788" y="3429000"/>
            <a:ext cx="1764196" cy="396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2403222" y="351748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7">
            <a:extLst>
              <a:ext uri="{FF2B5EF4-FFF2-40B4-BE49-F238E27FC236}">
                <a16:creationId xmlns:a16="http://schemas.microsoft.com/office/drawing/2014/main" id="{1108F22F-439D-4BB1-B770-99E06591B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3405A16D-E01B-48E1-B9CF-E50462FE57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23" name="직사각형 21">
            <a:extLst>
              <a:ext uri="{FF2B5EF4-FFF2-40B4-BE49-F238E27FC236}">
                <a16:creationId xmlns:a16="http://schemas.microsoft.com/office/drawing/2014/main" id="{20889AB7-EBEE-4D79-A446-D6A34F777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suh_0501_03_0006_3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>
            <a:extLst>
              <a:ext uri="{FF2B5EF4-FFF2-40B4-BE49-F238E27FC236}">
                <a16:creationId xmlns:a16="http://schemas.microsoft.com/office/drawing/2014/main" id="{77B94285-7322-4785-B1D2-648789F34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대응 관계를 탐구하고 비교해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A931561-29D2-429C-8C70-255AE4CF9E9F}"/>
              </a:ext>
            </a:extLst>
          </p:cNvPr>
          <p:cNvSpPr/>
          <p:nvPr/>
        </p:nvSpPr>
        <p:spPr bwMode="auto">
          <a:xfrm>
            <a:off x="6265844" y="3953870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845496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08" y="1263910"/>
            <a:ext cx="6536363" cy="4030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직사각형 41"/>
          <p:cNvSpPr/>
          <p:nvPr/>
        </p:nvSpPr>
        <p:spPr>
          <a:xfrm>
            <a:off x="218571" y="944724"/>
            <a:ext cx="6689372" cy="44284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18371" y="1092168"/>
            <a:ext cx="2125629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우리 반 친구 칭찬하기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3~4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학년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차시창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내용 및 기능 그대로 사용함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텍스트 색 검정으로 변경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  <a:hlinkClick r:id="rId3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https://cdata2.tsherpa.co.kr/tsherpa/MultiMedia/Flash/2020/curri/index.html?flashxmlnum=yrhj07&amp;classa=A8-C1-41-MM-MM-04-02-08-0-0-0-0&amp;classno=MM_41_04/suh_0401_01_0008/suh_0401_01_0008_302_1.html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텍스트 수정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 typeface="Wingdings"/>
              <a:buChar char="à"/>
            </a:pPr>
            <a:r>
              <a:rPr lang="ko-KR" altLang="en-US" sz="1000" b="1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캐릭터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를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하세요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.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&gt;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캐릭터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클릭</a:t>
            </a: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그림 교체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4" y="4099990"/>
            <a:ext cx="799826" cy="79982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968" y="4099990"/>
            <a:ext cx="799826" cy="79982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4086434"/>
            <a:ext cx="3967519" cy="2339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타원 18"/>
          <p:cNvSpPr/>
          <p:nvPr/>
        </p:nvSpPr>
        <p:spPr>
          <a:xfrm>
            <a:off x="1350255" y="59492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3909171" y="59492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3815916" y="45772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8A658885-CD8A-4B82-AFE9-69E392354A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3" name="TextBox 8">
            <a:extLst>
              <a:ext uri="{FF2B5EF4-FFF2-40B4-BE49-F238E27FC236}">
                <a16:creationId xmlns:a16="http://schemas.microsoft.com/office/drawing/2014/main" id="{6D2A2776-9CC7-4BBB-8413-184A197B6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24" name="직사각형 21">
            <a:extLst>
              <a:ext uri="{FF2B5EF4-FFF2-40B4-BE49-F238E27FC236}">
                <a16:creationId xmlns:a16="http://schemas.microsoft.com/office/drawing/2014/main" id="{C2827152-D230-4B98-96C1-4D8E4DB07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suh_0501_03_0006_4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9">
            <a:extLst>
              <a:ext uri="{FF2B5EF4-FFF2-40B4-BE49-F238E27FC236}">
                <a16:creationId xmlns:a16="http://schemas.microsoft.com/office/drawing/2014/main" id="{1FFB6BD1-F0D2-41E8-B555-C8C43E17A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대응 관계를 탐구하고 비교해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B30FFAB-CB48-4847-A2DE-A0183519CDD4}"/>
              </a:ext>
            </a:extLst>
          </p:cNvPr>
          <p:cNvSpPr/>
          <p:nvPr/>
        </p:nvSpPr>
        <p:spPr bwMode="auto">
          <a:xfrm>
            <a:off x="6265844" y="3953870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736296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288761"/>
              </p:ext>
            </p:extLst>
          </p:nvPr>
        </p:nvGraphicFramePr>
        <p:xfrm>
          <a:off x="153927" y="224644"/>
          <a:ext cx="8836146" cy="3454744"/>
        </p:xfrm>
        <a:graphic>
          <a:graphicData uri="http://schemas.openxmlformats.org/drawingml/2006/table">
            <a:tbl>
              <a:tblPr/>
              <a:tblGrid>
                <a:gridCol w="55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0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1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50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9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suh_0501_03_0006_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도전 수학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규칙적인 배열에서 대응 관계를 나타낸 식 비교하기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(1/2)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58~59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suh_0501_03_0006_201_1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도전 수학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규칙적인 배열에서 대응 관계를 나타낸 식 비교하기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(2/2)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58~59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suh_0501_03_0006_201_2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도전 수학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모양 조각과 수 카드로 다양한 대응 관계 만들기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(1/2)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suh_0501_03_0006_202_1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도전 수학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모양 조각과 수 카드로 다양한 대응 관계 만들기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(2/2)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suh_0501_03_0006_202_2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759249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 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suh_0501_03_0006_3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514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우리 반 친구 칭찬하기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suh_0501_03_0006_</a:t>
                      </a:r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01_1.htm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28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0CA2B77-4755-4376-A48C-C7D3C0774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01999"/>
            <a:ext cx="6536363" cy="4035494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744291"/>
              </p:ext>
            </p:extLst>
          </p:nvPr>
        </p:nvGraphicFramePr>
        <p:xfrm>
          <a:off x="6984268" y="692696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이번 시간에는 무엇을 배울까요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6D8450D-C9A1-4DD0-AFE4-D10C2E7E68FC}"/>
              </a:ext>
            </a:extLst>
          </p:cNvPr>
          <p:cNvSpPr/>
          <p:nvPr/>
        </p:nvSpPr>
        <p:spPr>
          <a:xfrm>
            <a:off x="755576" y="5877272"/>
            <a:ext cx="489654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3"/>
              </a:rPr>
              <a:t>http://cdata.tsherpa.co.kr/tsherpa/MultiMedia/Flash/2020/curri/index.html?flashxmlnum=llbless208&amp;classa=A8-C1-22-WI-WI-03-01-02-0-0-0-0&amp;classno=WI_22_03/win_0202_0102_0004/win_0202_0102_0004_103.html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E06BC80B-CF60-4E1D-A578-A43E61E67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33" name="TextBox 8">
            <a:extLst>
              <a:ext uri="{FF2B5EF4-FFF2-40B4-BE49-F238E27FC236}">
                <a16:creationId xmlns:a16="http://schemas.microsoft.com/office/drawing/2014/main" id="{E39FE3C1-AA81-4910-B7A4-58DC00F4E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34" name="직사각형 21">
            <a:extLst>
              <a:ext uri="{FF2B5EF4-FFF2-40B4-BE49-F238E27FC236}">
                <a16:creationId xmlns:a16="http://schemas.microsoft.com/office/drawing/2014/main" id="{8705AB86-45ED-45B2-84AA-415BFC4FA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suh_0501_03_0006_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9">
            <a:extLst>
              <a:ext uri="{FF2B5EF4-FFF2-40B4-BE49-F238E27FC236}">
                <a16:creationId xmlns:a16="http://schemas.microsoft.com/office/drawing/2014/main" id="{A3FA2F4F-168C-41C6-B2D4-106D59558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대응 관계를 탐구하고 비교해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7249C57-54ED-423C-827C-C732706EC45D}"/>
              </a:ext>
            </a:extLst>
          </p:cNvPr>
          <p:cNvSpPr/>
          <p:nvPr/>
        </p:nvSpPr>
        <p:spPr bwMode="auto">
          <a:xfrm>
            <a:off x="6265844" y="3953870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575513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7">
            <a:extLst>
              <a:ext uri="{FF2B5EF4-FFF2-40B4-BE49-F238E27FC236}">
                <a16:creationId xmlns:a16="http://schemas.microsoft.com/office/drawing/2014/main" id="{E06BC80B-CF60-4E1D-A578-A43E61E67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33" name="TextBox 8">
            <a:extLst>
              <a:ext uri="{FF2B5EF4-FFF2-40B4-BE49-F238E27FC236}">
                <a16:creationId xmlns:a16="http://schemas.microsoft.com/office/drawing/2014/main" id="{E39FE3C1-AA81-4910-B7A4-58DC00F4E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34" name="직사각형 21">
            <a:extLst>
              <a:ext uri="{FF2B5EF4-FFF2-40B4-BE49-F238E27FC236}">
                <a16:creationId xmlns:a16="http://schemas.microsoft.com/office/drawing/2014/main" id="{8705AB86-45ED-45B2-84AA-415BFC4FA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suh_0501_03_0006_2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9">
            <a:extLst>
              <a:ext uri="{FF2B5EF4-FFF2-40B4-BE49-F238E27FC236}">
                <a16:creationId xmlns:a16="http://schemas.microsoft.com/office/drawing/2014/main" id="{A3FA2F4F-168C-41C6-B2D4-106D59558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대응 관계를 탐구하고 비교해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882D626-441B-437A-9D4F-E6530F558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16" y="1088740"/>
            <a:ext cx="6643006" cy="4075237"/>
          </a:xfrm>
          <a:prstGeom prst="rect">
            <a:avLst/>
          </a:prstGeom>
        </p:spPr>
      </p:pic>
      <p:sp>
        <p:nvSpPr>
          <p:cNvPr id="14" name="직사각형 21">
            <a:extLst>
              <a:ext uri="{FF2B5EF4-FFF2-40B4-BE49-F238E27FC236}">
                <a16:creationId xmlns:a16="http://schemas.microsoft.com/office/drawing/2014/main" id="{BA219430-1DF2-4152-BEAD-B868D827C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Group 56">
            <a:extLst>
              <a:ext uri="{FF2B5EF4-FFF2-40B4-BE49-F238E27FC236}">
                <a16:creationId xmlns:a16="http://schemas.microsoft.com/office/drawing/2014/main" id="{2948AEE5-FBE2-4011-A667-72034C2ED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092717"/>
              </p:ext>
            </p:extLst>
          </p:nvPr>
        </p:nvGraphicFramePr>
        <p:xfrm>
          <a:off x="6984268" y="692696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대발문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앞 약물 추가</a:t>
                      </a: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라인박스 디자인 수정</a:t>
                      </a: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b="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156DD801-F601-4B92-9401-6BE4E754D4E5}"/>
              </a:ext>
            </a:extLst>
          </p:cNvPr>
          <p:cNvSpPr/>
          <p:nvPr/>
        </p:nvSpPr>
        <p:spPr>
          <a:xfrm>
            <a:off x="-90192" y="1123723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756F700-5A96-4FD7-B7EE-96E27E1186BF}"/>
              </a:ext>
            </a:extLst>
          </p:cNvPr>
          <p:cNvSpPr/>
          <p:nvPr/>
        </p:nvSpPr>
        <p:spPr>
          <a:xfrm>
            <a:off x="145767" y="146512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72B911AF-298E-47EB-B5C9-9005A2912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71648" y="1163618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0456CACB-34BF-424A-A22A-61A1B48B700D}"/>
              </a:ext>
            </a:extLst>
          </p:cNvPr>
          <p:cNvSpPr/>
          <p:nvPr/>
        </p:nvSpPr>
        <p:spPr>
          <a:xfrm>
            <a:off x="755576" y="2780928"/>
            <a:ext cx="4752528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ADF320F-3FFA-4B4F-AEC6-6FEE1A5AE2D6}"/>
              </a:ext>
            </a:extLst>
          </p:cNvPr>
          <p:cNvSpPr/>
          <p:nvPr/>
        </p:nvSpPr>
        <p:spPr>
          <a:xfrm>
            <a:off x="627368" y="263416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4C29EC1-C18A-4BA3-8279-580992099085}"/>
              </a:ext>
            </a:extLst>
          </p:cNvPr>
          <p:cNvSpPr/>
          <p:nvPr/>
        </p:nvSpPr>
        <p:spPr bwMode="auto">
          <a:xfrm>
            <a:off x="6265844" y="3953870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408783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9074" y="5349019"/>
            <a:ext cx="1108567" cy="420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1" name="그룹 90"/>
          <p:cNvGrpSpPr/>
          <p:nvPr/>
        </p:nvGrpSpPr>
        <p:grpSpPr>
          <a:xfrm>
            <a:off x="6607641" y="1232756"/>
            <a:ext cx="175773" cy="1800200"/>
            <a:chOff x="6607641" y="836712"/>
            <a:chExt cx="245921" cy="1656184"/>
          </a:xfrm>
        </p:grpSpPr>
        <p:sp>
          <p:nvSpPr>
            <p:cNvPr id="92" name="모서리가 둥근 직사각형 91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rgbClr val="A46B5C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</a:p>
          </p:txBody>
        </p:sp>
      </p:grpSp>
      <p:pic>
        <p:nvPicPr>
          <p:cNvPr id="9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3126" y="1293713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0" name="직사각형 99"/>
          <p:cNvSpPr/>
          <p:nvPr/>
        </p:nvSpPr>
        <p:spPr bwMode="auto">
          <a:xfrm>
            <a:off x="467544" y="1710387"/>
            <a:ext cx="5851638" cy="38333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배열 순서와 사각형 조각의 수입니다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좌측 팝업창이 처음에 바로 보이다가 닫힙니다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닫힌 이후 화살표 클릭 시 다시 펼쳐집니다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열렸을 때 화면입니다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다음 슬라이드의 그림 풀 팝업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5202536" y="54327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6364813" y="11948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9308" y="692696"/>
            <a:ext cx="6918956" cy="4335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628" y="780193"/>
            <a:ext cx="873980" cy="282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타원 41"/>
          <p:cNvSpPr/>
          <p:nvPr/>
        </p:nvSpPr>
        <p:spPr>
          <a:xfrm>
            <a:off x="6686520" y="81558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4">
            <a:extLst>
              <a:ext uri="{FF2B5EF4-FFF2-40B4-BE49-F238E27FC236}">
                <a16:creationId xmlns:a16="http://schemas.microsoft.com/office/drawing/2014/main" id="{710F489C-D376-442C-9055-CCBFCCDDC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356" y="178576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3" name="Group 59">
            <a:extLst>
              <a:ext uri="{FF2B5EF4-FFF2-40B4-BE49-F238E27FC236}">
                <a16:creationId xmlns:a16="http://schemas.microsoft.com/office/drawing/2014/main" id="{5C2D8D7C-3426-4F8D-A41F-4B0DCE8E5F62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Group 59">
            <a:extLst>
              <a:ext uri="{FF2B5EF4-FFF2-40B4-BE49-F238E27FC236}">
                <a16:creationId xmlns:a16="http://schemas.microsoft.com/office/drawing/2014/main" id="{6EC49AEE-E6F4-41D2-A39E-74757571498A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" name="TextBox 7">
            <a:extLst>
              <a:ext uri="{FF2B5EF4-FFF2-40B4-BE49-F238E27FC236}">
                <a16:creationId xmlns:a16="http://schemas.microsoft.com/office/drawing/2014/main" id="{00C86D25-85CF-4363-89CE-6E042C68F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59" name="TextBox 8">
            <a:extLst>
              <a:ext uri="{FF2B5EF4-FFF2-40B4-BE49-F238E27FC236}">
                <a16:creationId xmlns:a16="http://schemas.microsoft.com/office/drawing/2014/main" id="{9665419D-88AC-43FC-ADAD-EB8412EE3E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60" name="직사각형 21">
            <a:extLst>
              <a:ext uri="{FF2B5EF4-FFF2-40B4-BE49-F238E27FC236}">
                <a16:creationId xmlns:a16="http://schemas.microsoft.com/office/drawing/2014/main" id="{176E16AF-601F-4247-B5EB-23BC9FE28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suh_0501_03_0006_2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9">
            <a:extLst>
              <a:ext uri="{FF2B5EF4-FFF2-40B4-BE49-F238E27FC236}">
                <a16:creationId xmlns:a16="http://schemas.microsoft.com/office/drawing/2014/main" id="{F2681985-EA19-48F0-9535-21B59CF6C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대응 관계를 탐구하고 비교해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23"/>
          <p:cNvSpPr txBox="1"/>
          <p:nvPr/>
        </p:nvSpPr>
        <p:spPr>
          <a:xfrm>
            <a:off x="401677" y="1302269"/>
            <a:ext cx="610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규칙적인 배열에서 대응 관계인 두 양은 무엇인가요</a:t>
            </a:r>
            <a:r>
              <a:rPr lang="en-US" altLang="ko-KR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8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3" name="Picture 3">
            <a:extLst>
              <a:ext uri="{FF2B5EF4-FFF2-40B4-BE49-F238E27FC236}">
                <a16:creationId xmlns:a16="http://schemas.microsoft.com/office/drawing/2014/main" id="{4A9AE3FE-798A-4482-A254-2C8E3641C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3126" y="2360613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id="{FCBF28F2-68BF-4A74-88DA-FA510CF2BAC8}"/>
              </a:ext>
            </a:extLst>
          </p:cNvPr>
          <p:cNvSpPr/>
          <p:nvPr/>
        </p:nvSpPr>
        <p:spPr bwMode="auto">
          <a:xfrm>
            <a:off x="467544" y="2777287"/>
            <a:ext cx="5851638" cy="65878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ko-KR" altLang="en-US" sz="19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23">
            <a:extLst>
              <a:ext uri="{FF2B5EF4-FFF2-40B4-BE49-F238E27FC236}">
                <a16:creationId xmlns:a16="http://schemas.microsoft.com/office/drawing/2014/main" id="{7421CDD1-EC7E-4EBA-9EE2-AAC1E51B157A}"/>
              </a:ext>
            </a:extLst>
          </p:cNvPr>
          <p:cNvSpPr txBox="1"/>
          <p:nvPr/>
        </p:nvSpPr>
        <p:spPr>
          <a:xfrm>
            <a:off x="401677" y="2369169"/>
            <a:ext cx="610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첫째 모양은 사각형 조각으로 어떻게 만들었는지 살펴보세요</a:t>
            </a:r>
            <a:r>
              <a:rPr lang="en-US" altLang="ko-KR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8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50B3406-CB33-4F71-A45E-C48D2728B6E7}"/>
              </a:ext>
            </a:extLst>
          </p:cNvPr>
          <p:cNvSpPr/>
          <p:nvPr/>
        </p:nvSpPr>
        <p:spPr>
          <a:xfrm>
            <a:off x="719572" y="2776593"/>
            <a:ext cx="5599610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사각형 조각 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개를 사용해서 ‘</a:t>
            </a:r>
            <a:r>
              <a:rPr lang="ko-KR" altLang="en-US" sz="1900" b="1" dirty="0" err="1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ㅜ’자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모양으로 만들</a:t>
            </a:r>
            <a:endParaRPr lang="en-US" altLang="ko-KR" sz="19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0"/>
              </a:spcBef>
            </a:pPr>
            <a:r>
              <a:rPr lang="ko-KR" altLang="en-US" sz="1900" b="1" dirty="0" err="1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었습니다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8" name="Picture 2">
            <a:extLst>
              <a:ext uri="{FF2B5EF4-FFF2-40B4-BE49-F238E27FC236}">
                <a16:creationId xmlns:a16="http://schemas.microsoft.com/office/drawing/2014/main" id="{4A4D07FE-8E9D-4915-A95E-1CE9B372E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48" y="2840243"/>
            <a:ext cx="279375" cy="224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id="{B3B43389-CD7B-468D-96BA-AB151AB4B790}"/>
              </a:ext>
            </a:extLst>
          </p:cNvPr>
          <p:cNvSpPr/>
          <p:nvPr/>
        </p:nvSpPr>
        <p:spPr bwMode="auto">
          <a:xfrm>
            <a:off x="467544" y="3617823"/>
            <a:ext cx="5851638" cy="65878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ko-KR" altLang="en-US" sz="19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2" name="Picture 2">
            <a:extLst>
              <a:ext uri="{FF2B5EF4-FFF2-40B4-BE49-F238E27FC236}">
                <a16:creationId xmlns:a16="http://schemas.microsoft.com/office/drawing/2014/main" id="{72BC2492-6571-4BBE-88A6-0FAEE98CC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48" y="3680779"/>
            <a:ext cx="279375" cy="224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B02047B-AD33-4331-B1FE-B3C192A3DE43}"/>
              </a:ext>
            </a:extLst>
          </p:cNvPr>
          <p:cNvSpPr/>
          <p:nvPr/>
        </p:nvSpPr>
        <p:spPr>
          <a:xfrm>
            <a:off x="734088" y="3608660"/>
            <a:ext cx="570950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 줄에 사각형 조각 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개를 놓고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아래 줄에 사각형 조각 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개를 놓았습니다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9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3" name="Picture 4">
            <a:extLst>
              <a:ext uri="{FF2B5EF4-FFF2-40B4-BE49-F238E27FC236}">
                <a16:creationId xmlns:a16="http://schemas.microsoft.com/office/drawing/2014/main" id="{95569B13-CCD4-4098-9EDE-CD73F919D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356" y="317127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4">
            <a:extLst>
              <a:ext uri="{FF2B5EF4-FFF2-40B4-BE49-F238E27FC236}">
                <a16:creationId xmlns:a16="http://schemas.microsoft.com/office/drawing/2014/main" id="{30D24E3D-8851-4C1C-8CE8-FBE8FE9C6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356" y="403262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5" name="그룹 74">
            <a:extLst>
              <a:ext uri="{FF2B5EF4-FFF2-40B4-BE49-F238E27FC236}">
                <a16:creationId xmlns:a16="http://schemas.microsoft.com/office/drawing/2014/main" id="{30BA4200-19F4-4851-A6CA-52A403AD2E1C}"/>
              </a:ext>
            </a:extLst>
          </p:cNvPr>
          <p:cNvGrpSpPr/>
          <p:nvPr/>
        </p:nvGrpSpPr>
        <p:grpSpPr>
          <a:xfrm>
            <a:off x="30482" y="2259322"/>
            <a:ext cx="6976608" cy="1997011"/>
            <a:chOff x="21469" y="1868958"/>
            <a:chExt cx="6976608" cy="1997011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7C1C769A-D907-4558-BF8F-C5F6A2E09A64}"/>
                </a:ext>
              </a:extLst>
            </p:cNvPr>
            <p:cNvGrpSpPr/>
            <p:nvPr/>
          </p:nvGrpSpPr>
          <p:grpSpPr>
            <a:xfrm>
              <a:off x="32892" y="1868958"/>
              <a:ext cx="6965185" cy="1997011"/>
              <a:chOff x="132093" y="220817"/>
              <a:chExt cx="9078215" cy="2602845"/>
            </a:xfrm>
          </p:grpSpPr>
          <p:pic>
            <p:nvPicPr>
              <p:cNvPr id="78" name="그림 77">
                <a:extLst>
                  <a:ext uri="{FF2B5EF4-FFF2-40B4-BE49-F238E27FC236}">
                    <a16:creationId xmlns:a16="http://schemas.microsoft.com/office/drawing/2014/main" id="{FB8F8023-9082-4065-94A1-44254F476C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5556" b="91667" l="860" r="94194">
                            <a14:foregroundMark x1="10538" y1="22222" x2="1505" y2="62500"/>
                            <a14:foregroundMark x1="1505" y1="62500" x2="16774" y2="91667"/>
                            <a14:foregroundMark x1="89892" y1="23611" x2="88817" y2="84722"/>
                            <a14:foregroundMark x1="92258" y1="48611" x2="89032" y2="76389"/>
                            <a14:foregroundMark x1="92258" y1="51389" x2="94194" y2="65278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5004048" y="260648"/>
                <a:ext cx="2475403" cy="383289"/>
              </a:xfrm>
              <a:prstGeom prst="rect">
                <a:avLst/>
              </a:prstGeom>
            </p:spPr>
          </p:pic>
          <p:pic>
            <p:nvPicPr>
              <p:cNvPr id="79" name="Picture 3">
                <a:extLst>
                  <a:ext uri="{FF2B5EF4-FFF2-40B4-BE49-F238E27FC236}">
                    <a16:creationId xmlns:a16="http://schemas.microsoft.com/office/drawing/2014/main" id="{C3F2F019-79AD-45BE-B243-9D05BC7FC4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2093" y="220817"/>
                <a:ext cx="9078215" cy="26028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44DAA90-8E18-4A9E-A04A-96C22CFB01D6}"/>
                </a:ext>
              </a:extLst>
            </p:cNvPr>
            <p:cNvSpPr txBox="1"/>
            <p:nvPr/>
          </p:nvSpPr>
          <p:spPr>
            <a:xfrm>
              <a:off x="21469" y="2366845"/>
              <a:ext cx="6686240" cy="1417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슬기는 사각형 조각으로 규칙적인 배열을 만들고 있습니다</a:t>
              </a: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배열 순서와 사각형 조각의 수 사이의 대응 관계를 알아보고</a:t>
              </a: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쉰째에</a:t>
              </a: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필요한 사각형 조각의 수를 구해 봅시다</a:t>
              </a: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1" name="타원 40">
            <a:extLst>
              <a:ext uri="{FF2B5EF4-FFF2-40B4-BE49-F238E27FC236}">
                <a16:creationId xmlns:a16="http://schemas.microsoft.com/office/drawing/2014/main" id="{D4DF7CC1-5350-465F-9332-AA297EA01B3B}"/>
              </a:ext>
            </a:extLst>
          </p:cNvPr>
          <p:cNvSpPr/>
          <p:nvPr/>
        </p:nvSpPr>
        <p:spPr bwMode="auto">
          <a:xfrm>
            <a:off x="6265844" y="3953870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604462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 보기 버튼 클릭 시 나타나는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aphicFrame>
        <p:nvGraphicFramePr>
          <p:cNvPr id="10" name="Group 59">
            <a:extLst>
              <a:ext uri="{FF2B5EF4-FFF2-40B4-BE49-F238E27FC236}">
                <a16:creationId xmlns:a16="http://schemas.microsoft.com/office/drawing/2014/main" id="{57E43A52-01AE-43E1-B1D5-EB440EB22F49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Group 59">
            <a:extLst>
              <a:ext uri="{FF2B5EF4-FFF2-40B4-BE49-F238E27FC236}">
                <a16:creationId xmlns:a16="http://schemas.microsoft.com/office/drawing/2014/main" id="{699FD78C-50C5-434A-BF82-8212AC1BEC93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Group 59">
            <a:extLst>
              <a:ext uri="{FF2B5EF4-FFF2-40B4-BE49-F238E27FC236}">
                <a16:creationId xmlns:a16="http://schemas.microsoft.com/office/drawing/2014/main" id="{2EF091CD-E8CB-440E-AE35-610AFF583971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Group 59">
            <a:extLst>
              <a:ext uri="{FF2B5EF4-FFF2-40B4-BE49-F238E27FC236}">
                <a16:creationId xmlns:a16="http://schemas.microsoft.com/office/drawing/2014/main" id="{0C379E02-1D22-479E-91BB-30178169B417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59">
            <a:extLst>
              <a:ext uri="{FF2B5EF4-FFF2-40B4-BE49-F238E27FC236}">
                <a16:creationId xmlns:a16="http://schemas.microsoft.com/office/drawing/2014/main" id="{4C8B10EE-DEB7-46DB-B0B0-609416D89384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Group 59">
            <a:extLst>
              <a:ext uri="{FF2B5EF4-FFF2-40B4-BE49-F238E27FC236}">
                <a16:creationId xmlns:a16="http://schemas.microsoft.com/office/drawing/2014/main" id="{8D3D8AE6-B371-482A-BF87-59A70ABA2E71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TextBox 7">
            <a:extLst>
              <a:ext uri="{FF2B5EF4-FFF2-40B4-BE49-F238E27FC236}">
                <a16:creationId xmlns:a16="http://schemas.microsoft.com/office/drawing/2014/main" id="{321C69C7-83A5-41D8-9280-C4962C1AE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6" name="TextBox 8">
            <a:extLst>
              <a:ext uri="{FF2B5EF4-FFF2-40B4-BE49-F238E27FC236}">
                <a16:creationId xmlns:a16="http://schemas.microsoft.com/office/drawing/2014/main" id="{286058C4-BA56-496C-903D-8D2B93F72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id="{2DEAA920-935A-40FA-B80D-10C31519E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suh_0501_03_0006_2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id="{82AFBBC6-9239-4893-905A-C0A44D8EA7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대응 관계를 탐구하고 비교해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0546BF4-2320-4C6C-96A3-058EF5606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53" y="980479"/>
            <a:ext cx="6881815" cy="4523711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99A2876F-776D-4475-AD4E-7BE1E4205ADB}"/>
              </a:ext>
            </a:extLst>
          </p:cNvPr>
          <p:cNvSpPr/>
          <p:nvPr/>
        </p:nvSpPr>
        <p:spPr>
          <a:xfrm>
            <a:off x="298375" y="2384884"/>
            <a:ext cx="4752528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AACF452D-F30F-424B-A524-E9D099792EB6}"/>
              </a:ext>
            </a:extLst>
          </p:cNvPr>
          <p:cNvSpPr/>
          <p:nvPr/>
        </p:nvSpPr>
        <p:spPr>
          <a:xfrm>
            <a:off x="170167" y="223811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D4555764-2BB1-44CE-9C50-8B4F57F77880}"/>
              </a:ext>
            </a:extLst>
          </p:cNvPr>
          <p:cNvSpPr/>
          <p:nvPr/>
        </p:nvSpPr>
        <p:spPr>
          <a:xfrm>
            <a:off x="4602132" y="127339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B465327-A130-475C-B68E-AB3E079DDDD7}"/>
              </a:ext>
            </a:extLst>
          </p:cNvPr>
          <p:cNvSpPr/>
          <p:nvPr/>
        </p:nvSpPr>
        <p:spPr>
          <a:xfrm>
            <a:off x="4713334" y="1502518"/>
            <a:ext cx="2270934" cy="14584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7" name="Group 56">
            <a:extLst>
              <a:ext uri="{FF2B5EF4-FFF2-40B4-BE49-F238E27FC236}">
                <a16:creationId xmlns:a16="http://schemas.microsoft.com/office/drawing/2014/main" id="{5245F796-7748-42B1-934B-877476292F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47109"/>
              </p:ext>
            </p:extLst>
          </p:nvPr>
        </p:nvGraphicFramePr>
        <p:xfrm>
          <a:off x="7021592" y="1667612"/>
          <a:ext cx="2086863" cy="4061908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857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라인박스 디자인 수정</a:t>
                      </a: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말풍선</a:t>
                      </a:r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슬기 캐릭터 디자인 수정</a:t>
                      </a: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b="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38" name="그림 37">
            <a:extLst>
              <a:ext uri="{FF2B5EF4-FFF2-40B4-BE49-F238E27FC236}">
                <a16:creationId xmlns:a16="http://schemas.microsoft.com/office/drawing/2014/main" id="{0EDBB14F-3C55-4F22-9EAD-24F450484B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308" y="3262527"/>
            <a:ext cx="965956" cy="1882120"/>
          </a:xfrm>
          <a:prstGeom prst="rect">
            <a:avLst/>
          </a:prstGeom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4811B8CF-DD6F-4EA5-81E8-CBE40D154F2E}"/>
              </a:ext>
            </a:extLst>
          </p:cNvPr>
          <p:cNvSpPr/>
          <p:nvPr/>
        </p:nvSpPr>
        <p:spPr>
          <a:xfrm>
            <a:off x="6000997" y="326252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79FBDDD8-03B2-40C8-9CE9-5732B47BC03F}"/>
              </a:ext>
            </a:extLst>
          </p:cNvPr>
          <p:cNvSpPr/>
          <p:nvPr/>
        </p:nvSpPr>
        <p:spPr bwMode="auto">
          <a:xfrm>
            <a:off x="6265844" y="3953870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032572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9074" y="5349019"/>
            <a:ext cx="1108567" cy="420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1" name="그룹 90"/>
          <p:cNvGrpSpPr/>
          <p:nvPr/>
        </p:nvGrpSpPr>
        <p:grpSpPr>
          <a:xfrm>
            <a:off x="6607641" y="1232756"/>
            <a:ext cx="175773" cy="1800200"/>
            <a:chOff x="6607641" y="836712"/>
            <a:chExt cx="245921" cy="1656184"/>
          </a:xfrm>
        </p:grpSpPr>
        <p:sp>
          <p:nvSpPr>
            <p:cNvPr id="92" name="모서리가 둥근 직사각형 91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rgbClr val="A46B5C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</a:p>
          </p:txBody>
        </p:sp>
      </p:grpSp>
      <p:pic>
        <p:nvPicPr>
          <p:cNvPr id="9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3126" y="1293713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0" name="직사각형 99"/>
          <p:cNvSpPr/>
          <p:nvPr/>
        </p:nvSpPr>
        <p:spPr bwMode="auto">
          <a:xfrm>
            <a:off x="467544" y="1710387"/>
            <a:ext cx="5851638" cy="38333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배열 순서와 사각형 조각의 수입니다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좌측 팝업창이 처음에 바로 보이다가 닫힙니다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닫힌 이후 화살표 클릭 시 다시 펼쳐집니다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닫혔을 때 화면입니다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그림 풀 팝업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5202536" y="54327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6364813" y="11948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9308" y="692696"/>
            <a:ext cx="6918956" cy="4335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628" y="780193"/>
            <a:ext cx="873980" cy="282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타원 41"/>
          <p:cNvSpPr/>
          <p:nvPr/>
        </p:nvSpPr>
        <p:spPr>
          <a:xfrm>
            <a:off x="6686520" y="81558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4">
            <a:extLst>
              <a:ext uri="{FF2B5EF4-FFF2-40B4-BE49-F238E27FC236}">
                <a16:creationId xmlns:a16="http://schemas.microsoft.com/office/drawing/2014/main" id="{710F489C-D376-442C-9055-CCBFCCDDC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356" y="178576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3" name="Group 59">
            <a:extLst>
              <a:ext uri="{FF2B5EF4-FFF2-40B4-BE49-F238E27FC236}">
                <a16:creationId xmlns:a16="http://schemas.microsoft.com/office/drawing/2014/main" id="{5C2D8D7C-3426-4F8D-A41F-4B0DCE8E5F62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Group 59">
            <a:extLst>
              <a:ext uri="{FF2B5EF4-FFF2-40B4-BE49-F238E27FC236}">
                <a16:creationId xmlns:a16="http://schemas.microsoft.com/office/drawing/2014/main" id="{6EC49AEE-E6F4-41D2-A39E-74757571498A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" name="TextBox 7">
            <a:extLst>
              <a:ext uri="{FF2B5EF4-FFF2-40B4-BE49-F238E27FC236}">
                <a16:creationId xmlns:a16="http://schemas.microsoft.com/office/drawing/2014/main" id="{00C86D25-85CF-4363-89CE-6E042C68F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59" name="TextBox 8">
            <a:extLst>
              <a:ext uri="{FF2B5EF4-FFF2-40B4-BE49-F238E27FC236}">
                <a16:creationId xmlns:a16="http://schemas.microsoft.com/office/drawing/2014/main" id="{9665419D-88AC-43FC-ADAD-EB8412EE3E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60" name="직사각형 21">
            <a:extLst>
              <a:ext uri="{FF2B5EF4-FFF2-40B4-BE49-F238E27FC236}">
                <a16:creationId xmlns:a16="http://schemas.microsoft.com/office/drawing/2014/main" id="{176E16AF-601F-4247-B5EB-23BC9FE28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suh_0501_03_0006_2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9">
            <a:extLst>
              <a:ext uri="{FF2B5EF4-FFF2-40B4-BE49-F238E27FC236}">
                <a16:creationId xmlns:a16="http://schemas.microsoft.com/office/drawing/2014/main" id="{F2681985-EA19-48F0-9535-21B59CF6C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대응 관계를 탐구하고 비교해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23"/>
          <p:cNvSpPr txBox="1"/>
          <p:nvPr/>
        </p:nvSpPr>
        <p:spPr>
          <a:xfrm>
            <a:off x="401677" y="1302269"/>
            <a:ext cx="610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규칙적인 배열에서 대응 관계인 두 양은 무엇인가요</a:t>
            </a:r>
            <a:r>
              <a:rPr lang="en-US" altLang="ko-KR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8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3" name="Picture 3">
            <a:extLst>
              <a:ext uri="{FF2B5EF4-FFF2-40B4-BE49-F238E27FC236}">
                <a16:creationId xmlns:a16="http://schemas.microsoft.com/office/drawing/2014/main" id="{4A9AE3FE-798A-4482-A254-2C8E3641C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3126" y="2360613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id="{FCBF28F2-68BF-4A74-88DA-FA510CF2BAC8}"/>
              </a:ext>
            </a:extLst>
          </p:cNvPr>
          <p:cNvSpPr/>
          <p:nvPr/>
        </p:nvSpPr>
        <p:spPr bwMode="auto">
          <a:xfrm>
            <a:off x="467544" y="2777287"/>
            <a:ext cx="5851638" cy="65878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ko-KR" altLang="en-US" sz="19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23">
            <a:extLst>
              <a:ext uri="{FF2B5EF4-FFF2-40B4-BE49-F238E27FC236}">
                <a16:creationId xmlns:a16="http://schemas.microsoft.com/office/drawing/2014/main" id="{7421CDD1-EC7E-4EBA-9EE2-AAC1E51B157A}"/>
              </a:ext>
            </a:extLst>
          </p:cNvPr>
          <p:cNvSpPr txBox="1"/>
          <p:nvPr/>
        </p:nvSpPr>
        <p:spPr>
          <a:xfrm>
            <a:off x="401677" y="2369169"/>
            <a:ext cx="610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첫째 모양은 사각형 조각으로 어떻게 만들었는지 살펴보세요</a:t>
            </a:r>
            <a:r>
              <a:rPr lang="en-US" altLang="ko-KR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8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50B3406-CB33-4F71-A45E-C48D2728B6E7}"/>
              </a:ext>
            </a:extLst>
          </p:cNvPr>
          <p:cNvSpPr/>
          <p:nvPr/>
        </p:nvSpPr>
        <p:spPr>
          <a:xfrm>
            <a:off x="719572" y="2776593"/>
            <a:ext cx="5599610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사각형 조각 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개를 사용해서 ‘</a:t>
            </a:r>
            <a:r>
              <a:rPr lang="ko-KR" altLang="en-US" sz="1900" b="1" dirty="0" err="1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ㅜ’자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모양으로 만들</a:t>
            </a:r>
            <a:endParaRPr lang="en-US" altLang="ko-KR" sz="19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0"/>
              </a:spcBef>
            </a:pPr>
            <a:r>
              <a:rPr lang="ko-KR" altLang="en-US" sz="1900" b="1" dirty="0" err="1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었습니다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8" name="Picture 2">
            <a:extLst>
              <a:ext uri="{FF2B5EF4-FFF2-40B4-BE49-F238E27FC236}">
                <a16:creationId xmlns:a16="http://schemas.microsoft.com/office/drawing/2014/main" id="{4A4D07FE-8E9D-4915-A95E-1CE9B372E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48" y="2840243"/>
            <a:ext cx="279375" cy="224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id="{B3B43389-CD7B-468D-96BA-AB151AB4B790}"/>
              </a:ext>
            </a:extLst>
          </p:cNvPr>
          <p:cNvSpPr/>
          <p:nvPr/>
        </p:nvSpPr>
        <p:spPr bwMode="auto">
          <a:xfrm>
            <a:off x="467544" y="3617823"/>
            <a:ext cx="5851638" cy="65878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ko-KR" altLang="en-US" sz="19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2" name="Picture 2">
            <a:extLst>
              <a:ext uri="{FF2B5EF4-FFF2-40B4-BE49-F238E27FC236}">
                <a16:creationId xmlns:a16="http://schemas.microsoft.com/office/drawing/2014/main" id="{72BC2492-6571-4BBE-88A6-0FAEE98CC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48" y="3680779"/>
            <a:ext cx="279375" cy="224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B02047B-AD33-4331-B1FE-B3C192A3DE43}"/>
              </a:ext>
            </a:extLst>
          </p:cNvPr>
          <p:cNvSpPr/>
          <p:nvPr/>
        </p:nvSpPr>
        <p:spPr>
          <a:xfrm>
            <a:off x="734088" y="3608660"/>
            <a:ext cx="570950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 줄에 사각형 조각 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개를 놓고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아래 줄에 사각형 조각 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개를 놓았습니다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9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3" name="Picture 4">
            <a:extLst>
              <a:ext uri="{FF2B5EF4-FFF2-40B4-BE49-F238E27FC236}">
                <a16:creationId xmlns:a16="http://schemas.microsoft.com/office/drawing/2014/main" id="{95569B13-CCD4-4098-9EDE-CD73F919D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356" y="317127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4">
            <a:extLst>
              <a:ext uri="{FF2B5EF4-FFF2-40B4-BE49-F238E27FC236}">
                <a16:creationId xmlns:a16="http://schemas.microsoft.com/office/drawing/2014/main" id="{30D24E3D-8851-4C1C-8CE8-FBE8FE9C6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356" y="403262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2">
            <a:extLst>
              <a:ext uri="{FF2B5EF4-FFF2-40B4-BE49-F238E27FC236}">
                <a16:creationId xmlns:a16="http://schemas.microsoft.com/office/drawing/2014/main" id="{F844B719-A39B-4028-971C-46071ECF2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8570"/>
            <a:ext cx="378561" cy="1527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>
            <a:extLst>
              <a:ext uri="{FF2B5EF4-FFF2-40B4-BE49-F238E27FC236}">
                <a16:creationId xmlns:a16="http://schemas.microsoft.com/office/drawing/2014/main" id="{9A8215C4-AD9D-4A6D-840C-957EDB60791B}"/>
              </a:ext>
            </a:extLst>
          </p:cNvPr>
          <p:cNvSpPr/>
          <p:nvPr/>
        </p:nvSpPr>
        <p:spPr bwMode="auto">
          <a:xfrm>
            <a:off x="6265844" y="3953870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62643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23"/>
          <p:cNvSpPr txBox="1"/>
          <p:nvPr/>
        </p:nvSpPr>
        <p:spPr>
          <a:xfrm>
            <a:off x="446839" y="1264996"/>
            <a:ext cx="6102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 모양에서 변하는 부분과 변하지 않는 부분을 찾아보세요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나와 다르게 생각한 친구를 찾아 서로의 생각을 비교해 보세요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014" y="1256440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282" y="553825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5685102" y="55382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9308" y="692696"/>
            <a:ext cx="6918956" cy="4480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542F14E9-6F4D-4596-877B-532B3C3E0E59}"/>
              </a:ext>
            </a:extLst>
          </p:cNvPr>
          <p:cNvSpPr/>
          <p:nvPr/>
        </p:nvSpPr>
        <p:spPr>
          <a:xfrm>
            <a:off x="5685102" y="55382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>
            <a:extLst>
              <a:ext uri="{FF2B5EF4-FFF2-40B4-BE49-F238E27FC236}">
                <a16:creationId xmlns:a16="http://schemas.microsoft.com/office/drawing/2014/main" id="{33E127FA-085D-4D65-A809-16BC0F05E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55" name="TextBox 8">
            <a:extLst>
              <a:ext uri="{FF2B5EF4-FFF2-40B4-BE49-F238E27FC236}">
                <a16:creationId xmlns:a16="http://schemas.microsoft.com/office/drawing/2014/main" id="{4A5310BA-7E3F-4264-88CF-0E00F00B8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64" name="직사각형 21">
            <a:extLst>
              <a:ext uri="{FF2B5EF4-FFF2-40B4-BE49-F238E27FC236}">
                <a16:creationId xmlns:a16="http://schemas.microsoft.com/office/drawing/2014/main" id="{CD63481D-EE22-4912-87AC-3E2020C2A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suh_0501_03_0006_2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9">
            <a:extLst>
              <a:ext uri="{FF2B5EF4-FFF2-40B4-BE49-F238E27FC236}">
                <a16:creationId xmlns:a16="http://schemas.microsoft.com/office/drawing/2014/main" id="{7376104C-EAF6-4BB6-93C9-0976C7CD7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대응 관계를 탐구하고 비교해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C1BD724-97D1-4C4B-81A0-6C8C18D1004F}"/>
              </a:ext>
            </a:extLst>
          </p:cNvPr>
          <p:cNvGrpSpPr/>
          <p:nvPr/>
        </p:nvGrpSpPr>
        <p:grpSpPr>
          <a:xfrm>
            <a:off x="6607641" y="1232756"/>
            <a:ext cx="175773" cy="1800200"/>
            <a:chOff x="6607641" y="836712"/>
            <a:chExt cx="245921" cy="1656184"/>
          </a:xfrm>
        </p:grpSpPr>
        <p:sp>
          <p:nvSpPr>
            <p:cNvPr id="32" name="모서리가 둥근 직사각형 91">
              <a:extLst>
                <a:ext uri="{FF2B5EF4-FFF2-40B4-BE49-F238E27FC236}">
                  <a16:creationId xmlns:a16="http://schemas.microsoft.com/office/drawing/2014/main" id="{7317A0F1-90FC-4C4F-81ED-815D6D5031BF}"/>
                </a:ext>
              </a:extLst>
            </p:cNvPr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rgbClr val="A46B5B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33" name="모서리가 둥근 직사각형 92">
              <a:extLst>
                <a:ext uri="{FF2B5EF4-FFF2-40B4-BE49-F238E27FC236}">
                  <a16:creationId xmlns:a16="http://schemas.microsoft.com/office/drawing/2014/main" id="{815E129C-67BE-4E03-874E-6F287E18CF44}"/>
                </a:ext>
              </a:extLst>
            </p:cNvPr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34" name="모서리가 둥근 직사각형 93">
              <a:extLst>
                <a:ext uri="{FF2B5EF4-FFF2-40B4-BE49-F238E27FC236}">
                  <a16:creationId xmlns:a16="http://schemas.microsoft.com/office/drawing/2014/main" id="{693F9942-D699-498C-8151-4B2952ACFD37}"/>
                </a:ext>
              </a:extLst>
            </p:cNvPr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35" name="모서리가 둥근 직사각형 94">
              <a:extLst>
                <a:ext uri="{FF2B5EF4-FFF2-40B4-BE49-F238E27FC236}">
                  <a16:creationId xmlns:a16="http://schemas.microsoft.com/office/drawing/2014/main" id="{383E86EB-05FC-42AE-82C4-7BF1044CC072}"/>
                </a:ext>
              </a:extLst>
            </p:cNvPr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</a:p>
          </p:txBody>
        </p:sp>
      </p:grp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458A9CE3-A7CC-4DBB-934F-49992FCA06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872519"/>
              </p:ext>
            </p:extLst>
          </p:nvPr>
        </p:nvGraphicFramePr>
        <p:xfrm>
          <a:off x="344700" y="2224815"/>
          <a:ext cx="6102486" cy="3235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724">
                  <a:extLst>
                    <a:ext uri="{9D8B030D-6E8A-4147-A177-3AD203B41FA5}">
                      <a16:colId xmlns:a16="http://schemas.microsoft.com/office/drawing/2014/main" val="3251364435"/>
                    </a:ext>
                  </a:extLst>
                </a:gridCol>
                <a:gridCol w="2346881">
                  <a:extLst>
                    <a:ext uri="{9D8B030D-6E8A-4147-A177-3AD203B41FA5}">
                      <a16:colId xmlns:a16="http://schemas.microsoft.com/office/drawing/2014/main" val="3064966937"/>
                    </a:ext>
                  </a:extLst>
                </a:gridCol>
                <a:gridCol w="2346881">
                  <a:extLst>
                    <a:ext uri="{9D8B030D-6E8A-4147-A177-3AD203B41FA5}">
                      <a16:colId xmlns:a16="http://schemas.microsoft.com/office/drawing/2014/main" val="3548282477"/>
                    </a:ext>
                  </a:extLst>
                </a:gridCol>
              </a:tblGrid>
              <a:tr h="38909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kern="1200" spc="-15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생각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친구의 생각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957176"/>
                  </a:ext>
                </a:extLst>
              </a:tr>
              <a:tr h="1423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변하는 부분</a:t>
                      </a: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28837"/>
                  </a:ext>
                </a:extLst>
              </a:tr>
              <a:tr h="1423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변하지 않는 부분</a:t>
                      </a: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545344"/>
                  </a:ext>
                </a:extLst>
              </a:tr>
            </a:tbl>
          </a:graphicData>
        </a:graphic>
      </p:graphicFrame>
      <p:pic>
        <p:nvPicPr>
          <p:cNvPr id="46" name="Picture 11">
            <a:extLst>
              <a:ext uri="{FF2B5EF4-FFF2-40B4-BE49-F238E27FC236}">
                <a16:creationId xmlns:a16="http://schemas.microsoft.com/office/drawing/2014/main" id="{E461B5A9-BF13-4F96-870F-6320BEEC6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628" y="780193"/>
            <a:ext cx="873980" cy="282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0253D7A1-0E3E-4C6F-9DBE-F3108CF2814D}"/>
              </a:ext>
            </a:extLst>
          </p:cNvPr>
          <p:cNvSpPr/>
          <p:nvPr/>
        </p:nvSpPr>
        <p:spPr bwMode="auto">
          <a:xfrm>
            <a:off x="1799692" y="2662860"/>
            <a:ext cx="2268252" cy="132188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ko-KR" altLang="en-US" sz="19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0ECB48C-2ED5-4105-8C8F-700B3AE471F3}"/>
              </a:ext>
            </a:extLst>
          </p:cNvPr>
          <p:cNvSpPr/>
          <p:nvPr/>
        </p:nvSpPr>
        <p:spPr>
          <a:xfrm>
            <a:off x="2042255" y="2692860"/>
            <a:ext cx="2025689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900" b="1" spc="-150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처음에 만든 모양에서 사각형이</a:t>
            </a:r>
            <a:br>
              <a:rPr lang="en-US" altLang="ko-KR" sz="1900" b="1" spc="-150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900" b="1" spc="-150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아래로 </a:t>
            </a:r>
            <a:r>
              <a:rPr lang="en-US" altLang="ko-KR" sz="1900" b="1" spc="-150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b="1" spc="-150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개씩 </a:t>
            </a:r>
            <a:br>
              <a:rPr lang="en-US" altLang="ko-KR" sz="1900" b="1" spc="-150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900" b="1" spc="-150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늘어납니다</a:t>
            </a:r>
            <a:r>
              <a:rPr lang="en-US" altLang="ko-KR" sz="1900" b="1" spc="-150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spc="-150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4C18F61-E7A9-48F8-9A7B-92B96C4D96CF}"/>
              </a:ext>
            </a:extLst>
          </p:cNvPr>
          <p:cNvSpPr/>
          <p:nvPr/>
        </p:nvSpPr>
        <p:spPr bwMode="auto">
          <a:xfrm>
            <a:off x="4143908" y="2681729"/>
            <a:ext cx="2268252" cy="132188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ko-KR" altLang="en-US" sz="19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0" name="Picture 2">
            <a:extLst>
              <a:ext uri="{FF2B5EF4-FFF2-40B4-BE49-F238E27FC236}">
                <a16:creationId xmlns:a16="http://schemas.microsoft.com/office/drawing/2014/main" id="{793802E0-36BD-42C2-A2AB-D9A4921D6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692" y="2755204"/>
            <a:ext cx="279375" cy="224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id="{D63985D0-C01D-4BE0-9C06-9193E929B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351" y="2940773"/>
            <a:ext cx="279375" cy="224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D73589DE-C2BE-4E6C-AABF-B88F93FB6092}"/>
              </a:ext>
            </a:extLst>
          </p:cNvPr>
          <p:cNvSpPr/>
          <p:nvPr/>
        </p:nvSpPr>
        <p:spPr>
          <a:xfrm>
            <a:off x="4406599" y="2857724"/>
            <a:ext cx="2025689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가운데 사각형 줄이 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개씩 </a:t>
            </a:r>
            <a:b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계속 길어집니다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2F71C0A-8477-45BE-BCFF-192F993CC5AA}"/>
              </a:ext>
            </a:extLst>
          </p:cNvPr>
          <p:cNvSpPr/>
          <p:nvPr/>
        </p:nvSpPr>
        <p:spPr bwMode="auto">
          <a:xfrm>
            <a:off x="1799692" y="4081167"/>
            <a:ext cx="2268252" cy="132188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ko-KR" altLang="en-US" sz="19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B10C31E-73B9-4554-8EC2-E325CE2A9588}"/>
              </a:ext>
            </a:extLst>
          </p:cNvPr>
          <p:cNvSpPr/>
          <p:nvPr/>
        </p:nvSpPr>
        <p:spPr>
          <a:xfrm>
            <a:off x="2042255" y="4285577"/>
            <a:ext cx="2025689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처음에 만든 </a:t>
            </a:r>
            <a:b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900" b="1" dirty="0" err="1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ㅜ’자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모양이 </a:t>
            </a:r>
            <a:b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변하지 않습니다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C69AA7A-DC40-4D50-875E-82C734D33C73}"/>
              </a:ext>
            </a:extLst>
          </p:cNvPr>
          <p:cNvSpPr/>
          <p:nvPr/>
        </p:nvSpPr>
        <p:spPr bwMode="auto">
          <a:xfrm>
            <a:off x="4143908" y="4100036"/>
            <a:ext cx="2268252" cy="132188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ko-KR" altLang="en-US" sz="19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Picture 2">
            <a:extLst>
              <a:ext uri="{FF2B5EF4-FFF2-40B4-BE49-F238E27FC236}">
                <a16:creationId xmlns:a16="http://schemas.microsoft.com/office/drawing/2014/main" id="{FEF57A31-E6A0-49A5-BFE6-B6A42C1C1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692" y="4347921"/>
            <a:ext cx="279375" cy="224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2">
            <a:extLst>
              <a:ext uri="{FF2B5EF4-FFF2-40B4-BE49-F238E27FC236}">
                <a16:creationId xmlns:a16="http://schemas.microsoft.com/office/drawing/2014/main" id="{5F95A636-5EA7-4E39-A56A-6D3A62C80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351" y="4347921"/>
            <a:ext cx="279375" cy="224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직사각형 59">
            <a:extLst>
              <a:ext uri="{FF2B5EF4-FFF2-40B4-BE49-F238E27FC236}">
                <a16:creationId xmlns:a16="http://schemas.microsoft.com/office/drawing/2014/main" id="{78CD4C9A-4078-48AB-917A-EC856553CC21}"/>
              </a:ext>
            </a:extLst>
          </p:cNvPr>
          <p:cNvSpPr/>
          <p:nvPr/>
        </p:nvSpPr>
        <p:spPr>
          <a:xfrm>
            <a:off x="4406599" y="4264872"/>
            <a:ext cx="2025689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 줄에 놓은</a:t>
            </a:r>
            <a:b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사각형 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개가 </a:t>
            </a:r>
            <a:b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변하지 않습니다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Picture 2">
            <a:extLst>
              <a:ext uri="{FF2B5EF4-FFF2-40B4-BE49-F238E27FC236}">
                <a16:creationId xmlns:a16="http://schemas.microsoft.com/office/drawing/2014/main" id="{F844B719-A39B-4028-971C-46071ECF2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8570"/>
            <a:ext cx="378561" cy="1527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BAA1EFF6-20B8-4CB1-9C2B-C859352D3958}"/>
              </a:ext>
            </a:extLst>
          </p:cNvPr>
          <p:cNvSpPr/>
          <p:nvPr/>
        </p:nvSpPr>
        <p:spPr bwMode="auto">
          <a:xfrm>
            <a:off x="6265844" y="3953870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417696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23"/>
          <p:cNvSpPr txBox="1"/>
          <p:nvPr/>
        </p:nvSpPr>
        <p:spPr>
          <a:xfrm>
            <a:off x="446839" y="1288020"/>
            <a:ext cx="610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열째에는 사각형 조각이 몇 개가 필요한가요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6607641" y="1232756"/>
            <a:ext cx="175773" cy="1800200"/>
            <a:chOff x="6607641" y="836712"/>
            <a:chExt cx="245921" cy="1656184"/>
          </a:xfrm>
        </p:grpSpPr>
        <p:sp>
          <p:nvSpPr>
            <p:cNvPr id="92" name="모서리가 둥근 직사각형 91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rgbClr val="A46B5B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</a:p>
          </p:txBody>
        </p:sp>
      </p:grpSp>
      <p:pic>
        <p:nvPicPr>
          <p:cNvPr id="9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014" y="1279464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282" y="553825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5685102" y="55382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542F14E9-6F4D-4596-877B-532B3C3E0E59}"/>
              </a:ext>
            </a:extLst>
          </p:cNvPr>
          <p:cNvSpPr/>
          <p:nvPr/>
        </p:nvSpPr>
        <p:spPr>
          <a:xfrm>
            <a:off x="5685102" y="55382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>
            <a:extLst>
              <a:ext uri="{FF2B5EF4-FFF2-40B4-BE49-F238E27FC236}">
                <a16:creationId xmlns:a16="http://schemas.microsoft.com/office/drawing/2014/main" id="{33E127FA-085D-4D65-A809-16BC0F05E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55" name="TextBox 8">
            <a:extLst>
              <a:ext uri="{FF2B5EF4-FFF2-40B4-BE49-F238E27FC236}">
                <a16:creationId xmlns:a16="http://schemas.microsoft.com/office/drawing/2014/main" id="{4A5310BA-7E3F-4264-88CF-0E00F00B8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64" name="직사각형 21">
            <a:extLst>
              <a:ext uri="{FF2B5EF4-FFF2-40B4-BE49-F238E27FC236}">
                <a16:creationId xmlns:a16="http://schemas.microsoft.com/office/drawing/2014/main" id="{CD63481D-EE22-4912-87AC-3E2020C2A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suh_0501_03_0006_2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9">
            <a:extLst>
              <a:ext uri="{FF2B5EF4-FFF2-40B4-BE49-F238E27FC236}">
                <a16:creationId xmlns:a16="http://schemas.microsoft.com/office/drawing/2014/main" id="{7376104C-EAF6-4BB6-93C9-0976C7CD7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대응 관계를 탐구하고 비교해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164028E-CF28-4D69-8F87-AA707508D5CD}"/>
              </a:ext>
            </a:extLst>
          </p:cNvPr>
          <p:cNvSpPr/>
          <p:nvPr/>
        </p:nvSpPr>
        <p:spPr>
          <a:xfrm>
            <a:off x="59308" y="692696"/>
            <a:ext cx="6918956" cy="4480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4" name="Picture 11">
            <a:extLst>
              <a:ext uri="{FF2B5EF4-FFF2-40B4-BE49-F238E27FC236}">
                <a16:creationId xmlns:a16="http://schemas.microsoft.com/office/drawing/2014/main" id="{A624F1F6-8717-4E4A-B654-5622782E6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628" y="780193"/>
            <a:ext cx="873980" cy="282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직사각형 74">
            <a:extLst>
              <a:ext uri="{FF2B5EF4-FFF2-40B4-BE49-F238E27FC236}">
                <a16:creationId xmlns:a16="http://schemas.microsoft.com/office/drawing/2014/main" id="{7EF08BE0-58DA-4F9D-ACC9-C70B1139A471}"/>
              </a:ext>
            </a:extLst>
          </p:cNvPr>
          <p:cNvSpPr/>
          <p:nvPr/>
        </p:nvSpPr>
        <p:spPr bwMode="auto">
          <a:xfrm>
            <a:off x="3049090" y="1733474"/>
            <a:ext cx="802830" cy="32914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pic>
        <p:nvPicPr>
          <p:cNvPr id="84" name="Picture 4">
            <a:extLst>
              <a:ext uri="{FF2B5EF4-FFF2-40B4-BE49-F238E27FC236}">
                <a16:creationId xmlns:a16="http://schemas.microsoft.com/office/drawing/2014/main" id="{751D7CDF-2D9B-4164-AC41-5D5B696B1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338" y="159874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" name="TextBox 23">
            <a:extLst>
              <a:ext uri="{FF2B5EF4-FFF2-40B4-BE49-F238E27FC236}">
                <a16:creationId xmlns:a16="http://schemas.microsoft.com/office/drawing/2014/main" id="{F1AF3444-94FA-4AE1-8271-32576F43D6A2}"/>
              </a:ext>
            </a:extLst>
          </p:cNvPr>
          <p:cNvSpPr txBox="1"/>
          <p:nvPr/>
        </p:nvSpPr>
        <p:spPr>
          <a:xfrm>
            <a:off x="446839" y="2562604"/>
            <a:ext cx="6102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쉰째에는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사각형 조각이 몇 개가 필요한가요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그림을 그리지 않고 어떻게 알 수 있는지 말해 보세요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7" name="Picture 3">
            <a:extLst>
              <a:ext uri="{FF2B5EF4-FFF2-40B4-BE49-F238E27FC236}">
                <a16:creationId xmlns:a16="http://schemas.microsoft.com/office/drawing/2014/main" id="{E79783D7-94CE-4E81-9F7C-CA7D5B0B5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014" y="2554048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9" name="직사각형 98">
            <a:extLst>
              <a:ext uri="{FF2B5EF4-FFF2-40B4-BE49-F238E27FC236}">
                <a16:creationId xmlns:a16="http://schemas.microsoft.com/office/drawing/2014/main" id="{5CA267F6-0966-41CE-A5C3-C1164D6CF6F4}"/>
              </a:ext>
            </a:extLst>
          </p:cNvPr>
          <p:cNvSpPr/>
          <p:nvPr/>
        </p:nvSpPr>
        <p:spPr bwMode="auto">
          <a:xfrm>
            <a:off x="443160" y="3635867"/>
            <a:ext cx="5940660" cy="119151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ko-KR" altLang="en-US" sz="19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0" name="Picture 2">
            <a:extLst>
              <a:ext uri="{FF2B5EF4-FFF2-40B4-BE49-F238E27FC236}">
                <a16:creationId xmlns:a16="http://schemas.microsoft.com/office/drawing/2014/main" id="{D6644577-D0A4-41D6-BA69-6603AF64A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17" y="3711257"/>
            <a:ext cx="279375" cy="224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F686F19-3B54-4505-B021-BF83D2473F33}"/>
              </a:ext>
            </a:extLst>
          </p:cNvPr>
          <p:cNvSpPr/>
          <p:nvPr/>
        </p:nvSpPr>
        <p:spPr>
          <a:xfrm>
            <a:off x="467544" y="3626704"/>
            <a:ext cx="5976052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0" algn="just"/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위의 사각형 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개는 항상 그대로 있고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아래의 사각형은 배열 순서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 카드의 수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만큼 길어지므로 </a:t>
            </a:r>
            <a:r>
              <a:rPr lang="ko-KR" altLang="en-US" sz="1900" b="1" dirty="0" err="1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쉰째에는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위에 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아래에 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사각형을 놓습니다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" name="Picture 4">
            <a:extLst>
              <a:ext uri="{FF2B5EF4-FFF2-40B4-BE49-F238E27FC236}">
                <a16:creationId xmlns:a16="http://schemas.microsoft.com/office/drawing/2014/main" id="{F2EEACCF-A156-470F-9B49-C070724B1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958" y="463032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7EF08BE0-58DA-4F9D-ACC9-C70B1139A471}"/>
              </a:ext>
            </a:extLst>
          </p:cNvPr>
          <p:cNvSpPr/>
          <p:nvPr/>
        </p:nvSpPr>
        <p:spPr bwMode="auto">
          <a:xfrm>
            <a:off x="467544" y="3234118"/>
            <a:ext cx="802830" cy="32914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53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pic>
        <p:nvPicPr>
          <p:cNvPr id="32" name="Picture 4">
            <a:extLst>
              <a:ext uri="{FF2B5EF4-FFF2-40B4-BE49-F238E27FC236}">
                <a16:creationId xmlns:a16="http://schemas.microsoft.com/office/drawing/2014/main" id="{F2EEACCF-A156-470F-9B49-C070724B1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512" y="314096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">
            <a:extLst>
              <a:ext uri="{FF2B5EF4-FFF2-40B4-BE49-F238E27FC236}">
                <a16:creationId xmlns:a16="http://schemas.microsoft.com/office/drawing/2014/main" id="{F844B719-A39B-4028-971C-46071ECF2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8570"/>
            <a:ext cx="378561" cy="1527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타원 33">
            <a:extLst>
              <a:ext uri="{FF2B5EF4-FFF2-40B4-BE49-F238E27FC236}">
                <a16:creationId xmlns:a16="http://schemas.microsoft.com/office/drawing/2014/main" id="{072B3C2A-16E6-4129-AD85-A566285FB450}"/>
              </a:ext>
            </a:extLst>
          </p:cNvPr>
          <p:cNvSpPr/>
          <p:nvPr/>
        </p:nvSpPr>
        <p:spPr bwMode="auto">
          <a:xfrm>
            <a:off x="6265844" y="3953870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309497917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40026</TotalTime>
  <Words>1687</Words>
  <Application>Microsoft Office PowerPoint</Application>
  <PresentationFormat>화면 슬라이드 쇼(4:3)</PresentationFormat>
  <Paragraphs>547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굴림</vt:lpstr>
      <vt:lpstr>나눔고딕</vt:lpstr>
      <vt:lpstr>돋움</vt:lpstr>
      <vt:lpstr>맑은 고딕</vt:lpstr>
      <vt:lpstr>여기어때 잘난체</vt:lpstr>
      <vt:lpstr>Arial</vt:lpstr>
      <vt:lpstr>Wingdings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kang jiyeon</cp:lastModifiedBy>
  <cp:revision>6274</cp:revision>
  <dcterms:created xsi:type="dcterms:W3CDTF">2008-07-15T12:19:11Z</dcterms:created>
  <dcterms:modified xsi:type="dcterms:W3CDTF">2022-02-25T11:18:34Z</dcterms:modified>
</cp:coreProperties>
</file>