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130" r:id="rId4"/>
    <p:sldId id="1207" r:id="rId5"/>
    <p:sldId id="1208" r:id="rId6"/>
    <p:sldId id="1217" r:id="rId7"/>
    <p:sldId id="1216" r:id="rId8"/>
    <p:sldId id="1229" r:id="rId9"/>
    <p:sldId id="1225" r:id="rId10"/>
    <p:sldId id="1230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FFBF5"/>
    <a:srgbClr val="C7A08C"/>
    <a:srgbClr val="04A1FF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6686" autoAdjust="0"/>
  </p:normalViewPr>
  <p:slideViewPr>
    <p:cSldViewPr>
      <p:cViewPr varScale="1">
        <p:scale>
          <a:sx n="91" d="100"/>
          <a:sy n="91" d="100"/>
        </p:scale>
        <p:origin x="960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61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1210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2205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6618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로봇의 규칙을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6198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생기지 않게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로봇의 규칙을 만들고 상상해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23">
            <a:extLst>
              <a:ext uri="{FF2B5EF4-FFF2-40B4-BE49-F238E27FC236}">
                <a16:creationId xmlns:a16="http://schemas.microsoft.com/office/drawing/2014/main" id="{746ECCFA-FD6E-40D0-A565-564CEDE95EF4}"/>
              </a:ext>
            </a:extLst>
          </p:cNvPr>
          <p:cNvSpPr txBox="1"/>
          <p:nvPr/>
        </p:nvSpPr>
        <p:spPr>
          <a:xfrm>
            <a:off x="287798" y="137937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만들고 싶은 로봇을 상상하며 간단한 계획서를 써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6342555" y="107726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5691995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13C0895-634D-4E7F-8574-C818D5976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95721"/>
              </p:ext>
            </p:extLst>
          </p:nvPr>
        </p:nvGraphicFramePr>
        <p:xfrm>
          <a:off x="442263" y="1875915"/>
          <a:ext cx="6387540" cy="252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96">
                  <a:extLst>
                    <a:ext uri="{9D8B030D-6E8A-4147-A177-3AD203B41FA5}">
                      <a16:colId xmlns:a16="http://schemas.microsoft.com/office/drawing/2014/main" val="3251364435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064966937"/>
                    </a:ext>
                  </a:extLst>
                </a:gridCol>
              </a:tblGrid>
              <a:tr h="448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로봇의 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미세먼지 제거 로봇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57176"/>
                  </a:ext>
                </a:extLst>
              </a:tr>
              <a:tr h="408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로봇의 규칙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넣은 양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)÷100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나오는 양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1" lang="ko-KR" altLang="en-US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8837"/>
                  </a:ext>
                </a:extLst>
              </a:tr>
              <a:tr h="1667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로봇의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우리나라에 점점 많아지는 미세 먼지를 줄이기 위해서 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넣은 양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)÷100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나오는 양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되는 로봇을 만들고 싶습니다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그래서 우리나라 </a:t>
                      </a:r>
                      <a:endParaRPr kumimoji="1" lang="en-US" altLang="ko-KR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곳곳에 로봇을 설치해서 미세 먼지를 줄이고 싶습니다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kumimoji="1" lang="ko-KR" altLang="en-US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45344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id="{5DB8028A-C6F4-4508-9776-57872A56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4" y="1875916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1FF28FE6-1030-4427-BD70-0A2BC910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FEF875-8F7C-44EF-A0FD-E4AE5AB253F9}"/>
              </a:ext>
            </a:extLst>
          </p:cNvPr>
          <p:cNvGrpSpPr/>
          <p:nvPr/>
        </p:nvGrpSpPr>
        <p:grpSpPr>
          <a:xfrm flipV="1">
            <a:off x="3023828" y="5589240"/>
            <a:ext cx="1117171" cy="183634"/>
            <a:chOff x="290979" y="2009759"/>
            <a:chExt cx="2665167" cy="433388"/>
          </a:xfrm>
        </p:grpSpPr>
        <p:pic>
          <p:nvPicPr>
            <p:cNvPr id="24" name="Picture 15">
              <a:extLst>
                <a:ext uri="{FF2B5EF4-FFF2-40B4-BE49-F238E27FC236}">
                  <a16:creationId xmlns:a16="http://schemas.microsoft.com/office/drawing/2014/main" id="{02DD233D-B6AA-46E2-A22D-994D4791C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id="{613E9078-3871-481B-9FE9-526580213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289A0CA7-5866-4AF7-B2AB-4F01548F1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6">
              <a:extLst>
                <a:ext uri="{FF2B5EF4-FFF2-40B4-BE49-F238E27FC236}">
                  <a16:creationId xmlns:a16="http://schemas.microsoft.com/office/drawing/2014/main" id="{F55C1BF6-D23F-442E-99A0-CD43AC15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46EA934-2606-4387-9AD8-14BA39859878}"/>
              </a:ext>
            </a:extLst>
          </p:cNvPr>
          <p:cNvSpPr/>
          <p:nvPr/>
        </p:nvSpPr>
        <p:spPr>
          <a:xfrm>
            <a:off x="5664524" y="54150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47FEC85B-01B1-4952-BDB8-3E6B2AF9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F3C5DAD3-7456-43AD-89BF-BB88C19B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20E0782F-559F-4EDE-9A5C-D983A734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C1236D3C-006B-4299-AA04-10D421396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BD998B47-2D6E-4BE4-9EE4-6B0A8683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308" y="137677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9431" y="1813288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0693" y="2276872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264" y="2780928"/>
            <a:ext cx="360000" cy="355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04220" y="1833857"/>
            <a:ext cx="32403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6EA934-2606-4387-9AD8-14BA39859878}"/>
              </a:ext>
            </a:extLst>
          </p:cNvPr>
          <p:cNvSpPr/>
          <p:nvPr/>
        </p:nvSpPr>
        <p:spPr>
          <a:xfrm>
            <a:off x="317054" y="1705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4332517-C455-408A-B969-55B685E7E143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7244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D6D95A7-3EDF-422B-8027-DD779B38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0" y="993112"/>
            <a:ext cx="6558580" cy="403748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1044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CBE4DFD1-AF6C-45CC-9DD0-09EE309B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AB187A68-5158-4575-A4BF-2693A5F0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DD3A58F3-00FC-45EF-A300-7AF8CB23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7A55168B-D5D4-4A24-935E-49796FAF0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5696" y="3284985"/>
            <a:ext cx="352839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27200" y="31754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77CE3D2-DDD6-4526-A00B-71472D9306A0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49608"/>
              </p:ext>
            </p:extLst>
          </p:nvPr>
        </p:nvGraphicFramePr>
        <p:xfrm>
          <a:off x="153927" y="224644"/>
          <a:ext cx="8836146" cy="226036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가진 대응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미래 로봇의 규칙을 설계하기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E764F2-46E2-4DD7-86CF-00CBA5E6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1" y="1128681"/>
            <a:ext cx="6688275" cy="4107499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2174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9D2916-E313-4536-AD4D-81ED073F9D44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5AC716-3EB5-41C2-BFF0-2692FF4A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78" y="1140333"/>
            <a:ext cx="6558580" cy="401387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5357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suh_0501_03_0008_201_1.html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suh_0501_03_0008_201_2.html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suh_0501_03_0008_201_1.html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버튼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앞에 그림 탭 추가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suh_0501_03_0008_201_1.html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에 있는 그림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확대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070425" y="1185138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558412" y="15065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7733" y="152199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55692" y="1502318"/>
            <a:ext cx="617731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20294" y="15311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12326" y="2271208"/>
            <a:ext cx="6555132" cy="313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4563" y="1734789"/>
            <a:ext cx="6613370" cy="3839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208FEC9-E618-4EA4-BCB9-E5F0457F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2CBA06AE-EF8B-4365-B72D-C50F3E5A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25A43A75-668F-4DA8-A698-A2EDA0D8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60C0A0AA-F333-45D1-831B-D6321A67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5E2A3B-F313-4FFB-9632-420B02EC85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5" r="3538"/>
          <a:stretch/>
        </p:blipFill>
        <p:spPr>
          <a:xfrm>
            <a:off x="208878" y="1775691"/>
            <a:ext cx="6487358" cy="3772369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B2E7EC9-6AC1-4836-BBAD-71049985CF98}"/>
              </a:ext>
            </a:extLst>
          </p:cNvPr>
          <p:cNvSpPr/>
          <p:nvPr/>
        </p:nvSpPr>
        <p:spPr>
          <a:xfrm>
            <a:off x="5199068" y="51183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596D4D3-7052-42DD-92DF-09E2F8F0B0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43" y="5185091"/>
            <a:ext cx="310755" cy="304662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058BDA3-3BC2-4ECB-B503-9006D81D2324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84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93C88D-BEBA-4038-86AE-67D48AE8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398881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5828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그림보기 약물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그림 풀 팝업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137733" y="15219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4128" y="4905164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0367" y="18777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668" y="1840551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885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08" y="17657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0E3180-50A2-4922-9CC2-4B702890AC57}"/>
              </a:ext>
            </a:extLst>
          </p:cNvPr>
          <p:cNvSpPr/>
          <p:nvPr/>
        </p:nvSpPr>
        <p:spPr>
          <a:xfrm>
            <a:off x="4098943" y="1179704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9DB0B36-17C2-42BD-A00F-00CB1B98EC87}"/>
              </a:ext>
            </a:extLst>
          </p:cNvPr>
          <p:cNvSpPr/>
          <p:nvPr/>
        </p:nvSpPr>
        <p:spPr>
          <a:xfrm>
            <a:off x="4586930" y="1501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B69B56-881C-4670-8FB1-F0D5BC675103}"/>
              </a:ext>
            </a:extLst>
          </p:cNvPr>
          <p:cNvSpPr/>
          <p:nvPr/>
        </p:nvSpPr>
        <p:spPr>
          <a:xfrm>
            <a:off x="110367" y="23489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472CA0-4591-41AF-A1E0-1767D1C77639}"/>
              </a:ext>
            </a:extLst>
          </p:cNvPr>
          <p:cNvSpPr/>
          <p:nvPr/>
        </p:nvSpPr>
        <p:spPr>
          <a:xfrm>
            <a:off x="177668" y="231174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376F0D1F-72D6-4565-BD73-FDF276E22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7567ABC3-756E-4940-B387-BF1B3D9E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6EFA786D-06C1-453B-AB1D-78E9DF48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49809CF5-81E6-4AC7-A568-A1947AAB7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BE16696-7302-4F48-846A-95128429AA65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0577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48134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안에 들어가게 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99EA088A-1DD2-446C-810D-FF369276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0" t="-143" r="474" b="143"/>
          <a:stretch/>
        </p:blipFill>
        <p:spPr>
          <a:xfrm>
            <a:off x="6714919" y="764704"/>
            <a:ext cx="187513" cy="19676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E836B3-9071-47AF-9BF8-77EC3BA88A56}"/>
              </a:ext>
            </a:extLst>
          </p:cNvPr>
          <p:cNvGrpSpPr/>
          <p:nvPr/>
        </p:nvGrpSpPr>
        <p:grpSpPr>
          <a:xfrm>
            <a:off x="1202864" y="723014"/>
            <a:ext cx="4868674" cy="5005463"/>
            <a:chOff x="-7876533" y="334895"/>
            <a:chExt cx="9151036" cy="940814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340CE8B-9AD8-4E77-86BF-7EB0D5FF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869497" y="334895"/>
              <a:ext cx="9144000" cy="636988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967BC86-90A3-4E46-82C8-BA98DAA6D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876533" y="6703057"/>
              <a:ext cx="9144000" cy="3039979"/>
            </a:xfrm>
            <a:prstGeom prst="rect">
              <a:avLst/>
            </a:prstGeom>
          </p:spPr>
        </p:pic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1168D9BF-5F2B-49C5-9160-414F8317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3B18089-E598-4604-A40D-047D3222D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C664509A-E2F8-4EED-91E1-20A6EB44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EA435BD8-5650-4EB5-B795-D3C76920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F9A256-021A-4393-AE8A-27711B1135D1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734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3490AF-66BE-4E3C-877F-2D43891C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400624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77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137733" y="15219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4128" y="4905164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1173" y="18777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474" y="1840551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885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18" y="16715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CFA26D79-B822-48A0-A0FE-55DAC54C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99F0D3E-CA4D-4856-A8FB-6516CB215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E6CF3B23-E24D-437B-829C-D3205E2F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1301080C-B6D6-46AA-B7F1-7FCBC24C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10E0BF-B703-44C0-A661-78559ABA0117}"/>
              </a:ext>
            </a:extLst>
          </p:cNvPr>
          <p:cNvSpPr/>
          <p:nvPr/>
        </p:nvSpPr>
        <p:spPr>
          <a:xfrm>
            <a:off x="110367" y="23489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14440C-0D78-44FB-BD74-D68B5F03D17D}"/>
              </a:ext>
            </a:extLst>
          </p:cNvPr>
          <p:cNvSpPr/>
          <p:nvPr/>
        </p:nvSpPr>
        <p:spPr>
          <a:xfrm>
            <a:off x="177668" y="231174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118F35F7-7877-461F-9F31-6921D11879A5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540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F7124B-10A3-4149-878C-F6039269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404202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7055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61173" y="18777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474" y="1840551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18" y="16715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CFA26D79-B822-48A0-A0FE-55DAC54C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99F0D3E-CA4D-4856-A8FB-6516CB215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E6CF3B23-E24D-437B-829C-D3205E2F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1301080C-B6D6-46AA-B7F1-7FCBC24C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10E0BF-B703-44C0-A661-78559ABA0117}"/>
              </a:ext>
            </a:extLst>
          </p:cNvPr>
          <p:cNvSpPr/>
          <p:nvPr/>
        </p:nvSpPr>
        <p:spPr>
          <a:xfrm>
            <a:off x="148700" y="30472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14440C-0D78-44FB-BD74-D68B5F03D17D}"/>
              </a:ext>
            </a:extLst>
          </p:cNvPr>
          <p:cNvSpPr/>
          <p:nvPr/>
        </p:nvSpPr>
        <p:spPr>
          <a:xfrm>
            <a:off x="216001" y="3010057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371390-EF55-41E8-A9A2-69867256E78E}"/>
              </a:ext>
            </a:extLst>
          </p:cNvPr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6522B1-530B-45E2-9C7A-439ECB6ED39C}"/>
              </a:ext>
            </a:extLst>
          </p:cNvPr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38B1A85-166C-49CA-A924-27DCED14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0DBAA62-B103-4D8C-BC6B-A63632271603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2811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73884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약물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로봇의 규칙을 만들고 상상해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A3023AF-307B-4945-9377-FE5042F74306}"/>
              </a:ext>
            </a:extLst>
          </p:cNvPr>
          <p:cNvGrpSpPr/>
          <p:nvPr/>
        </p:nvGrpSpPr>
        <p:grpSpPr>
          <a:xfrm>
            <a:off x="59308" y="1376772"/>
            <a:ext cx="6997242" cy="371938"/>
            <a:chOff x="148457" y="1248350"/>
            <a:chExt cx="6997242" cy="371938"/>
          </a:xfrm>
        </p:grpSpPr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id="{746ECCFA-FD6E-40D0-A565-564CEDE95EF4}"/>
                </a:ext>
              </a:extLst>
            </p:cNvPr>
            <p:cNvSpPr txBox="1"/>
            <p:nvPr/>
          </p:nvSpPr>
          <p:spPr>
            <a:xfrm>
              <a:off x="376947" y="1250956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만들고 싶은 로봇을 상상하며 간단한 계획서를 써 보세요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BD998B47-2D6E-4BE4-9EE4-6B0A8683C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57" y="1248350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6342555" y="107726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5691995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EBDDA45-F87A-452F-ADFE-B80C8347A065}"/>
              </a:ext>
            </a:extLst>
          </p:cNvPr>
          <p:cNvSpPr/>
          <p:nvPr/>
        </p:nvSpPr>
        <p:spPr>
          <a:xfrm>
            <a:off x="2877146" y="53208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8F51C4C-A949-4872-B070-E6DECCDCBE04}"/>
              </a:ext>
            </a:extLst>
          </p:cNvPr>
          <p:cNvGrpSpPr/>
          <p:nvPr/>
        </p:nvGrpSpPr>
        <p:grpSpPr>
          <a:xfrm flipV="1">
            <a:off x="3023828" y="5589240"/>
            <a:ext cx="1117171" cy="179599"/>
            <a:chOff x="319554" y="1245924"/>
            <a:chExt cx="2636592" cy="423864"/>
          </a:xfrm>
        </p:grpSpPr>
        <p:pic>
          <p:nvPicPr>
            <p:cNvPr id="45" name="Picture 11">
              <a:extLst>
                <a:ext uri="{FF2B5EF4-FFF2-40B4-BE49-F238E27FC236}">
                  <a16:creationId xmlns:a16="http://schemas.microsoft.com/office/drawing/2014/main" id="{CCB186BF-3468-4F71-A918-F92ECFF4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id="{D1BF0B5D-70C7-46E1-866B-ACB3907B3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id="{1F628C81-C66A-4AE2-BE80-0845CC71C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id="{1259C676-C2C1-40E7-B2C6-141C9E8CE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F77359-7062-4BBD-8985-C99F9D811F03}"/>
              </a:ext>
            </a:extLst>
          </p:cNvPr>
          <p:cNvGrpSpPr/>
          <p:nvPr/>
        </p:nvGrpSpPr>
        <p:grpSpPr>
          <a:xfrm>
            <a:off x="864715" y="3818567"/>
            <a:ext cx="3907733" cy="1194609"/>
            <a:chOff x="1871700" y="3717391"/>
            <a:chExt cx="2522261" cy="119460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D3733DC-C48E-4F18-A442-8E61A7C7222F}"/>
                </a:ext>
              </a:extLst>
            </p:cNvPr>
            <p:cNvGrpSpPr/>
            <p:nvPr/>
          </p:nvGrpSpPr>
          <p:grpSpPr>
            <a:xfrm flipH="1">
              <a:off x="1914723" y="3717391"/>
              <a:ext cx="2436213" cy="1178588"/>
              <a:chOff x="872354" y="1630812"/>
              <a:chExt cx="1235623" cy="1554045"/>
            </a:xfrm>
          </p:grpSpPr>
          <p:sp>
            <p:nvSpPr>
              <p:cNvPr id="67" name="말풍선: 모서리가 둥근 사각형 66">
                <a:extLst>
                  <a:ext uri="{FF2B5EF4-FFF2-40B4-BE49-F238E27FC236}">
                    <a16:creationId xmlns:a16="http://schemas.microsoft.com/office/drawing/2014/main" id="{2C9DB609-2CA5-415A-992F-42A8D9403F88}"/>
                  </a:ext>
                </a:extLst>
              </p:cNvPr>
              <p:cNvSpPr/>
              <p:nvPr/>
            </p:nvSpPr>
            <p:spPr bwMode="auto">
              <a:xfrm>
                <a:off x="883047" y="1630812"/>
                <a:ext cx="1224930" cy="1554045"/>
              </a:xfrm>
              <a:prstGeom prst="wedgeRoundRectCallout">
                <a:avLst>
                  <a:gd name="adj1" fmla="val -58533"/>
                  <a:gd name="adj2" fmla="val -23266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E357E58-5FA0-4033-BE94-F23F7AEBAC27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35AB5BB-17A1-4DD6-BF78-211A3DA84E80}"/>
                </a:ext>
              </a:extLst>
            </p:cNvPr>
            <p:cNvSpPr/>
            <p:nvPr/>
          </p:nvSpPr>
          <p:spPr>
            <a:xfrm>
              <a:off x="1871700" y="3742449"/>
              <a:ext cx="252226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나는 로봇의 규칙을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나오는 양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넣은 양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)×10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 거야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먹을 것이 부족한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나라의 친구들에게 이 로봇을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보내 줄래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68474E1-AC18-4862-B062-CC6463006422}"/>
              </a:ext>
            </a:extLst>
          </p:cNvPr>
          <p:cNvGrpSpPr/>
          <p:nvPr/>
        </p:nvGrpSpPr>
        <p:grpSpPr>
          <a:xfrm>
            <a:off x="2389010" y="2260827"/>
            <a:ext cx="3912309" cy="1084563"/>
            <a:chOff x="1952976" y="3829495"/>
            <a:chExt cx="2319402" cy="218155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E9E180E-4CB6-470B-9A15-B1B5D8AF4F84}"/>
                </a:ext>
              </a:extLst>
            </p:cNvPr>
            <p:cNvGrpSpPr/>
            <p:nvPr/>
          </p:nvGrpSpPr>
          <p:grpSpPr>
            <a:xfrm flipH="1">
              <a:off x="1957773" y="3829495"/>
              <a:ext cx="2257393" cy="2181554"/>
              <a:chOff x="739446" y="1683658"/>
              <a:chExt cx="1368531" cy="2239561"/>
            </a:xfrm>
          </p:grpSpPr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id="{543B5A22-EA83-4CED-8B03-11281D5CB138}"/>
                  </a:ext>
                </a:extLst>
              </p:cNvPr>
              <p:cNvSpPr/>
              <p:nvPr/>
            </p:nvSpPr>
            <p:spPr bwMode="auto">
              <a:xfrm>
                <a:off x="739446" y="1714402"/>
                <a:ext cx="1368531" cy="2208817"/>
              </a:xfrm>
              <a:prstGeom prst="wedgeRoundRectCallout">
                <a:avLst>
                  <a:gd name="adj1" fmla="val 58606"/>
                  <a:gd name="adj2" fmla="val -20065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C2E109C-A919-4E2B-BAEB-73939B9813EB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FF2B186-A477-4FAB-988C-D74C28CBE158}"/>
                </a:ext>
              </a:extLst>
            </p:cNvPr>
            <p:cNvSpPr/>
            <p:nvPr/>
          </p:nvSpPr>
          <p:spPr>
            <a:xfrm>
              <a:off x="1952976" y="3978227"/>
              <a:ext cx="2319402" cy="1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로봇의 규칙은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나오는 양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)=(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넣은 양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)÷2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로봇으로 우리나라의 쓰레기양을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반으로 줄이고 싶어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4" name="Picture 8">
            <a:extLst>
              <a:ext uri="{FF2B5EF4-FFF2-40B4-BE49-F238E27FC236}">
                <a16:creationId xmlns:a16="http://schemas.microsoft.com/office/drawing/2014/main" id="{16CC2F64-39B4-46B9-BFB0-B881116C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83" y="3789040"/>
            <a:ext cx="1182205" cy="118220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1">
            <a:extLst>
              <a:ext uri="{FF2B5EF4-FFF2-40B4-BE49-F238E27FC236}">
                <a16:creationId xmlns:a16="http://schemas.microsoft.com/office/drawing/2014/main" id="{AA368EBF-B5C4-40E0-8506-EFF79C7D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4807"/>
            <a:ext cx="1182205" cy="118220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EC0EA1FC-6736-4088-8AFE-25C9BBF8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77" name="TextBox 8">
            <a:extLst>
              <a:ext uri="{FF2B5EF4-FFF2-40B4-BE49-F238E27FC236}">
                <a16:creationId xmlns:a16="http://schemas.microsoft.com/office/drawing/2014/main" id="{5E9D69D9-575D-4A23-8DD1-786957EA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78" name="직사각형 21">
            <a:extLst>
              <a:ext uri="{FF2B5EF4-FFF2-40B4-BE49-F238E27FC236}">
                <a16:creationId xmlns:a16="http://schemas.microsoft.com/office/drawing/2014/main" id="{5FCC69D9-E5CF-44BC-923C-4510E2DE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148D03F0-ADE7-4A4F-B380-C95402D1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B6522B1-530B-45E2-9C7A-439ECB6ED39C}"/>
              </a:ext>
            </a:extLst>
          </p:cNvPr>
          <p:cNvSpPr/>
          <p:nvPr/>
        </p:nvSpPr>
        <p:spPr>
          <a:xfrm>
            <a:off x="5991076" y="2225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B6522B1-530B-45E2-9C7A-439ECB6ED39C}"/>
              </a:ext>
            </a:extLst>
          </p:cNvPr>
          <p:cNvSpPr/>
          <p:nvPr/>
        </p:nvSpPr>
        <p:spPr>
          <a:xfrm>
            <a:off x="4450721" y="37648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F91740-00C6-4A57-A4FF-22DCB643235E}"/>
              </a:ext>
            </a:extLst>
          </p:cNvPr>
          <p:cNvSpPr/>
          <p:nvPr/>
        </p:nvSpPr>
        <p:spPr bwMode="auto">
          <a:xfrm>
            <a:off x="6265844" y="3953870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679663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39516</TotalTime>
  <Words>712</Words>
  <Application>Microsoft Office PowerPoint</Application>
  <PresentationFormat>화면 슬라이드 쇼(4:3)</PresentationFormat>
  <Paragraphs>264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6258</cp:revision>
  <dcterms:created xsi:type="dcterms:W3CDTF">2008-07-15T12:19:11Z</dcterms:created>
  <dcterms:modified xsi:type="dcterms:W3CDTF">2022-02-26T11:50:14Z</dcterms:modified>
</cp:coreProperties>
</file>