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3" r:id="rId5"/>
    <p:sldId id="1354" r:id="rId6"/>
    <p:sldId id="1355" r:id="rId7"/>
    <p:sldId id="1097" r:id="rId8"/>
    <p:sldId id="1289" r:id="rId9"/>
    <p:sldId id="1356" r:id="rId10"/>
    <p:sldId id="1340" r:id="rId11"/>
    <p:sldId id="1341" r:id="rId12"/>
    <p:sldId id="1357" r:id="rId13"/>
    <p:sldId id="1312" r:id="rId14"/>
    <p:sldId id="1358" r:id="rId15"/>
    <p:sldId id="1359" r:id="rId16"/>
    <p:sldId id="1343" r:id="rId17"/>
    <p:sldId id="1360" r:id="rId18"/>
    <p:sldId id="1361" r:id="rId19"/>
    <p:sldId id="1313" r:id="rId20"/>
    <p:sldId id="1367" r:id="rId21"/>
    <p:sldId id="1365" r:id="rId22"/>
    <p:sldId id="1297" r:id="rId23"/>
    <p:sldId id="1315" r:id="rId24"/>
    <p:sldId id="1316" r:id="rId25"/>
    <p:sldId id="1322" r:id="rId26"/>
    <p:sldId id="1362" r:id="rId27"/>
    <p:sldId id="1368" r:id="rId28"/>
    <p:sldId id="1346" r:id="rId29"/>
    <p:sldId id="1323" r:id="rId30"/>
    <p:sldId id="1324" r:id="rId31"/>
    <p:sldId id="1317" r:id="rId32"/>
    <p:sldId id="1319" r:id="rId33"/>
    <p:sldId id="1318" r:id="rId34"/>
    <p:sldId id="1363" r:id="rId35"/>
    <p:sldId id="1352" r:id="rId36"/>
    <p:sldId id="1366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0070C0"/>
    <a:srgbClr val="00B050"/>
    <a:srgbClr val="93D9B0"/>
    <a:srgbClr val="D8ECDD"/>
    <a:srgbClr val="D2EBF6"/>
    <a:srgbClr val="FCE4EE"/>
    <a:srgbClr val="D0ECD8"/>
    <a:srgbClr val="D4EFFD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data2.tsherpa.co.kr/tsherpa/MultiMedia/Flash/2020/curri/index.html?flashxmlnum=yuni4856&amp;classa=A8-C1-31-MM-MM-04-02-03-0-0-0-0&amp;classno=MM_31_04/suh_0301_01_0003/suh_0301_01_0003_204_1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5836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92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22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00948" y="2462100"/>
            <a:ext cx="1274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185+267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91" y="2771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캐릭터가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90" y="259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08067" y="2096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0454" y="2240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더하고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받아올림하여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3861048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861048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169" y="379481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8" y="368102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90" y="259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910454" y="2240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더하고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받아올림하여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3861048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861048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78283" y="4365104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+mn-ea"/>
                <a:ea typeface="+mn-ea"/>
              </a:rPr>
              <a:t>나는 일의 자리 수끼리의 합이 </a:t>
            </a:r>
            <a:r>
              <a:rPr lang="en-US" altLang="ko-KR" sz="1100" dirty="0">
                <a:latin typeface="+mn-ea"/>
                <a:ea typeface="+mn-ea"/>
              </a:rPr>
              <a:t>10</a:t>
            </a:r>
            <a:r>
              <a:rPr lang="ko-KR" altLang="en-US" sz="1100" dirty="0">
                <a:latin typeface="+mn-ea"/>
                <a:ea typeface="+mn-ea"/>
              </a:rPr>
              <a:t>보다 큰 계산도 할 수 있어</a:t>
            </a:r>
            <a:r>
              <a:rPr lang="en-US" altLang="ko-KR" sz="1100" dirty="0">
                <a:latin typeface="+mn-ea"/>
                <a:ea typeface="+mn-ea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78283" y="560397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+mn-ea"/>
                <a:ea typeface="+mn-ea"/>
              </a:rPr>
              <a:t>그런데 십의 자리 수끼리의 합도 </a:t>
            </a:r>
            <a:r>
              <a:rPr lang="en-US" altLang="ko-KR" sz="1100" dirty="0">
                <a:latin typeface="+mn-ea"/>
                <a:ea typeface="+mn-ea"/>
              </a:rPr>
              <a:t>10</a:t>
            </a:r>
            <a:r>
              <a:rPr lang="ko-KR" altLang="en-US" sz="1100" dirty="0">
                <a:latin typeface="+mn-ea"/>
                <a:ea typeface="+mn-ea"/>
              </a:rPr>
              <a:t>보다 더 커</a:t>
            </a:r>
            <a:r>
              <a:rPr lang="en-US" altLang="ko-KR" sz="1100" dirty="0">
                <a:latin typeface="+mn-ea"/>
                <a:ea typeface="+mn-ea"/>
              </a:rPr>
              <a:t>!</a:t>
            </a:r>
          </a:p>
        </p:txBody>
      </p:sp>
      <p:sp>
        <p:nvSpPr>
          <p:cNvPr id="56" name="타원 55"/>
          <p:cNvSpPr/>
          <p:nvPr/>
        </p:nvSpPr>
        <p:spPr>
          <a:xfrm>
            <a:off x="2168199" y="3723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481075" y="371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895468" y="3767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91386" y="3761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43508" y="3122340"/>
            <a:ext cx="1980220" cy="1185312"/>
          </a:xfrm>
          <a:prstGeom prst="wedgeRoundRectCallout">
            <a:avLst>
              <a:gd name="adj1" fmla="val 38171"/>
              <a:gd name="adj2" fmla="val 61786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4932040" y="3065912"/>
            <a:ext cx="1980220" cy="1185312"/>
          </a:xfrm>
          <a:prstGeom prst="wedgeRoundRectCallout">
            <a:avLst>
              <a:gd name="adj1" fmla="val -41356"/>
              <a:gd name="adj2" fmla="val 6678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209" y="3141176"/>
            <a:ext cx="184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나는 일의 자리 수끼리의 합이 </a:t>
            </a:r>
            <a:r>
              <a:rPr lang="en-US" altLang="ko-KR" sz="1800" dirty="0" smtClean="0">
                <a:latin typeface="+mn-ea"/>
                <a:ea typeface="+mn-ea"/>
              </a:rPr>
              <a:t>10</a:t>
            </a:r>
            <a:r>
              <a:rPr lang="ko-KR" altLang="en-US" sz="1800" dirty="0" smtClean="0">
                <a:latin typeface="+mn-ea"/>
                <a:ea typeface="+mn-ea"/>
              </a:rPr>
              <a:t>보다 큰 계산도 할 수 있어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44776" y="3176972"/>
            <a:ext cx="19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그런데 십의 자리 수끼리의 합도 </a:t>
            </a:r>
            <a:r>
              <a:rPr lang="en-US" altLang="ko-KR" sz="1800" dirty="0" smtClean="0">
                <a:latin typeface="+mn-ea"/>
                <a:ea typeface="+mn-ea"/>
              </a:rPr>
              <a:t>10</a:t>
            </a:r>
            <a:r>
              <a:rPr lang="ko-KR" altLang="en-US" sz="1800" dirty="0" smtClean="0">
                <a:latin typeface="+mn-ea"/>
                <a:ea typeface="+mn-ea"/>
              </a:rPr>
              <a:t>보다 더 커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36" y="1770402"/>
            <a:ext cx="1590897" cy="3600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7" y="1809559"/>
            <a:ext cx="4267796" cy="35723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이지만 한 화면에 안 들어갈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영상 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313752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79153"/>
              </p:ext>
            </p:extLst>
          </p:nvPr>
        </p:nvGraphicFramePr>
        <p:xfrm>
          <a:off x="755576" y="5860504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6082"/>
              </p:ext>
            </p:extLst>
          </p:nvPr>
        </p:nvGraphicFramePr>
        <p:xfrm>
          <a:off x="755576" y="6381328"/>
          <a:ext cx="6065251" cy="3048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mm_31_1_03_04_01_ani.mp4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\app\resource\contents\lesson01\ops\lesson01\video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타원 46"/>
          <p:cNvSpPr/>
          <p:nvPr/>
        </p:nvSpPr>
        <p:spPr>
          <a:xfrm>
            <a:off x="4091490" y="1319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58724" y="2246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83871" y="111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00092" y="1809559"/>
            <a:ext cx="1232801" cy="1091682"/>
          </a:xfrm>
          <a:prstGeom prst="roundRect">
            <a:avLst/>
          </a:prstGeom>
          <a:solidFill>
            <a:srgbClr val="FCE4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64088" y="3158135"/>
            <a:ext cx="1268805" cy="1001822"/>
          </a:xfrm>
          <a:prstGeom prst="roundRect">
            <a:avLst/>
          </a:prstGeom>
          <a:solidFill>
            <a:srgbClr val="D2EB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00092" y="4329100"/>
            <a:ext cx="1232801" cy="972950"/>
          </a:xfrm>
          <a:prstGeom prst="roundRect">
            <a:avLst/>
          </a:prstGeom>
          <a:solidFill>
            <a:srgbClr val="D8ECD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09924" y="1821283"/>
            <a:ext cx="1750413" cy="2690369"/>
            <a:chOff x="5272705" y="1720371"/>
            <a:chExt cx="1750413" cy="2690369"/>
          </a:xfrm>
        </p:grpSpPr>
        <p:sp>
          <p:nvSpPr>
            <p:cNvPr id="3" name="TextBox 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5538499" y="1720371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72768" y="2956119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78015" y="2956126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65634" y="4149130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72705" y="4147713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233436" y="3195077"/>
            <a:ext cx="1630370" cy="969318"/>
            <a:chOff x="5364088" y="1847614"/>
            <a:chExt cx="1630370" cy="969318"/>
          </a:xfrm>
        </p:grpSpPr>
        <p:sp>
          <p:nvSpPr>
            <p:cNvPr id="71" name="TextBox 70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/>
          <p:cNvGrpSpPr/>
          <p:nvPr/>
        </p:nvGrpSpPr>
        <p:grpSpPr>
          <a:xfrm>
            <a:off x="5222833" y="4373677"/>
            <a:ext cx="1630370" cy="969318"/>
            <a:chOff x="5364088" y="1847614"/>
            <a:chExt cx="1630370" cy="969318"/>
          </a:xfrm>
        </p:grpSpPr>
        <p:sp>
          <p:nvSpPr>
            <p:cNvPr id="99" name="TextBox 98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58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모형끼리 더하면 일 모형은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2926569" y="2312099"/>
            <a:ext cx="1702553" cy="391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07942" y="2323147"/>
            <a:ext cx="153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91" y="2462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313752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982936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8" name="TextBox 43"/>
          <p:cNvSpPr txBox="1"/>
          <p:nvPr/>
        </p:nvSpPr>
        <p:spPr>
          <a:xfrm>
            <a:off x="389043" y="296903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되면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8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99470" y="3494117"/>
            <a:ext cx="6196766" cy="7834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470" y="3573016"/>
            <a:ext cx="6133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바꾸어 주고 일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2" y="3972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0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499470" y="3494117"/>
            <a:ext cx="6196766" cy="7834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 모형끼리 더하면 십 모형은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313752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5652120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8" name="TextBox 43"/>
          <p:cNvSpPr txBox="1"/>
          <p:nvPr/>
        </p:nvSpPr>
        <p:spPr>
          <a:xfrm>
            <a:off x="389043" y="296903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되면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8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99470" y="3573016"/>
            <a:ext cx="6196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백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바꾸어 주고 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2" y="3972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926569" y="2312099"/>
            <a:ext cx="1702553" cy="391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07942" y="2323147"/>
            <a:ext cx="153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60" y="25636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7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6569" y="3386528"/>
            <a:ext cx="6493373" cy="912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탭의 이미지 중 수식 부분만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922680" y="2128785"/>
            <a:ext cx="1711490" cy="1075098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49362" y="2128784"/>
            <a:ext cx="1711490" cy="1073703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6254" y="2128785"/>
            <a:ext cx="1711490" cy="1121608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51026" y="2128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28907" y="2061223"/>
            <a:ext cx="5592150" cy="1161562"/>
            <a:chOff x="5381435" y="1670759"/>
            <a:chExt cx="5592150" cy="1161562"/>
          </a:xfrm>
        </p:grpSpPr>
        <p:sp>
          <p:nvSpPr>
            <p:cNvPr id="84" name="TextBox 8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81435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549853" y="1679227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781" y="1672614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0640" y="1670759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00981" y="1672062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05940" y="16726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95" name="TextBox 94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957441" y="2238078"/>
            <a:ext cx="1604969" cy="984707"/>
            <a:chOff x="5389489" y="1847614"/>
            <a:chExt cx="1604969" cy="984707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89489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38" y="452021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45826" y="4440316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타원 125"/>
          <p:cNvSpPr/>
          <p:nvPr/>
        </p:nvSpPr>
        <p:spPr>
          <a:xfrm>
            <a:off x="2821673" y="4473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5" name="직사각형 74"/>
          <p:cNvSpPr/>
          <p:nvPr/>
        </p:nvSpPr>
        <p:spPr>
          <a:xfrm>
            <a:off x="755576" y="3429000"/>
            <a:ext cx="6084676" cy="883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받아 올려 계산하고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백의 자리에 받아 올려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4" y="34177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4041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6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922680" y="2128785"/>
            <a:ext cx="1711490" cy="1075098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49362" y="2128784"/>
            <a:ext cx="1711490" cy="1073703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6254" y="2128785"/>
            <a:ext cx="1711490" cy="1121608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28907" y="2061223"/>
            <a:ext cx="5592150" cy="1161562"/>
            <a:chOff x="5381435" y="1670759"/>
            <a:chExt cx="5592150" cy="1161562"/>
          </a:xfrm>
        </p:grpSpPr>
        <p:sp>
          <p:nvSpPr>
            <p:cNvPr id="84" name="TextBox 8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81435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549853" y="1679227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781" y="1672614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0640" y="1670759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00981" y="1672062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05940" y="16726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95" name="TextBox 94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957441" y="2238078"/>
            <a:ext cx="1604969" cy="984707"/>
            <a:chOff x="5389489" y="1847614"/>
            <a:chExt cx="1604969" cy="984707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89489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90388" y="4581128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295636" y="447632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타원 75"/>
          <p:cNvSpPr/>
          <p:nvPr/>
        </p:nvSpPr>
        <p:spPr>
          <a:xfrm>
            <a:off x="2586003" y="4433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903486" y="4433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 flipV="1">
            <a:off x="2517910" y="4867298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16569" y="3386528"/>
            <a:ext cx="6493373" cy="912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5576" y="3429000"/>
            <a:ext cx="6084676" cy="883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받아 올려 계산하고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백의 자리에 받아 올려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4" y="34177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4041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D0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82883" y="3624198"/>
            <a:ext cx="6493373" cy="122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2" y="365540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482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673+469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6033" y="32129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0" y="33528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801251" y="3668831"/>
            <a:ext cx="5969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받아 올려 계산하고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백의 자리에 받아 올려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천의 자리에 받아 올려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587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22680" y="1745279"/>
            <a:ext cx="1711490" cy="1251295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49362" y="1736812"/>
            <a:ext cx="1711490" cy="1259763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6254" y="1745279"/>
            <a:ext cx="1711490" cy="1251297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8907" y="1736812"/>
            <a:ext cx="5592150" cy="1161562"/>
            <a:chOff x="5381435" y="1670759"/>
            <a:chExt cx="5592150" cy="1161562"/>
          </a:xfrm>
        </p:grpSpPr>
        <p:sp>
          <p:nvSpPr>
            <p:cNvPr id="27" name="TextBox 26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81435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49853" y="1679227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16781" y="1672614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70640" y="1670759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00981" y="1672062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940" y="16726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89922" y="1914364"/>
            <a:ext cx="1630370" cy="984707"/>
            <a:chOff x="5364088" y="1847614"/>
            <a:chExt cx="1630370" cy="984707"/>
          </a:xfrm>
        </p:grpSpPr>
        <p:sp>
          <p:nvSpPr>
            <p:cNvPr id="46" name="TextBox 45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4932040" y="1913667"/>
            <a:ext cx="1630370" cy="984707"/>
            <a:chOff x="5364088" y="1847614"/>
            <a:chExt cx="1630370" cy="984707"/>
          </a:xfrm>
        </p:grpSpPr>
        <p:sp>
          <p:nvSpPr>
            <p:cNvPr id="62" name="TextBox 61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64088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9489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237703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226809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4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6  6  1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1806214" y="2708920"/>
              <a:ext cx="123561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1 0  3  0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093" y="27797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483768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6436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24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79712" y="1927865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0399" y="1919271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831443" y="1904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04540" y="1922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598854" y="5096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93866"/>
              </p:ext>
            </p:extLst>
          </p:nvPr>
        </p:nvGraphicFramePr>
        <p:xfrm>
          <a:off x="179388" y="654012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택배 로봇은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배달왕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오늘 배달한 물건은 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세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크로스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6  6  1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1806214" y="2708920"/>
              <a:ext cx="123561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1 0  3  0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093" y="27797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483768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6436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24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79712" y="1927865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0399" y="1919271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3773" y="5046513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59632" y="3456077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89887" y="3910470"/>
            <a:ext cx="4931927" cy="110421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11218" y="392708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9 4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53861" y="4227320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1 3 9</a:t>
            </a:r>
          </a:p>
        </p:txBody>
      </p:sp>
      <p:cxnSp>
        <p:nvCxnSpPr>
          <p:cNvPr id="47" name="직선 연결선 46"/>
          <p:cNvCxnSpPr/>
          <p:nvPr/>
        </p:nvCxnSpPr>
        <p:spPr bwMode="auto">
          <a:xfrm flipV="1">
            <a:off x="3185033" y="4612578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379601" y="4585563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6 3 3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72997" y="3789654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49310" y="3790749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6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cdata2.tsherpa.co.kr/tsherpa/MultiMedia/Flash/2020/curri/index.html?flashxmlnum=yuni4856&amp;classa=A8-C1-31-MM-MM-04-02-03-0-0-0-0&amp;classno=MM_31_04/suh_0301_01_0003/suh_0301_01_0003_204_1.html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 있는 세 자리 수끼리의 덧셈을 해 봅시다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예시를 교과서에 나오는 수로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175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278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494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139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0000" t="8701" r="782" b="39500"/>
          <a:stretch/>
        </p:blipFill>
        <p:spPr>
          <a:xfrm>
            <a:off x="107504" y="1124744"/>
            <a:ext cx="6748145" cy="399490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3600" y="2204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63600" y="2922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9772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010025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5331" y="1097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cdata2.tsherpa.co.kr/tsherpa/MultiMedia/Flash/2020/curri/index.html?flashxmlnum=yuni4856&amp;classa=A8-C1-31-MM-MM-04-02-04-0-0-0-0&amp;classno=MM_31_04/suh_0301_01_0004/suh_0301_01_0004_301_1.html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7" y="22250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023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26057" y="3740437"/>
            <a:ext cx="1655471" cy="660671"/>
            <a:chOff x="1601093" y="2026173"/>
            <a:chExt cx="1655471" cy="660671"/>
          </a:xfrm>
        </p:grpSpPr>
        <p:sp>
          <p:nvSpPr>
            <p:cNvPr id="37" name="TextBox 3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n-ea"/>
                  <a:ea typeface="+mn-ea"/>
                </a:rPr>
                <a:t>9  6  8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＋  </a:t>
              </a:r>
              <a:r>
                <a:rPr lang="en-US" altLang="ko-KR" sz="1900" dirty="0" smtClean="0">
                  <a:latin typeface="+mn-ea"/>
                  <a:ea typeface="+mn-ea"/>
                </a:rPr>
                <a:t>1  5  7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2807804" y="4404040"/>
            <a:ext cx="1245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1  1  2  5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81" y="4491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893489" y="3188653"/>
            <a:ext cx="3254575" cy="193253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48064" y="15017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8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5812" y="1369256"/>
            <a:ext cx="35614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 있는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+ 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b="1" spc="-150" dirty="0" smtClean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4703" y="151749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endParaRPr lang="en-US" altLang="ko-KR" sz="18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986" y="2132856"/>
            <a:ext cx="60002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자리 수를 맞추어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확인하고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여러 번일 경우 주의하며 계산합니다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2267" y="3548045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863998" y="3461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671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11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23802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19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11" y="1951903"/>
            <a:ext cx="5999804" cy="25166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15173" y="4583673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51" y="45221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279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티셀파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형성평가 문제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11" y="1951903"/>
            <a:ext cx="5999804" cy="2516608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4099664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19860" y="4569673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287+279=566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84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4680" y="4984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230" y="4236477"/>
            <a:ext cx="862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0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49827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22495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1  9  8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6  4  1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052079"/>
            <a:chOff x="1601093" y="2026173"/>
            <a:chExt cx="1655471" cy="1052079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5  8  7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1815784" y="2708920"/>
              <a:ext cx="12260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1  3  1  6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34" y="2681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4696" y="227710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1980" y="221589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46427" y="2262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01700" y="2258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44008" y="4984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25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230" y="4236477"/>
            <a:ext cx="862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0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49827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22495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1  9  8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6  4  1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052079"/>
            <a:chOff x="1601093" y="2026173"/>
            <a:chExt cx="1655471" cy="1052079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5  8  7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1815784" y="2708920"/>
              <a:ext cx="12260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1  3  1  6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34" y="2681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94696" y="227710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1980" y="221589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59372" y="3430827"/>
            <a:ext cx="5265015" cy="1773123"/>
            <a:chOff x="959372" y="3430827"/>
            <a:chExt cx="5265015" cy="1773123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993513" y="5021263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959372" y="3430827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993513" y="3922323"/>
              <a:ext cx="5181889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2610" y="390989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7 7 6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25253" y="4210127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4 5 7</a:t>
              </a: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 flipV="1">
              <a:off x="2056425" y="4595385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055228" y="4568370"/>
              <a:ext cx="1235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1 2 3 3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44389" y="3772461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20702" y="3773556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62743" y="391098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3 6 5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05386" y="4211222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1 4 5</a:t>
              </a: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flipV="1">
              <a:off x="3836558" y="4596480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3881447" y="4569465"/>
              <a:ext cx="1235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5 1 0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24522" y="3773556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0835" y="3774651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180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시원이네 과수원에서 작년에는 복숭아를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수확하였고 올해는 작년보다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더 많이 수확하였습니다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시원이네 과수원에서 올해 수확한 복숭아는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49"/>
          <p:cNvSpPr txBox="1"/>
          <p:nvPr/>
        </p:nvSpPr>
        <p:spPr>
          <a:xfrm>
            <a:off x="664850" y="2720621"/>
            <a:ext cx="59010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올해 수확한 복숭아는 모두 몇 개일지 어림해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49"/>
          <p:cNvSpPr txBox="1"/>
          <p:nvPr/>
        </p:nvSpPr>
        <p:spPr>
          <a:xfrm>
            <a:off x="2851881" y="3166871"/>
            <a:ext cx="339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29271" y="318226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48" y="3018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396350" y="507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" y="2840433"/>
            <a:ext cx="139671" cy="1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9"/>
          <p:cNvSpPr txBox="1"/>
          <p:nvPr/>
        </p:nvSpPr>
        <p:spPr>
          <a:xfrm>
            <a:off x="3827978" y="3182429"/>
            <a:ext cx="339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677536" y="3711419"/>
            <a:ext cx="59010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올해 수확한 복숭아는 모두 몇 개인지 구해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831231"/>
            <a:ext cx="139671" cy="1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05" y="4301927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41" y="4312680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182551" y="4324260"/>
            <a:ext cx="18878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588+115=703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5744" y="4313453"/>
            <a:ext cx="6803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18" y="4143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26" y="416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9"/>
          <p:cNvSpPr txBox="1"/>
          <p:nvPr/>
        </p:nvSpPr>
        <p:spPr>
          <a:xfrm>
            <a:off x="5364074" y="4345133"/>
            <a:ext cx="339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1\ops\lesson01\video\mm_31_1_03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0636"/>
          <a:stretch/>
        </p:blipFill>
        <p:spPr bwMode="auto">
          <a:xfrm>
            <a:off x="67112" y="872716"/>
            <a:ext cx="6917156" cy="47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5974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 로봇은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배달왕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05977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http://ebook.tsherpa.co.kr/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webdata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/15/2021test/math31p/viewer/contents/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index.html?contentInformationURL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=../../resource/contents/lesson01/&amp;pageName=mm_31_1_03_03_01.html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29" name="TextBox 2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6  4  9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9  3  5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4031940" y="2431102"/>
            <a:ext cx="1655471" cy="1052079"/>
            <a:chOff x="1601093" y="2026173"/>
            <a:chExt cx="1655471" cy="1052079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1815784" y="2708920"/>
              <a:ext cx="12260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1  4  1  2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34" y="2681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475656" y="2240868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16423" y="2230940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368157" y="2261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88648" y="2245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56694" t="24288" r="7081" b="54012"/>
          <a:stretch/>
        </p:blipFill>
        <p:spPr>
          <a:xfrm>
            <a:off x="506976" y="2199978"/>
            <a:ext cx="6031532" cy="203236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719572" y="3392996"/>
            <a:ext cx="612068" cy="39604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673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39952" y="3356992"/>
            <a:ext cx="612068" cy="39604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548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91758" y="2492896"/>
            <a:ext cx="796025" cy="32403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+768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88024" y="2492896"/>
            <a:ext cx="812800" cy="32403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+318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47" y="3226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3" y="31539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3484240"/>
            <a:ext cx="487356" cy="3408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87783" y="3356992"/>
            <a:ext cx="791294" cy="39604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75121" y="3429000"/>
            <a:ext cx="487356" cy="3408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24620" y="3373760"/>
            <a:ext cx="747580" cy="39604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3244209" y="2692080"/>
            <a:ext cx="392084" cy="348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12298" y="2255236"/>
            <a:ext cx="392084" cy="348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십의 자리의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백의 자리 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표시됨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일의 자리의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십의 자리 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표시됨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28" y="25729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744085" y="2168860"/>
            <a:ext cx="145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3  5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3688" y="2602859"/>
            <a:ext cx="192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4 </a:t>
            </a:r>
            <a:endParaRPr lang="ko-KR" altLang="en-US" sz="2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2302128" y="3176972"/>
            <a:ext cx="1801820" cy="18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677480" y="3201709"/>
            <a:ext cx="253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1  0  3  1</a:t>
            </a:r>
            <a:endParaRPr lang="ko-KR" altLang="en-US" sz="2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88" y="2148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07804" y="1999873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7438" y="2069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수 카드를 한 번씩만 사용하여 만들 수 있는 세 자리 수 중에서 가장 큰 수와 가장 작은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64417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45352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13314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140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1</a:t>
            </a:r>
            <a:endParaRPr lang="ko-KR" altLang="en-US" sz="2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</a:t>
            </a:r>
            <a:endParaRPr lang="ko-KR" altLang="en-US" sz="2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28409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8</a:t>
            </a:r>
            <a:endParaRPr lang="ko-KR" altLang="en-US" sz="2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059833" y="3970524"/>
            <a:ext cx="82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59" y="4210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수 카드를 한 번씩만 사용하여 만들 수 있는 세 자리 수 중에서 가장 큰 수와 가장 작은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64417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045352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13314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140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1</a:t>
            </a:r>
            <a:endParaRPr lang="ko-KR" altLang="en-US" sz="2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</a:t>
            </a:r>
            <a:endParaRPr lang="ko-KR" altLang="en-US" sz="2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28409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8</a:t>
            </a:r>
            <a:endParaRPr lang="ko-KR" altLang="en-US" sz="2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059833" y="3970524"/>
            <a:ext cx="82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4099664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6635" y="4428545"/>
            <a:ext cx="53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가장 큰 수는 </a:t>
            </a:r>
            <a:r>
              <a:rPr lang="en-US" altLang="ko-KR" sz="1800" dirty="0" smtClean="0">
                <a:latin typeface="+mn-ea"/>
                <a:ea typeface="+mn-ea"/>
              </a:rPr>
              <a:t>861</a:t>
            </a:r>
            <a:r>
              <a:rPr lang="ko-KR" altLang="en-US" sz="1800" dirty="0" smtClean="0">
                <a:latin typeface="+mn-ea"/>
                <a:ea typeface="+mn-ea"/>
              </a:rPr>
              <a:t>이고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가장 작은 수는 </a:t>
            </a:r>
            <a:r>
              <a:rPr lang="en-US" altLang="ko-KR" sz="1800" dirty="0" smtClean="0">
                <a:latin typeface="+mn-ea"/>
                <a:ea typeface="+mn-ea"/>
              </a:rPr>
              <a:t>168</a:t>
            </a:r>
            <a:r>
              <a:rPr lang="ko-KR" altLang="en-US" sz="1800" dirty="0" smtClean="0">
                <a:latin typeface="+mn-ea"/>
                <a:ea typeface="+mn-ea"/>
              </a:rPr>
              <a:t>입니다</a:t>
            </a:r>
            <a:r>
              <a:rPr lang="en-US" altLang="ko-KR" sz="1800" dirty="0" smtClean="0">
                <a:latin typeface="+mn-ea"/>
                <a:ea typeface="+mn-ea"/>
              </a:rPr>
              <a:t>. </a:t>
            </a:r>
            <a:r>
              <a:rPr lang="ko-KR" altLang="en-US" sz="1800" dirty="0" smtClean="0">
                <a:latin typeface="+mn-ea"/>
                <a:ea typeface="+mn-ea"/>
              </a:rPr>
              <a:t>따라서 두 수의 합은 </a:t>
            </a:r>
            <a:r>
              <a:rPr lang="en-US" altLang="ko-KR" sz="1800" dirty="0" smtClean="0">
                <a:latin typeface="+mn-ea"/>
                <a:ea typeface="+mn-ea"/>
              </a:rPr>
              <a:t>861+168=1029</a:t>
            </a:r>
            <a:r>
              <a:rPr lang="ko-KR" altLang="en-US" sz="1800" dirty="0" smtClean="0">
                <a:latin typeface="+mn-ea"/>
                <a:ea typeface="+mn-ea"/>
              </a:rPr>
              <a:t>입니다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892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들어갈 수 있는 수를 모두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38046" y="2492896"/>
            <a:ext cx="3326830" cy="75608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563</a:t>
            </a:r>
            <a:r>
              <a:rPr lang="ko-KR" altLang="en-US" sz="1900" dirty="0" smtClean="0">
                <a:latin typeface="+mn-ea"/>
              </a:rPr>
              <a:t>＋    </a:t>
            </a:r>
            <a:r>
              <a:rPr lang="en-US" altLang="ko-KR" sz="1900" dirty="0" smtClean="0">
                <a:latin typeface="+mn-ea"/>
              </a:rPr>
              <a:t>29   1272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2 5, 6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나왔다가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7, 8, 9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표시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9572" y="1664804"/>
            <a:ext cx="32403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31840" y="2717387"/>
            <a:ext cx="32403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65" y="273594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1367644" y="3717032"/>
            <a:ext cx="540060" cy="527499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63185" y="3717032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5</a:t>
            </a:r>
            <a:endParaRPr lang="ko-KR" altLang="en-US" sz="28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95736" y="3712753"/>
            <a:ext cx="540060" cy="527499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1277" y="3712753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</a:t>
            </a:r>
            <a:endParaRPr lang="ko-KR" altLang="en-US" sz="28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95836" y="3721387"/>
            <a:ext cx="540060" cy="527499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1377" y="3721387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7</a:t>
            </a:r>
            <a:endParaRPr lang="ko-KR" altLang="en-US" sz="2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23928" y="3712753"/>
            <a:ext cx="540060" cy="527499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19469" y="3712753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8</a:t>
            </a:r>
            <a:endParaRPr lang="ko-KR" altLang="en-US" sz="28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21890" y="3721387"/>
            <a:ext cx="540060" cy="527499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7431" y="3721387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9</a:t>
            </a:r>
            <a:endParaRPr lang="ko-KR" altLang="en-US" sz="2800" dirty="0" smtClean="0"/>
          </a:p>
        </p:txBody>
      </p:sp>
      <p:sp>
        <p:nvSpPr>
          <p:cNvPr id="61" name="타원 60"/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19375" y="3566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81" y="3785284"/>
            <a:ext cx="386743" cy="39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21387"/>
            <a:ext cx="605427" cy="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37" y="3702903"/>
            <a:ext cx="605427" cy="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65" y="3702726"/>
            <a:ext cx="605427" cy="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800482"/>
            <a:ext cx="386743" cy="39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62" y="1933961"/>
            <a:ext cx="1543625" cy="3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99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\lesson01\ops\lesson01\video\mm_31_1_03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t="237" r="10279" b="-237"/>
          <a:stretch/>
        </p:blipFill>
        <p:spPr bwMode="auto">
          <a:xfrm>
            <a:off x="59274" y="900560"/>
            <a:ext cx="6924993" cy="474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1580" y="2438890"/>
            <a:ext cx="54726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크로스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504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mm_31_1_03_07_04_ani.mp4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2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3" y="1578232"/>
            <a:ext cx="3594119" cy="390132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9780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로봇이 오전과 오후에 배달한 물건이 모두 몇 개인지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09" y="2847744"/>
            <a:ext cx="360000" cy="355000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618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29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" y="1399873"/>
            <a:ext cx="6920423" cy="389565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13603" y="1880828"/>
            <a:ext cx="3006371" cy="2412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7065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3" y="1578232"/>
            <a:ext cx="3594119" cy="390132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알 수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로봇이 오전에는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배달했습니다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658" y="28270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번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084777" y="2435739"/>
            <a:ext cx="34401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 되는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93" y="2651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48" y="246198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9" name="타원 58"/>
          <p:cNvSpPr/>
          <p:nvPr/>
        </p:nvSpPr>
        <p:spPr>
          <a:xfrm>
            <a:off x="1840008" y="2282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0395" y="2443375"/>
            <a:ext cx="6399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68735" y="2443375"/>
            <a:ext cx="597151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이용해 계산하다가 일 모형이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되면 십 모형으로 바꿉니다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09" y="27755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7" y="245676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1887" y="2164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424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42025</TotalTime>
  <Words>3454</Words>
  <Application>Microsoft Office PowerPoint</Application>
  <PresentationFormat>화면 슬라이드 쇼(4:3)</PresentationFormat>
  <Paragraphs>1055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7181</cp:revision>
  <dcterms:created xsi:type="dcterms:W3CDTF">2008-07-15T12:19:11Z</dcterms:created>
  <dcterms:modified xsi:type="dcterms:W3CDTF">2022-01-05T04:13:24Z</dcterms:modified>
</cp:coreProperties>
</file>