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782" r:id="rId2"/>
    <p:sldId id="783" r:id="rId3"/>
    <p:sldId id="1097" r:id="rId4"/>
    <p:sldId id="1289" r:id="rId5"/>
    <p:sldId id="1351" r:id="rId6"/>
    <p:sldId id="1352" r:id="rId7"/>
    <p:sldId id="1353" r:id="rId8"/>
    <p:sldId id="1355" r:id="rId9"/>
    <p:sldId id="1356" r:id="rId10"/>
    <p:sldId id="1354" r:id="rId11"/>
    <p:sldId id="1357" r:id="rId12"/>
    <p:sldId id="1359" r:id="rId13"/>
    <p:sldId id="1360" r:id="rId14"/>
    <p:sldId id="1358" r:id="rId15"/>
    <p:sldId id="1361" r:id="rId16"/>
    <p:sldId id="1366" r:id="rId17"/>
    <p:sldId id="1364" r:id="rId18"/>
    <p:sldId id="1367" r:id="rId19"/>
    <p:sldId id="1368" r:id="rId20"/>
    <p:sldId id="1371" r:id="rId21"/>
    <p:sldId id="1362" r:id="rId22"/>
    <p:sldId id="1363" r:id="rId23"/>
    <p:sldId id="1370" r:id="rId24"/>
    <p:sldId id="1374" r:id="rId25"/>
    <p:sldId id="1400" r:id="rId26"/>
    <p:sldId id="1373" r:id="rId27"/>
    <p:sldId id="1375" r:id="rId28"/>
    <p:sldId id="1376" r:id="rId29"/>
    <p:sldId id="1377" r:id="rId30"/>
    <p:sldId id="1378" r:id="rId31"/>
    <p:sldId id="1379" r:id="rId32"/>
    <p:sldId id="1381" r:id="rId33"/>
    <p:sldId id="1382" r:id="rId34"/>
    <p:sldId id="1399" r:id="rId35"/>
    <p:sldId id="1385" r:id="rId36"/>
    <p:sldId id="1386" r:id="rId37"/>
    <p:sldId id="1384" r:id="rId38"/>
    <p:sldId id="1388" r:id="rId39"/>
    <p:sldId id="1389" r:id="rId40"/>
    <p:sldId id="1390" r:id="rId41"/>
    <p:sldId id="1391" r:id="rId42"/>
    <p:sldId id="1392" r:id="rId43"/>
    <p:sldId id="1393" r:id="rId44"/>
    <p:sldId id="1297" r:id="rId45"/>
    <p:sldId id="1396" r:id="rId46"/>
    <p:sldId id="1397" r:id="rId47"/>
    <p:sldId id="1394" r:id="rId48"/>
    <p:sldId id="1398" r:id="rId49"/>
    <p:sldId id="1395" r:id="rId50"/>
    <p:sldId id="1315" r:id="rId5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E4"/>
    <a:srgbClr val="FFCCCC"/>
    <a:srgbClr val="FF9F9F"/>
    <a:srgbClr val="D0ECD8"/>
    <a:srgbClr val="FF0000"/>
    <a:srgbClr val="FF9999"/>
    <a:srgbClr val="FFFF99"/>
    <a:srgbClr val="AE7C65"/>
    <a:srgbClr val="F2771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2.html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0211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78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40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7" y="2176260"/>
            <a:ext cx="6348332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화살표를 따라가면서 빈 곳에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6" y="40427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5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6550" y="245689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435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9572" y="3786913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671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0158" y="2888940"/>
            <a:ext cx="1497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9932" y="2505471"/>
            <a:ext cx="900554" cy="3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48031" y="3805540"/>
            <a:ext cx="900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7496" y="3969060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23828" y="2226350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9678" y="2492896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0294" y="3815752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350832" y="5001374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350833" y="4003428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95536" y="4365104"/>
            <a:ext cx="514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수이므로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388=283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" y="5223669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03" y="52236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9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‘3’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‘8’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245681"/>
            <a:ext cx="1667829" cy="1363818"/>
            <a:chOff x="1601093" y="2245681"/>
            <a:chExt cx="1667829" cy="1363818"/>
          </a:xfrm>
        </p:grpSpPr>
        <p:sp>
          <p:nvSpPr>
            <p:cNvPr id="28" name="TextBox 27"/>
            <p:cNvSpPr txBox="1"/>
            <p:nvPr/>
          </p:nvSpPr>
          <p:spPr>
            <a:xfrm>
              <a:off x="1673101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3       8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8884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199" y="224568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779912" y="2376403"/>
            <a:ext cx="1800200" cy="1233907"/>
            <a:chOff x="1457077" y="2375592"/>
            <a:chExt cx="1800200" cy="1233907"/>
          </a:xfrm>
        </p:grpSpPr>
        <p:sp>
          <p:nvSpPr>
            <p:cNvPr id="60" name="TextBox 59"/>
            <p:cNvSpPr txBox="1"/>
            <p:nvPr/>
          </p:nvSpPr>
          <p:spPr>
            <a:xfrm>
              <a:off x="1806927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6       4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57077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3   3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3   2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3181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3221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465" y="26152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62179" y="2179893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28329" y="2054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17994" y="2097543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5   10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 flipH="1">
            <a:off x="4785377" y="2464842"/>
            <a:ext cx="206779" cy="20677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/>
          <p:cNvSpPr/>
          <p:nvPr/>
        </p:nvSpPr>
        <p:spPr>
          <a:xfrm>
            <a:off x="4496514" y="2026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‘5’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245681"/>
            <a:ext cx="1667829" cy="1363818"/>
            <a:chOff x="1601093" y="2245681"/>
            <a:chExt cx="1667829" cy="1363818"/>
          </a:xfrm>
        </p:grpSpPr>
        <p:sp>
          <p:nvSpPr>
            <p:cNvPr id="28" name="TextBox 27"/>
            <p:cNvSpPr txBox="1"/>
            <p:nvPr/>
          </p:nvSpPr>
          <p:spPr>
            <a:xfrm>
              <a:off x="1673101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5   9   3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8884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199" y="224568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779912" y="2376403"/>
            <a:ext cx="1800200" cy="1233907"/>
            <a:chOff x="1457077" y="2375592"/>
            <a:chExt cx="1800200" cy="1233907"/>
          </a:xfrm>
        </p:grpSpPr>
        <p:sp>
          <p:nvSpPr>
            <p:cNvPr id="60" name="TextBox 59"/>
            <p:cNvSpPr txBox="1"/>
            <p:nvPr/>
          </p:nvSpPr>
          <p:spPr>
            <a:xfrm>
              <a:off x="1806927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57077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3181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3221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465" y="26152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1" y="142320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062179" y="2179893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7994" y="2097543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7    10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 flipH="1">
            <a:off x="4785377" y="2464842"/>
            <a:ext cx="206779" cy="20677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타원 44"/>
          <p:cNvSpPr/>
          <p:nvPr/>
        </p:nvSpPr>
        <p:spPr>
          <a:xfrm>
            <a:off x="2255313" y="2010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9478" y="2026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‘6’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‘8’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245681"/>
            <a:ext cx="1674763" cy="1363818"/>
            <a:chOff x="1601093" y="2245681"/>
            <a:chExt cx="1674763" cy="1363818"/>
          </a:xfrm>
        </p:grpSpPr>
        <p:sp>
          <p:nvSpPr>
            <p:cNvPr id="28" name="TextBox 27"/>
            <p:cNvSpPr txBox="1"/>
            <p:nvPr/>
          </p:nvSpPr>
          <p:spPr>
            <a:xfrm>
              <a:off x="1673101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1825506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8   4   3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8884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199" y="224568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779912" y="2376403"/>
            <a:ext cx="1800200" cy="1233907"/>
            <a:chOff x="1457077" y="2375592"/>
            <a:chExt cx="1800200" cy="1233907"/>
          </a:xfrm>
        </p:grpSpPr>
        <p:sp>
          <p:nvSpPr>
            <p:cNvPr id="60" name="TextBox 59"/>
            <p:cNvSpPr txBox="1"/>
            <p:nvPr/>
          </p:nvSpPr>
          <p:spPr>
            <a:xfrm>
              <a:off x="1806927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7       3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57077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4   1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3181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3221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465" y="26152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1" y="142320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062179" y="2179893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7994" y="2097543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10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 flipH="1">
            <a:off x="4785377" y="2464842"/>
            <a:ext cx="206779" cy="20677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/>
          <p:cNvSpPr/>
          <p:nvPr/>
        </p:nvSpPr>
        <p:spPr>
          <a:xfrm>
            <a:off x="2255313" y="2010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9478" y="2026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245681"/>
            <a:ext cx="1667829" cy="1363818"/>
            <a:chOff x="1601093" y="2245681"/>
            <a:chExt cx="1667829" cy="1363818"/>
          </a:xfrm>
        </p:grpSpPr>
        <p:sp>
          <p:nvSpPr>
            <p:cNvPr id="28" name="TextBox 27"/>
            <p:cNvSpPr txBox="1"/>
            <p:nvPr/>
          </p:nvSpPr>
          <p:spPr>
            <a:xfrm>
              <a:off x="1673101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3       8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8884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199" y="224568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815916" y="2167611"/>
            <a:ext cx="1764196" cy="1442699"/>
            <a:chOff x="1493081" y="2166800"/>
            <a:chExt cx="1764196" cy="1442699"/>
          </a:xfrm>
        </p:grpSpPr>
        <p:sp>
          <p:nvSpPr>
            <p:cNvPr id="60" name="TextBox 59"/>
            <p:cNvSpPr txBox="1"/>
            <p:nvPr/>
          </p:nvSpPr>
          <p:spPr>
            <a:xfrm>
              <a:off x="1806927" y="237587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6       4   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93081" y="278092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3   3   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1742698" y="3212976"/>
              <a:ext cx="139736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1799692" y="3224778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3   2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93181" y="2375592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3221" y="2792730"/>
              <a:ext cx="3269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169" y="21668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573" y="30577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350832" y="5001374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350833" y="4003428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95536" y="436510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있음을 생각하여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있음을 생각하여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9" y="4473116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6052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4" y="522942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30" y="522942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9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어린이는 몇 명일지 어림해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81242" y="2780928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8" y="30213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746657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어린이는 몇 명일지 어림해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81242" y="2780928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8" y="30213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2240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99429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84256" y="435597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158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어림하여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어림하였습니다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6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어린이는 몇 명인지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86942" y="270892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1502" y="273448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0" y="2911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74665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9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어린이는 몇 명인지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86942" y="270892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1502" y="273448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0" y="2911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20232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922286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4256" y="442259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축제에 참가한 어린이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299(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3542" y="2600908"/>
            <a:ext cx="62947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 될 것이라고 어림했는데 계산한 값은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29360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78763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49878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사람은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86942" y="270892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1502" y="273448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0" y="2911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4665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8" y="523339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34" y="5233392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-12959" y="5428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66209" y="5435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6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클릭했을 때 아래의 풀이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연우네 학교의 여학생은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221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남학생은 여학생보다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연우네 학교의 학생은 모두 몇 명인지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0" y="2236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600188" y="2128784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연우네 학교 남학생은 몇 명인가요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8334" y="258259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2894" y="2608159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472" y="27849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88" y="32668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3159108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연우네 학교 학생은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86942" y="361292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11502" y="3638483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0" y="3815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95587" y="6443170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95588" y="544522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40291" y="580690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연우네 학교 남학생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103(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연우네 학교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4" y="5914912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9" y="6157848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74665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82363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클릭했을 때 아래의 풀이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학교의 남학생은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380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학교의 학생은 모두 몇 명인지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0" y="2236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600188" y="2128784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학교 여학생은 몇 명인가요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8334" y="258259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2894" y="2608159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472" y="27849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88" y="32668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3159108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학교 학생은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86942" y="361292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11502" y="3638483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0" y="3815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95587" y="6443170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95588" y="544522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40291" y="580690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학교 여학생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488(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학교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868(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4" y="5914912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9" y="6157848"/>
            <a:ext cx="104091" cy="1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74665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823634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1452824" y="5039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08393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어른은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457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어린이는 어른보다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 더 적습니다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1" y="5269442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97" y="5269440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2195572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70827" y="20875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축제에 참가한 사람은 모두 몇 명일까요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985375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4314035" y="173042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7332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72179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86942" y="270892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1502" y="273448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0" y="2911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20232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922286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84256" y="442259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축제에 참가한 사람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756(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7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404106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70828" y="3933056"/>
            <a:ext cx="645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윤아가 자전거를 받기 위해 어떤 풍선을 고르는 것이 좋을지 생각해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46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191221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178169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8169" y="2816932"/>
            <a:ext cx="608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윤아는 빨간색 풍선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서준이는 보라색 풍선을 갖고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사람이 풍선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개씩을 더 골라 풍선에 적힌 두 수의 합이 더 큰 사람에게는 시계를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자전거를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윤아가 먼저 고르기로 했을 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8954" y="4499828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87" y="43709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059832" y="448362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248,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닫혔을 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35px.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71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404106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70828" y="3933056"/>
            <a:ext cx="645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윤아가 자전거를 받기 위해 어떤 풍선을 고르는 것이 좋을지 생각해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78954" y="4499828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87" y="43709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746657" y="5000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931646" y="498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23137" y="151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59832" y="448362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248,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21029" y="4689140"/>
            <a:ext cx="12211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248, 415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39" y="46162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018664" y="37887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88422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320988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75556" y="3827946"/>
            <a:ext cx="569127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윤아가 자전거를 받으려면 윤아가 이미 고른 풍선의 수인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나머지 수를 비교하여 차가 더 큰 수를 고릅니다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126=122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윤아가 자전거를 받기 위해서는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적힌 노란색 풍선을 골라야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80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396906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70828" y="3861048"/>
            <a:ext cx="645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서준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시계를 받기 위해 어떤 풍선을 고르는 것이 좋을지 생각해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746657" y="5000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931646" y="498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78954" y="4499828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87" y="43709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059832" y="448362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432,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5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018664" y="37887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78954" y="4499828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87" y="43709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059832" y="448362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432,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884228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567209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75556" y="4074167"/>
            <a:ext cx="56912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서준이가 시계를 받으려면 윤아가 고르고 남은 풍선 중 가장 큰 수를 고르면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적힌 파란색 풍선을 고릅니다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7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23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(31~36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(37~42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319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396906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70828" y="3861048"/>
            <a:ext cx="645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윤아와 서준이가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19875" y="5481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799995" y="54274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1007604" y="4263496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2272" y="4259575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서준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24" y="4218957"/>
            <a:ext cx="539974" cy="94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37" y="4221223"/>
            <a:ext cx="539974" cy="94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37913" y="4263496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40124" y="4758260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63015" y="4254204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5226" y="4748968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75" y="4202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74" y="47253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24" y="4190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15" y="48542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59210" y="5461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953608" y="54503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4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없거나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없거나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18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57" y="523736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985375" y="11571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4" name="직사각형 63"/>
          <p:cNvSpPr/>
          <p:nvPr/>
        </p:nvSpPr>
        <p:spPr>
          <a:xfrm>
            <a:off x="6317523" y="11571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5646183" y="114573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3969060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70828" y="3861048"/>
            <a:ext cx="645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윤아와 서준이가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539180" y="4230380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951820" y="4226459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서준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85841"/>
            <a:ext cx="539974" cy="94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85" y="4188107"/>
            <a:ext cx="539974" cy="94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869489" y="4230380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1700" y="4725144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42563" y="4221088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44774" y="4715852"/>
            <a:ext cx="626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51" y="41697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50" y="4692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41573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874" y="50463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72512" y="1412776"/>
            <a:ext cx="6395732" cy="2346352"/>
            <a:chOff x="372512" y="1412776"/>
            <a:chExt cx="6395732" cy="234635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03" y="1412776"/>
              <a:ext cx="5600417" cy="234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372512" y="1879811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자전거를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받으려면 어떤 풍선을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골라야 할까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70657" y="1448780"/>
              <a:ext cx="21975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나는 시계를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받고 싶은데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 ·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· .</a:t>
              </a: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너 먼저 풍선을 골라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98128" y="1732166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40566" y="2177135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0826" y="1879811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23947" y="162705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6052" y="1992469"/>
              <a:ext cx="61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432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369820" y="3248644"/>
              <a:ext cx="709020" cy="3603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윤아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5288048" y="3248644"/>
              <a:ext cx="709020" cy="3603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</a:rPr>
                <a:t>서준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2201" y="3681028"/>
            <a:ext cx="5735983" cy="1271753"/>
            <a:chOff x="539552" y="3813431"/>
            <a:chExt cx="5735983" cy="1271753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539552" y="4884228"/>
              <a:ext cx="5735982" cy="200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539553" y="3813431"/>
              <a:ext cx="5735982" cy="54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575556" y="4320389"/>
              <a:ext cx="569127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윤아     합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248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663,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415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167</a:t>
              </a:r>
            </a:p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서준     합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432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750,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432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114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4427130"/>
              <a:ext cx="104091" cy="117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4653136"/>
              <a:ext cx="104091" cy="117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3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374101"/>
              <a:ext cx="234205" cy="22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601800"/>
              <a:ext cx="234205" cy="22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7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토끼 인형을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강아지 인형을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혜리가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746657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96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95" y="5519534"/>
            <a:ext cx="230754" cy="22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63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461659" y="551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11859" y="2343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혜리가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95" y="5519534"/>
            <a:ext cx="230754" cy="22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63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8047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416766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75556" y="4674622"/>
            <a:ext cx="56912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혜리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154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452, 298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토끼 인형을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강아지 인형을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클릭했을 때 아래의 풀이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윤재가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746657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963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1311859" y="2343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85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461659" y="551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토끼 인형을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강아지 인형을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윤재가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938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85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8047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416766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75556" y="4674622"/>
            <a:ext cx="56912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288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475, 288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토끼 인형을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강아지 인형을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3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혜리와 윤재가 무엇을 받았는지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86053" y="5008379"/>
            <a:ext cx="1477544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 인형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97" y="5297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6622319" y="5180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58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48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1311859" y="2343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461659" y="551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37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15" y="5509891"/>
            <a:ext cx="266142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223628" y="5000550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47307" y="5001058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30718" y="4983091"/>
            <a:ext cx="12211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인형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02" y="4854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74431" y="5216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토끼 인형을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강아지 인형을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혜리와 윤재가 무엇을 받았는지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38272" y="5008379"/>
            <a:ext cx="1477544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 인형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6" y="5297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64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48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37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15" y="5509891"/>
            <a:ext cx="266142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675847" y="5000550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혜리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999526" y="5001058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윤</a:t>
            </a:r>
            <a:r>
              <a:rPr lang="ko-KR" altLang="en-US" sz="1800" dirty="0">
                <a:solidFill>
                  <a:schemeClr val="tx1"/>
                </a:solidFill>
              </a:rPr>
              <a:t>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82937" y="4983091"/>
            <a:ext cx="12211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인형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21" y="4854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8047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921443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75556" y="4428401"/>
            <a:ext cx="56912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452&lt;475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윤재는 토끼 인형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144&gt;101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혜리는 강아지 인형을 받았습니다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토끼 인형을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강아지 인형을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9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사탕을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초콜릿을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유이가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첫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46657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474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95" y="5519534"/>
            <a:ext cx="230754" cy="22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63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2461659" y="551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311859" y="2343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5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유이가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95" y="5519534"/>
            <a:ext cx="230754" cy="22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63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8047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416766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75556" y="4674622"/>
            <a:ext cx="56912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325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433, 325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사탕을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초콜릿을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9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사탕을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초콜릿을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서인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두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46657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203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타원 100"/>
          <p:cNvSpPr/>
          <p:nvPr/>
        </p:nvSpPr>
        <p:spPr>
          <a:xfrm>
            <a:off x="1311859" y="2343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85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2411760" y="551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28" name="TextBox 2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3816629" y="2123331"/>
            <a:ext cx="1655471" cy="1125136"/>
            <a:chOff x="1601093" y="2026173"/>
            <a:chExt cx="1655471" cy="1125136"/>
          </a:xfrm>
        </p:grpSpPr>
        <p:sp>
          <p:nvSpPr>
            <p:cNvPr id="39" name="TextBox 3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1213207" y="3902680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5875" y="391806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63" y="41585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88189" y="3921026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60857" y="3936415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5" y="4176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사탕을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초콜릿을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서인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고른 두 수의 합과 차를 각각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8371" y="498409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94" y="5193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2"/>
          <a:stretch/>
        </p:blipFill>
        <p:spPr bwMode="auto">
          <a:xfrm>
            <a:off x="1608397" y="4936668"/>
            <a:ext cx="539974" cy="45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1"/>
          <a:stretch/>
        </p:blipFill>
        <p:spPr bwMode="auto">
          <a:xfrm>
            <a:off x="3197135" y="4933384"/>
            <a:ext cx="539974" cy="4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60946" y="498524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69" y="52124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793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55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95" y="5527584"/>
            <a:ext cx="236121" cy="2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85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8047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4167664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575556" y="4674622"/>
            <a:ext cx="56912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312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435, 312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1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사탕을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초콜릿을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유이와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서인이가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무엇을 받았는지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번째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809827" y="5642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055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타원 100"/>
          <p:cNvSpPr/>
          <p:nvPr/>
        </p:nvSpPr>
        <p:spPr>
          <a:xfrm>
            <a:off x="1311859" y="2343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67983" y="5008379"/>
            <a:ext cx="10091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초콜릿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14" y="5297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48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37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15" y="5509891"/>
            <a:ext cx="266142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1369245" y="5000550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692924" y="5001058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73310" y="4983091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탕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65" y="5189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2411760" y="551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167983" y="5008379"/>
            <a:ext cx="10091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초콜릿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14" y="5297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369245" y="5000550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692924" y="5001058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73310" y="4983091"/>
            <a:ext cx="758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탕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65" y="5189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중 한 사람이 두 개씩 풍선을 골라 두 수의 합이 더 큰 사람에게는 사탕을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수의 차가 더 큰 사람에게는 초콜릿을 준다고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0" y="4689938"/>
            <a:ext cx="125950" cy="1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98796" y="456733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유이와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서인이가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무엇을 받았는지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2" y="2304065"/>
            <a:ext cx="5091288" cy="213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9572" y="272634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빨간색과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노란색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34653" y="2366300"/>
            <a:ext cx="219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나는 파란색과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라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색 풍선으로 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할래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3748" y="25916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644" y="300125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5803" y="2672916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2483604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5996" y="2780928"/>
            <a:ext cx="61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36070" y="3941104"/>
            <a:ext cx="709020" cy="360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유이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245926" y="3970317"/>
            <a:ext cx="709020" cy="3603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서인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40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48" y="5557100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5561532"/>
            <a:ext cx="450776" cy="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70" y="5512646"/>
            <a:ext cx="272056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37" y="5559783"/>
            <a:ext cx="440043" cy="16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15" y="5509891"/>
            <a:ext cx="266142" cy="26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39552" y="4998047"/>
            <a:ext cx="5735982" cy="20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39553" y="3921443"/>
            <a:ext cx="5735982" cy="5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75556" y="4428401"/>
            <a:ext cx="56912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433&lt;435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서인이는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사탕을 받았고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217&gt;189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유이는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초콜릿을 받았습니다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13" y="2902871"/>
            <a:ext cx="1715965" cy="117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cdata.tsherpa.co.kr/tsherpa/MultiMedia/Flash/2020/curri/index.html?flashxmlnum=soboro2&amp;classa=A8-C1-62-KK-KA-02-03-04-0-0-0-0&amp;classno=AA_SAMPLE/nproto_sample/DA/nproto_cmn_922.html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~49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1" y="379028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3014393" y="2555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5" y="1553071"/>
            <a:ext cx="1760276" cy="110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58" y="4305896"/>
            <a:ext cx="1769380" cy="10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8" y="2924315"/>
            <a:ext cx="1799426" cy="108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80" y="1528253"/>
            <a:ext cx="1826135" cy="11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93" y="4262267"/>
            <a:ext cx="1729926" cy="118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90514" y="4839175"/>
            <a:ext cx="2780815" cy="210005"/>
            <a:chOff x="2193983" y="4222411"/>
            <a:chExt cx="2528014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996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덧셈을 알아볼까요</a:t>
            </a:r>
            <a:r>
              <a:rPr lang="en-US" altLang="ko-KR" sz="1800" dirty="0" smtClean="0">
                <a:solidFill>
                  <a:schemeClr val="tx1"/>
                </a:solidFill>
              </a:rPr>
              <a:t>(1)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24341" y="2612025"/>
            <a:ext cx="1655471" cy="1032999"/>
            <a:chOff x="1601093" y="2026173"/>
            <a:chExt cx="1655471" cy="1032999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602819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91680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978224" y="2610432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4103948" y="2608839"/>
            <a:ext cx="221119" cy="1025068"/>
          </a:xfrm>
          <a:prstGeom prst="round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304827" y="2608839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2595597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067944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354488" y="2602501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4681091" y="2600908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971861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4419628" y="2610432"/>
            <a:ext cx="221119" cy="1025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35308" y="2612025"/>
            <a:ext cx="221119" cy="1025068"/>
          </a:xfrm>
          <a:prstGeom prst="roundRect">
            <a:avLst/>
          </a:prstGeom>
          <a:solidFill>
            <a:srgbClr val="F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599892" y="2612025"/>
            <a:ext cx="1656184" cy="1032999"/>
            <a:chOff x="1601093" y="2026173"/>
            <a:chExt cx="1656184" cy="1032999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6927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4" name="직선 화살표 연결선 83"/>
          <p:cNvCxnSpPr/>
          <p:nvPr/>
        </p:nvCxnSpPr>
        <p:spPr bwMode="auto">
          <a:xfrm flipH="1">
            <a:off x="4064127" y="3717032"/>
            <a:ext cx="90391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2" y="3085222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72" y="3933056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57" y="3904265"/>
            <a:ext cx="244392" cy="25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07026" y="3862789"/>
            <a:ext cx="158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자리를 맞추어 쓰고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12890" y="3862789"/>
            <a:ext cx="173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같은 자리의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수끼리 더합니다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5" name="그룹 1034"/>
          <p:cNvGrpSpPr/>
          <p:nvPr/>
        </p:nvGrpSpPr>
        <p:grpSpPr>
          <a:xfrm>
            <a:off x="4103948" y="3168030"/>
            <a:ext cx="218571" cy="83331"/>
            <a:chOff x="4103948" y="3168030"/>
            <a:chExt cx="218571" cy="83331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4103948" y="3168030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V="1">
              <a:off x="4211960" y="3171648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4" name="그룹 1033"/>
          <p:cNvGrpSpPr/>
          <p:nvPr/>
        </p:nvGrpSpPr>
        <p:grpSpPr>
          <a:xfrm>
            <a:off x="4419628" y="3169214"/>
            <a:ext cx="214188" cy="83331"/>
            <a:chOff x="4419628" y="3169214"/>
            <a:chExt cx="214188" cy="8333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4419628" y="3169214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V="1">
              <a:off x="4523257" y="3174591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3" name="그룹 1032"/>
          <p:cNvGrpSpPr/>
          <p:nvPr/>
        </p:nvGrpSpPr>
        <p:grpSpPr>
          <a:xfrm>
            <a:off x="4735308" y="3166218"/>
            <a:ext cx="218738" cy="83810"/>
            <a:chOff x="4735308" y="3166218"/>
            <a:chExt cx="218738" cy="8381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4735308" y="3166218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 flipV="1">
              <a:off x="4843487" y="3173935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3" name="타원 112"/>
          <p:cNvSpPr/>
          <p:nvPr/>
        </p:nvSpPr>
        <p:spPr>
          <a:xfrm>
            <a:off x="4808158" y="4803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4" y="4839175"/>
            <a:ext cx="199950" cy="1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487713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84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8" y="4849230"/>
            <a:ext cx="204601" cy="19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95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64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40" y="4870145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덧셈을 알아볼까요</a:t>
            </a:r>
            <a:r>
              <a:rPr lang="en-US" altLang="ko-KR" sz="1800" dirty="0" smtClean="0">
                <a:solidFill>
                  <a:schemeClr val="tx1"/>
                </a:solidFill>
              </a:rPr>
              <a:t>(2)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24341" y="2612025"/>
            <a:ext cx="1655471" cy="1032999"/>
            <a:chOff x="1601093" y="2026173"/>
            <a:chExt cx="1655471" cy="1032999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602819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91680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978224" y="2610432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4103948" y="2608839"/>
            <a:ext cx="221119" cy="1025068"/>
          </a:xfrm>
          <a:prstGeom prst="round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304827" y="2608839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2595597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067944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354488" y="2602501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4681091" y="2600908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971861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4419628" y="2461656"/>
            <a:ext cx="221119" cy="11683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35308" y="2612025"/>
            <a:ext cx="221119" cy="1025068"/>
          </a:xfrm>
          <a:prstGeom prst="roundRect">
            <a:avLst/>
          </a:prstGeom>
          <a:solidFill>
            <a:srgbClr val="F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599892" y="2612025"/>
            <a:ext cx="1656184" cy="1032999"/>
            <a:chOff x="1601093" y="2026173"/>
            <a:chExt cx="1656184" cy="1032999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6927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4" name="직선 화살표 연결선 83"/>
          <p:cNvCxnSpPr/>
          <p:nvPr/>
        </p:nvCxnSpPr>
        <p:spPr bwMode="auto">
          <a:xfrm flipH="1">
            <a:off x="4064127" y="3717032"/>
            <a:ext cx="90391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2" y="3085222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5" name="그룹 1034"/>
          <p:cNvGrpSpPr/>
          <p:nvPr/>
        </p:nvGrpSpPr>
        <p:grpSpPr>
          <a:xfrm>
            <a:off x="4103948" y="3168030"/>
            <a:ext cx="218571" cy="83331"/>
            <a:chOff x="4103948" y="3168030"/>
            <a:chExt cx="218571" cy="83331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4103948" y="3168030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V="1">
              <a:off x="4211960" y="3171648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4" name="그룹 1033"/>
          <p:cNvGrpSpPr/>
          <p:nvPr/>
        </p:nvGrpSpPr>
        <p:grpSpPr>
          <a:xfrm>
            <a:off x="4419628" y="3169214"/>
            <a:ext cx="214188" cy="83331"/>
            <a:chOff x="4419628" y="3169214"/>
            <a:chExt cx="214188" cy="8333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4419628" y="3169214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V="1">
              <a:off x="4523257" y="3174591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3" name="그룹 1032"/>
          <p:cNvGrpSpPr/>
          <p:nvPr/>
        </p:nvGrpSpPr>
        <p:grpSpPr>
          <a:xfrm>
            <a:off x="4735308" y="3166218"/>
            <a:ext cx="218738" cy="83810"/>
            <a:chOff x="4735308" y="3166218"/>
            <a:chExt cx="218738" cy="8381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4735308" y="3166218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 flipV="1">
              <a:off x="4843487" y="3173935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80"/>
          <p:cNvSpPr txBox="1"/>
          <p:nvPr/>
        </p:nvSpPr>
        <p:spPr>
          <a:xfrm>
            <a:off x="3815916" y="2456892"/>
            <a:ext cx="1450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735307" y="2196447"/>
            <a:ext cx="810107" cy="260445"/>
          </a:xfrm>
          <a:prstGeom prst="wedgeRoundRectCallout">
            <a:avLst>
              <a:gd name="adj1" fmla="val -46042"/>
              <a:gd name="adj2" fmla="val 70471"/>
              <a:gd name="adj3" fmla="val 16667"/>
            </a:avLst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r>
              <a:rPr lang="ko-KR" altLang="en-US" sz="1100" dirty="0" smtClean="0">
                <a:solidFill>
                  <a:schemeClr val="tx1"/>
                </a:solidFill>
              </a:rPr>
              <a:t>＋</a:t>
            </a:r>
            <a:r>
              <a:rPr lang="en-US" altLang="ko-KR" sz="1100" dirty="0" smtClean="0">
                <a:solidFill>
                  <a:schemeClr val="tx1"/>
                </a:solidFill>
              </a:rPr>
              <a:t>8</a:t>
            </a:r>
            <a:r>
              <a:rPr lang="ko-KR" altLang="en-US" sz="1100" dirty="0" smtClean="0">
                <a:solidFill>
                  <a:schemeClr val="tx1"/>
                </a:solidFill>
              </a:rPr>
              <a:t>＝</a:t>
            </a:r>
            <a:r>
              <a:rPr lang="en-US" altLang="ko-KR" sz="1100" dirty="0" smtClean="0">
                <a:solidFill>
                  <a:srgbClr val="00B0F0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5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6" y="4848753"/>
            <a:ext cx="204400" cy="1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96" y="4876780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1429462" y="3893346"/>
            <a:ext cx="2674487" cy="803532"/>
          </a:xfrm>
          <a:prstGeom prst="wedgeRoundRectCallout">
            <a:avLst>
              <a:gd name="adj1" fmla="val 56881"/>
              <a:gd name="adj2" fmla="val 6123"/>
              <a:gd name="adj3" fmla="val 16667"/>
            </a:avLst>
          </a:prstGeom>
          <a:noFill/>
          <a:ln w="12700">
            <a:solidFill>
              <a:srgbClr val="F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일의 자리에서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받아올림이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있으면 십의 자리에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받아 올려 계산해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107094" y="451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36" y="3839488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4" y="4839175"/>
            <a:ext cx="199950" cy="1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84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8" y="4849230"/>
            <a:ext cx="204601" cy="19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64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40" y="4870145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덧셈을 알아볼까요</a:t>
            </a:r>
            <a:r>
              <a:rPr lang="en-US" altLang="ko-KR" sz="1800" dirty="0" smtClean="0">
                <a:solidFill>
                  <a:schemeClr val="tx1"/>
                </a:solidFill>
              </a:rPr>
              <a:t>(3)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24341" y="2612025"/>
            <a:ext cx="1655471" cy="1032999"/>
            <a:chOff x="1601093" y="2026173"/>
            <a:chExt cx="1655471" cy="1032999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602819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91680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978224" y="2610432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4103948" y="2456893"/>
            <a:ext cx="221119" cy="1152128"/>
          </a:xfrm>
          <a:prstGeom prst="round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304827" y="2608839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2595597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067944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354488" y="2602501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4681091" y="2600908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971861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4419628" y="2461656"/>
            <a:ext cx="221119" cy="11683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35308" y="2612025"/>
            <a:ext cx="221119" cy="1025068"/>
          </a:xfrm>
          <a:prstGeom prst="roundRect">
            <a:avLst/>
          </a:prstGeom>
          <a:solidFill>
            <a:srgbClr val="F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599892" y="2612025"/>
            <a:ext cx="1656184" cy="1032999"/>
            <a:chOff x="1601093" y="2026173"/>
            <a:chExt cx="1656184" cy="1032999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7  5  6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6927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4" name="직선 화살표 연결선 83"/>
          <p:cNvCxnSpPr/>
          <p:nvPr/>
        </p:nvCxnSpPr>
        <p:spPr bwMode="auto">
          <a:xfrm flipH="1">
            <a:off x="4064127" y="3717032"/>
            <a:ext cx="90391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2" y="3085222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직선 연결선 92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5" name="그룹 1034"/>
          <p:cNvGrpSpPr/>
          <p:nvPr/>
        </p:nvGrpSpPr>
        <p:grpSpPr>
          <a:xfrm>
            <a:off x="4103948" y="3168030"/>
            <a:ext cx="218571" cy="83331"/>
            <a:chOff x="4103948" y="3168030"/>
            <a:chExt cx="218571" cy="83331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4103948" y="3168030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V="1">
              <a:off x="4211960" y="3171648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4" name="그룹 1033"/>
          <p:cNvGrpSpPr/>
          <p:nvPr/>
        </p:nvGrpSpPr>
        <p:grpSpPr>
          <a:xfrm>
            <a:off x="4419628" y="3169214"/>
            <a:ext cx="214188" cy="83331"/>
            <a:chOff x="4419628" y="3169214"/>
            <a:chExt cx="214188" cy="8333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4419628" y="3169214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V="1">
              <a:off x="4523257" y="3174591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3" name="그룹 1032"/>
          <p:cNvGrpSpPr/>
          <p:nvPr/>
        </p:nvGrpSpPr>
        <p:grpSpPr>
          <a:xfrm>
            <a:off x="4735308" y="3166218"/>
            <a:ext cx="218738" cy="83810"/>
            <a:chOff x="4735308" y="3166218"/>
            <a:chExt cx="218738" cy="8381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4735308" y="3166218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 flipV="1">
              <a:off x="4843487" y="3173935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80"/>
          <p:cNvSpPr txBox="1"/>
          <p:nvPr/>
        </p:nvSpPr>
        <p:spPr>
          <a:xfrm>
            <a:off x="3661710" y="2456892"/>
            <a:ext cx="1450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6" y="4848753"/>
            <a:ext cx="204400" cy="1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96" y="4876780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63" y="3857061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1187625" y="3893346"/>
            <a:ext cx="2916326" cy="803532"/>
          </a:xfrm>
          <a:prstGeom prst="wedgeRoundRectCallout">
            <a:avLst>
              <a:gd name="adj1" fmla="val 56881"/>
              <a:gd name="adj2" fmla="val 6123"/>
              <a:gd name="adj3" fmla="val 16667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받아올림하여</a:t>
            </a:r>
            <a:r>
              <a:rPr lang="ko-KR" altLang="en-US" sz="1600" dirty="0" smtClean="0">
                <a:solidFill>
                  <a:schemeClr val="tx1"/>
                </a:solidFill>
              </a:rPr>
              <a:t> 작게 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빠뜨리지 않고 계산하도록 해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63" y="487713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8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4" y="4839175"/>
            <a:ext cx="199950" cy="1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19" y="487678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84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8" y="4849230"/>
            <a:ext cx="204601" cy="19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51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95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40" y="4870145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뺄</a:t>
            </a:r>
            <a:r>
              <a:rPr lang="ko-KR" altLang="en-US" sz="1800" dirty="0" smtClean="0">
                <a:solidFill>
                  <a:schemeClr val="tx1"/>
                </a:solidFill>
              </a:rPr>
              <a:t>셈을 알아볼까요</a:t>
            </a:r>
            <a:r>
              <a:rPr lang="en-US" altLang="ko-KR" sz="1800" dirty="0" smtClean="0">
                <a:solidFill>
                  <a:schemeClr val="tx1"/>
                </a:solidFill>
              </a:rPr>
              <a:t>(1)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24341" y="2612025"/>
            <a:ext cx="1655471" cy="1032999"/>
            <a:chOff x="1601093" y="2026173"/>
            <a:chExt cx="1655471" cy="1032999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602819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91680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978224" y="2610432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4103948" y="2608839"/>
            <a:ext cx="221119" cy="1025068"/>
          </a:xfrm>
          <a:prstGeom prst="round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304827" y="2608839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2595597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067944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354488" y="2602501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4681091" y="2600908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971861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4419628" y="2610432"/>
            <a:ext cx="221119" cy="10250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35308" y="2612025"/>
            <a:ext cx="221119" cy="1025068"/>
          </a:xfrm>
          <a:prstGeom prst="roundRect">
            <a:avLst/>
          </a:prstGeom>
          <a:solidFill>
            <a:srgbClr val="F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599892" y="2612025"/>
            <a:ext cx="1656184" cy="1032999"/>
            <a:chOff x="1601093" y="2026173"/>
            <a:chExt cx="1656184" cy="1032999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6927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4" name="직선 화살표 연결선 83"/>
          <p:cNvCxnSpPr/>
          <p:nvPr/>
        </p:nvCxnSpPr>
        <p:spPr bwMode="auto">
          <a:xfrm flipH="1">
            <a:off x="4064127" y="3717032"/>
            <a:ext cx="90391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2" y="3085222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72" y="3933056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57" y="3904265"/>
            <a:ext cx="244392" cy="25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07026" y="3862789"/>
            <a:ext cx="158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자리를 맞추어 쓰고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12890" y="3862789"/>
            <a:ext cx="173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같은 자리의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수끼리 뺍니다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5" name="그룹 1034"/>
          <p:cNvGrpSpPr/>
          <p:nvPr/>
        </p:nvGrpSpPr>
        <p:grpSpPr>
          <a:xfrm>
            <a:off x="4103948" y="3168030"/>
            <a:ext cx="218571" cy="83331"/>
            <a:chOff x="4103948" y="3168030"/>
            <a:chExt cx="218571" cy="83331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4103948" y="3168030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V="1">
              <a:off x="4211960" y="3171648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4" name="그룹 1033"/>
          <p:cNvGrpSpPr/>
          <p:nvPr/>
        </p:nvGrpSpPr>
        <p:grpSpPr>
          <a:xfrm>
            <a:off x="4419628" y="3169214"/>
            <a:ext cx="214188" cy="83331"/>
            <a:chOff x="4419628" y="3169214"/>
            <a:chExt cx="214188" cy="8333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4419628" y="3169214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V="1">
              <a:off x="4523257" y="3174591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3" name="그룹 1032"/>
          <p:cNvGrpSpPr/>
          <p:nvPr/>
        </p:nvGrpSpPr>
        <p:grpSpPr>
          <a:xfrm>
            <a:off x="4735308" y="3166218"/>
            <a:ext cx="218738" cy="83810"/>
            <a:chOff x="4735308" y="3166218"/>
            <a:chExt cx="218738" cy="8381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4735308" y="3166218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 flipV="1">
              <a:off x="4843487" y="3173935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6" y="4848753"/>
            <a:ext cx="204400" cy="1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96" y="4876780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4" y="4839175"/>
            <a:ext cx="199950" cy="1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84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8" y="4849230"/>
            <a:ext cx="204601" cy="19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64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870145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뺄</a:t>
            </a:r>
            <a:r>
              <a:rPr lang="ko-KR" altLang="en-US" sz="1800" dirty="0" smtClean="0">
                <a:solidFill>
                  <a:schemeClr val="tx1"/>
                </a:solidFill>
              </a:rPr>
              <a:t>셈을 알아볼까요</a:t>
            </a:r>
            <a:r>
              <a:rPr lang="en-US" altLang="ko-KR" sz="1800" dirty="0" smtClean="0">
                <a:solidFill>
                  <a:schemeClr val="tx1"/>
                </a:solidFill>
              </a:rPr>
              <a:t>(2)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24341" y="2612025"/>
            <a:ext cx="1655471" cy="1032999"/>
            <a:chOff x="1601093" y="2026173"/>
            <a:chExt cx="1655471" cy="1032999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602819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91680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978224" y="2610432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4103948" y="2612025"/>
            <a:ext cx="221119" cy="1013947"/>
          </a:xfrm>
          <a:prstGeom prst="round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304827" y="2608839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2595597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067944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354488" y="2602501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4681091" y="2600908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971861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4419628" y="2461656"/>
            <a:ext cx="221119" cy="11683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35308" y="2461656"/>
            <a:ext cx="221119" cy="1158815"/>
          </a:xfrm>
          <a:prstGeom prst="roundRect">
            <a:avLst/>
          </a:prstGeom>
          <a:solidFill>
            <a:srgbClr val="F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599892" y="2612025"/>
            <a:ext cx="1656184" cy="1032999"/>
            <a:chOff x="1601093" y="2026173"/>
            <a:chExt cx="1656184" cy="1032999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6927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4" name="직선 화살표 연결선 83"/>
          <p:cNvCxnSpPr/>
          <p:nvPr/>
        </p:nvCxnSpPr>
        <p:spPr bwMode="auto">
          <a:xfrm flipH="1">
            <a:off x="4064127" y="3717032"/>
            <a:ext cx="90391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2" y="3085222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직선 연결선 92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5" name="그룹 1034"/>
          <p:cNvGrpSpPr/>
          <p:nvPr/>
        </p:nvGrpSpPr>
        <p:grpSpPr>
          <a:xfrm>
            <a:off x="4103948" y="3168030"/>
            <a:ext cx="218571" cy="83331"/>
            <a:chOff x="4103948" y="3168030"/>
            <a:chExt cx="218571" cy="83331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4103948" y="3168030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V="1">
              <a:off x="4211960" y="3171648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4" name="그룹 1033"/>
          <p:cNvGrpSpPr/>
          <p:nvPr/>
        </p:nvGrpSpPr>
        <p:grpSpPr>
          <a:xfrm>
            <a:off x="4419628" y="3169214"/>
            <a:ext cx="214188" cy="83331"/>
            <a:chOff x="4419628" y="3169214"/>
            <a:chExt cx="214188" cy="8333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4419628" y="3169214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V="1">
              <a:off x="4523257" y="3174591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3" name="그룹 1032"/>
          <p:cNvGrpSpPr/>
          <p:nvPr/>
        </p:nvGrpSpPr>
        <p:grpSpPr>
          <a:xfrm>
            <a:off x="4735308" y="3166218"/>
            <a:ext cx="218738" cy="83810"/>
            <a:chOff x="4735308" y="3166218"/>
            <a:chExt cx="218738" cy="8381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4735308" y="3166218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 flipV="1">
              <a:off x="4843487" y="3173935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80"/>
          <p:cNvSpPr txBox="1"/>
          <p:nvPr/>
        </p:nvSpPr>
        <p:spPr>
          <a:xfrm>
            <a:off x="3851920" y="2456892"/>
            <a:ext cx="1450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    </a:t>
            </a:r>
            <a:r>
              <a:rPr lang="en-US" altLang="ko-KR" sz="11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b="1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6" y="4848753"/>
            <a:ext cx="204400" cy="1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96" y="4876780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1187625" y="3893346"/>
            <a:ext cx="2916326" cy="803532"/>
          </a:xfrm>
          <a:prstGeom prst="wedgeRoundRectCallout">
            <a:avLst>
              <a:gd name="adj1" fmla="val 56881"/>
              <a:gd name="adj2" fmla="val 6123"/>
              <a:gd name="adj3" fmla="val 16667"/>
            </a:avLst>
          </a:prstGeom>
          <a:noFill/>
          <a:ln w="12700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같은 자리의 수끼리 뺄 수 없을 때는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받아내림을</a:t>
            </a:r>
            <a:r>
              <a:rPr lang="ko-KR" altLang="en-US" sz="1600" dirty="0" smtClean="0">
                <a:solidFill>
                  <a:schemeClr val="tx1"/>
                </a:solidFill>
              </a:rPr>
              <a:t> 해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 flipH="1">
            <a:off x="4458171" y="2718502"/>
            <a:ext cx="165840" cy="1658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67" y="3885327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5122331" y="4473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66" y="487713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4" y="4839175"/>
            <a:ext cx="199950" cy="1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487678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8" y="4849230"/>
            <a:ext cx="204601" cy="19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51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95" y="4870177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40" y="4870145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뺄</a:t>
            </a:r>
            <a:r>
              <a:rPr lang="ko-KR" altLang="en-US" sz="1800" dirty="0" smtClean="0">
                <a:solidFill>
                  <a:schemeClr val="tx1"/>
                </a:solidFill>
              </a:rPr>
              <a:t>셈을 알아볼까요</a:t>
            </a:r>
            <a:r>
              <a:rPr lang="en-US" altLang="ko-KR" sz="1800" dirty="0" smtClean="0">
                <a:solidFill>
                  <a:schemeClr val="tx1"/>
                </a:solidFill>
              </a:rPr>
              <a:t>(3)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224341" y="2612025"/>
            <a:ext cx="1655471" cy="1032999"/>
            <a:chOff x="1601093" y="2026173"/>
            <a:chExt cx="1655471" cy="1032999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2  5  4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602819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 bwMode="auto">
          <a:xfrm>
            <a:off x="1691680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1978224" y="2610432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모서리가 둥근 직사각형 75"/>
          <p:cNvSpPr/>
          <p:nvPr/>
        </p:nvSpPr>
        <p:spPr>
          <a:xfrm>
            <a:off x="4103948" y="2492896"/>
            <a:ext cx="221119" cy="1127575"/>
          </a:xfrm>
          <a:prstGeom prst="round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304827" y="2608839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2595597" y="2612025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067944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4354488" y="2602501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4681091" y="2600908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971861" y="2604094"/>
            <a:ext cx="0" cy="1032999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81"/>
          <p:cNvSpPr/>
          <p:nvPr/>
        </p:nvSpPr>
        <p:spPr>
          <a:xfrm>
            <a:off x="4419628" y="2496071"/>
            <a:ext cx="221119" cy="11275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735308" y="2492896"/>
            <a:ext cx="221119" cy="1127575"/>
          </a:xfrm>
          <a:prstGeom prst="roundRect">
            <a:avLst/>
          </a:prstGeom>
          <a:solidFill>
            <a:srgbClr val="F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3599892" y="2456892"/>
            <a:ext cx="1666374" cy="1188132"/>
            <a:chOff x="1601093" y="1871040"/>
            <a:chExt cx="1666374" cy="1188132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4  2  1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2  5  4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6927" y="2674451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817117" y="1871040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100" dirty="0" smtClean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4" name="직선 화살표 연결선 83"/>
          <p:cNvCxnSpPr/>
          <p:nvPr/>
        </p:nvCxnSpPr>
        <p:spPr bwMode="auto">
          <a:xfrm flipH="1">
            <a:off x="4064127" y="3717032"/>
            <a:ext cx="90391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02" y="3085222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72" y="3933056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57" y="3904265"/>
            <a:ext cx="244392" cy="25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07025" y="3862789"/>
            <a:ext cx="200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같은 자리의 수끼리 뺄 수 없으면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12889" y="3862789"/>
            <a:ext cx="188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받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아내림하여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5" name="그룹 1034"/>
          <p:cNvGrpSpPr/>
          <p:nvPr/>
        </p:nvGrpSpPr>
        <p:grpSpPr>
          <a:xfrm>
            <a:off x="4103948" y="3168030"/>
            <a:ext cx="218571" cy="83331"/>
            <a:chOff x="4103948" y="3168030"/>
            <a:chExt cx="218571" cy="83331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4103948" y="3168030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flipV="1">
              <a:off x="4211960" y="3171648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4" name="그룹 1033"/>
          <p:cNvGrpSpPr/>
          <p:nvPr/>
        </p:nvGrpSpPr>
        <p:grpSpPr>
          <a:xfrm>
            <a:off x="4419628" y="3169214"/>
            <a:ext cx="214188" cy="83331"/>
            <a:chOff x="4419628" y="3169214"/>
            <a:chExt cx="214188" cy="8333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4419628" y="3169214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 flipV="1">
              <a:off x="4523257" y="3174591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3" name="그룹 1032"/>
          <p:cNvGrpSpPr/>
          <p:nvPr/>
        </p:nvGrpSpPr>
        <p:grpSpPr>
          <a:xfrm>
            <a:off x="4735308" y="3166218"/>
            <a:ext cx="218738" cy="83810"/>
            <a:chOff x="4735308" y="3166218"/>
            <a:chExt cx="218738" cy="8381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4735308" y="3166218"/>
              <a:ext cx="110559" cy="83331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 flipV="1">
              <a:off x="4843487" y="3173935"/>
              <a:ext cx="110559" cy="76093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66" y="4848753"/>
            <a:ext cx="204400" cy="1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96" y="4876780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 flipH="1">
            <a:off x="4131587" y="2721465"/>
            <a:ext cx="165840" cy="1658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 flipH="1">
            <a:off x="4458171" y="2718502"/>
            <a:ext cx="165840" cy="1658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1" y="4874804"/>
            <a:ext cx="390601" cy="14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36" y="4848396"/>
            <a:ext cx="199956" cy="19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9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601093" y="1916832"/>
            <a:ext cx="1655471" cy="1332964"/>
            <a:chOff x="1601093" y="1818345"/>
            <a:chExt cx="1655471" cy="1332964"/>
          </a:xfrm>
        </p:grpSpPr>
        <p:sp>
          <p:nvSpPr>
            <p:cNvPr id="16" name="TextBox 1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8  4  8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9  9  5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997714" y="1818345"/>
              <a:ext cx="1026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816629" y="1870665"/>
            <a:ext cx="1655471" cy="1377802"/>
            <a:chOff x="1601093" y="1773507"/>
            <a:chExt cx="1655471" cy="1377802"/>
          </a:xfrm>
        </p:grpSpPr>
        <p:sp>
          <p:nvSpPr>
            <p:cNvPr id="22" name="TextBox 2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3  3  6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2  2  9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1  0  7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76444" y="1773507"/>
              <a:ext cx="1026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2   10</a:t>
              </a:r>
              <a:endParaRPr lang="ko-KR" altLang="en-US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13207" y="3902680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5875" y="391806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63" y="41585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88189" y="3921026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0857" y="3936415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5" y="4176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숫자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(30px)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2177999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 flipH="1">
            <a:off x="4616393" y="2210609"/>
            <a:ext cx="206779" cy="20677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타원 42"/>
          <p:cNvSpPr/>
          <p:nvPr/>
        </p:nvSpPr>
        <p:spPr>
          <a:xfrm>
            <a:off x="4323542" y="183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9391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덧셈과 뺄셈으로 미로 탈출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16" name="TextBox 1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3  2  6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3816629" y="2123331"/>
            <a:ext cx="1655471" cy="1125136"/>
            <a:chOff x="1601093" y="2026173"/>
            <a:chExt cx="1655471" cy="1125136"/>
          </a:xfrm>
        </p:grpSpPr>
        <p:sp>
          <p:nvSpPr>
            <p:cNvPr id="22" name="TextBox 2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8  3  3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7  0  5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1213207" y="3902680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5875" y="3918069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794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63" y="41585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88189" y="3921026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746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0857" y="3936415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5" y="41768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97714" y="1916832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3978" y="1905594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2   10</a:t>
            </a:r>
            <a:endParaRPr lang="ko-KR" altLang="en-US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 flipH="1">
            <a:off x="4616393" y="2210609"/>
            <a:ext cx="206779" cy="20677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타원 42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파란색으로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숫자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(30px)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77999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323542" y="183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7" y="2154646"/>
            <a:ext cx="6348332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화살표를 따라가면서 빈 곳에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27516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6" y="40211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5" y="26152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306150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6550" y="2435278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435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9572" y="3765299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671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30158" y="2867326"/>
            <a:ext cx="1497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9932" y="2483857"/>
            <a:ext cx="900554" cy="3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48031" y="3783926"/>
            <a:ext cx="900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7496" y="3947446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23828" y="2204736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9678" y="2471282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0294" y="3794138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이미지내의 텍스트는 지우고 숫자를 텍스트로 위에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519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이미지내의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숫자를 텍스트로 위에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화살표를 따라가면서 빈 곳에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7" y="2176260"/>
            <a:ext cx="6348332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6" y="40427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5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06150" y="197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550" y="245689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518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9572" y="3786913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294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30158" y="2888940"/>
            <a:ext cx="1497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9932" y="2505471"/>
            <a:ext cx="900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279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48031" y="3805540"/>
            <a:ext cx="900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327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496" y="3969060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23828" y="2226350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9678" y="2492896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294" y="3815752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365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이미지내의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숫자를 텍스트로 위에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화살표를 따라가면서 빈 곳에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7" y="2176260"/>
            <a:ext cx="6348332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6" y="40427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35" y="263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06150" y="197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550" y="2456892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446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9572" y="3786913"/>
            <a:ext cx="6150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379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30158" y="2888940"/>
            <a:ext cx="1497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9932" y="2505471"/>
            <a:ext cx="900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119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48031" y="3805540"/>
            <a:ext cx="900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496" y="3969060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23828" y="2226350"/>
            <a:ext cx="98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9678" y="2492896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294" y="3815752"/>
            <a:ext cx="9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409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72579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42832</TotalTime>
  <Words>5019</Words>
  <Application>Microsoft Office PowerPoint</Application>
  <PresentationFormat>화면 슬라이드 쇼(4:3)</PresentationFormat>
  <Paragraphs>1605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7173</cp:revision>
  <dcterms:created xsi:type="dcterms:W3CDTF">2008-07-15T12:19:11Z</dcterms:created>
  <dcterms:modified xsi:type="dcterms:W3CDTF">2022-01-05T04:21:02Z</dcterms:modified>
</cp:coreProperties>
</file>