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370" r:id="rId4"/>
    <p:sldId id="1097" r:id="rId5"/>
    <p:sldId id="1357" r:id="rId6"/>
    <p:sldId id="1369" r:id="rId7"/>
    <p:sldId id="1356" r:id="rId8"/>
    <p:sldId id="1371" r:id="rId9"/>
    <p:sldId id="1380" r:id="rId10"/>
    <p:sldId id="1381" r:id="rId11"/>
    <p:sldId id="1379" r:id="rId12"/>
    <p:sldId id="1373" r:id="rId13"/>
    <p:sldId id="1374" r:id="rId14"/>
    <p:sldId id="1377" r:id="rId15"/>
    <p:sldId id="1375" r:id="rId16"/>
    <p:sldId id="1382" r:id="rId17"/>
    <p:sldId id="1383" r:id="rId18"/>
    <p:sldId id="1365" r:id="rId19"/>
    <p:sldId id="1315" r:id="rId20"/>
    <p:sldId id="1368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D0ECD8"/>
    <a:srgbClr val="D4EFFD"/>
    <a:srgbClr val="F27712"/>
    <a:srgbClr val="FF9900"/>
    <a:srgbClr val="FFD0E4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s://cdata2.tsherpa.co.kr/tsherpa/MultiMedia/Flash/2020/curri/index.html?flashxmlnum=tsherpa&amp;classa=A8-C1-41-SS-SS-04-01-02-03-0-0-0&amp;classno=SS_41_04/so_0401_0102_0004/so_0401_0102_0004_204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hyperlink" Target="https://cdata2.tsherpa.co.kr/tsherpa/MultiMedia/Flash/2020/curri/index.html?flashxmlnum=tsherpa&amp;classa=A8-C1-41-SS-SS-04-01-02-03-0-0-0&amp;classno=SS_41_04/so_0401_0102_0004/so_0401_0102_0004_20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3948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2274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82895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옛날 이집트의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3054" r="1470" b="3254"/>
          <a:stretch/>
        </p:blipFill>
        <p:spPr bwMode="auto">
          <a:xfrm>
            <a:off x="192746" y="1574724"/>
            <a:ext cx="6315953" cy="365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큐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빗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단어 설명 팝업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나올 때의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8686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431540" y="1850772"/>
            <a:ext cx="5920033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오늘 하루도 왕의 무덤인 피라미드를 건설하느라 힘들게 보냈습니다</a:t>
            </a:r>
            <a:r>
              <a:rPr lang="en-US" altLang="ko-KR" sz="1900" dirty="0" smtClean="0">
                <a:ea typeface="나눔고딕"/>
              </a:rPr>
              <a:t>. </a:t>
            </a:r>
            <a:r>
              <a:rPr lang="ko-KR" altLang="en-US" sz="1900" dirty="0" smtClean="0">
                <a:ea typeface="나눔고딕"/>
              </a:rPr>
              <a:t>피라미드가 도굴당하지 않도록 미로처럼 복잡하고 튼튼하게 지어야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피라미드를 지으려면 무게가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달란트</a:t>
            </a:r>
            <a:r>
              <a:rPr lang="ko-KR" altLang="en-US" sz="1900" dirty="0" err="1" smtClean="0">
                <a:ea typeface="나눔고딕"/>
              </a:rPr>
              <a:t>나</a:t>
            </a:r>
            <a:r>
              <a:rPr lang="ko-KR" altLang="en-US" sz="1900" dirty="0" smtClean="0">
                <a:ea typeface="나눔고딕"/>
              </a:rPr>
              <a:t> 되는 돌을                                      개 쌓아야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이렇게 돌을 쌓으면 높이가 무려  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큐빗</a:t>
            </a:r>
            <a:r>
              <a:rPr lang="ko-KR" altLang="en-US" sz="1900" dirty="0" err="1" smtClean="0">
                <a:ea typeface="나눔고딕"/>
              </a:rPr>
              <a:t>이</a:t>
            </a:r>
            <a:r>
              <a:rPr lang="ko-KR" altLang="en-US" sz="1900" dirty="0" smtClean="0">
                <a:ea typeface="나눔고딕"/>
              </a:rPr>
              <a:t> 됩니다</a:t>
            </a:r>
            <a:r>
              <a:rPr lang="en-US" altLang="ko-KR" sz="1900" dirty="0" smtClean="0">
                <a:ea typeface="나눔고딕"/>
              </a:rPr>
              <a:t>.</a:t>
            </a:r>
            <a:r>
              <a:rPr lang="ko-KR" altLang="en-US" sz="1900" dirty="0" smtClean="0">
                <a:ea typeface="나눔고딕"/>
              </a:rPr>
              <a:t>  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252718"/>
            <a:ext cx="1588512" cy="3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8" y="3710748"/>
            <a:ext cx="3010008" cy="33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156773"/>
            <a:ext cx="1751817" cy="30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99" y="4162485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329421" y="4156407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큐</a:t>
            </a:r>
            <a:r>
              <a:rPr lang="ko-KR" altLang="en-US" sz="1600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빗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96231" y="4558051"/>
            <a:ext cx="350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고대 이집트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바빌로니아에서 썼던 길이로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큐빗은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약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46 cm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9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28696" y="2311135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857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92" y="5373445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2089" y="17145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TextBox 23"/>
          <p:cNvSpPr txBox="1"/>
          <p:nvPr/>
        </p:nvSpPr>
        <p:spPr>
          <a:xfrm>
            <a:off x="400383" y="1664804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옛날 이집트의 수가 있는 글입니다</a:t>
            </a:r>
            <a:r>
              <a:rPr lang="en-US" altLang="ko-KR" sz="1800" dirty="0" smtClean="0">
                <a:ea typeface="나눔고딕"/>
              </a:rPr>
              <a:t>. </a:t>
            </a:r>
            <a:r>
              <a:rPr lang="ko-KR" altLang="en-US" sz="1800" dirty="0" smtClean="0">
                <a:ea typeface="나눔고딕"/>
              </a:rPr>
              <a:t>글을 읽고 어떤 내용인지 알아보세요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851" y="26783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453286" y="2297460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피라미드를 건설하는 데 사용되는 돌의 무게와 개수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높이가 쓰여 있는 글입니다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70" y="52115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384601" y="53734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7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48694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33" y="155679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77727" y="1565348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글의 내용을 이해하기 위해서는 무엇을 알아야 할까요</a:t>
            </a:r>
            <a:r>
              <a:rPr lang="en-US" altLang="ko-KR" sz="1800" dirty="0" smtClean="0">
                <a:ea typeface="나눔고딕"/>
              </a:rPr>
              <a:t>?</a:t>
            </a:r>
            <a:endParaRPr lang="ko-KR" altLang="en-US" sz="1800" dirty="0" smtClean="0">
              <a:ea typeface="나눔고딕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28696" y="1983796"/>
            <a:ext cx="5997932" cy="4079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66" y="18549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802442" y="1995655"/>
            <a:ext cx="5624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옛날 이집트 사람들이 사용했던 수를 알아야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57" y="525994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458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1" y="202783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6453265" y="51297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5427" y="2481037"/>
            <a:ext cx="5997932" cy="658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2352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799173" y="2492896"/>
            <a:ext cx="5624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글에 사용된 옛날 이집트 수를 인도 아라비아 수로 나타내야 할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2" y="252507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2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그림에서 화살표는 지우고 이집트 숫자 부분만 사용해주세요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33" y="157668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77727" y="1547500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옛날 이집트 수를 인도 아라비아 수로 나타내 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57" y="525994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425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4" y="2056994"/>
            <a:ext cx="3630325" cy="180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212565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279233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34792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4640769" y="2134216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66" y="22779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4644008" y="2780928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2700000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02" y="29367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4644008" y="3447507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02" y="36033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251520" y="3784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644008" y="4998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64" y="525589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772466" y="4998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6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33" y="157668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77727" y="1547500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ea typeface="나눔고딕"/>
              </a:rPr>
              <a:t>옛날 이집트 수를 인도 아라비아 수로 나타내 보세요</a:t>
            </a:r>
            <a:r>
              <a:rPr lang="en-US" altLang="ko-KR" sz="1800" dirty="0" smtClean="0">
                <a:ea typeface="나눔고딕"/>
              </a:rPr>
              <a:t>.</a:t>
            </a:r>
            <a:endParaRPr lang="ko-KR" altLang="en-US" sz="1800" dirty="0" smtClean="0">
              <a:ea typeface="나눔고딕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57" y="525994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787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4" y="2056994"/>
            <a:ext cx="3630325" cy="180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212565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279233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5" y="34792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4640769" y="2134216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66" y="22779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4644008" y="2780928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2700000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02" y="29367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4644008" y="3447507"/>
            <a:ext cx="1389420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02" y="36033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64" y="525589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92745" y="4005064"/>
            <a:ext cx="6667165" cy="10801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8478" y="37890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215516" y="4113076"/>
            <a:ext cx="657226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2500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146</a:t>
            </a:r>
          </a:p>
        </p:txBody>
      </p:sp>
      <p:sp>
        <p:nvSpPr>
          <p:cNvPr id="48" name="직각 삼각형 47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0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3054" r="1470" b="3254"/>
          <a:stretch/>
        </p:blipFill>
        <p:spPr bwMode="auto">
          <a:xfrm>
            <a:off x="192746" y="1808820"/>
            <a:ext cx="6315953" cy="331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23"/>
          <p:cNvSpPr txBox="1"/>
          <p:nvPr/>
        </p:nvSpPr>
        <p:spPr>
          <a:xfrm>
            <a:off x="431540" y="148478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 smtClean="0">
                <a:ea typeface="나눔고딕"/>
              </a:rPr>
              <a:t>글을 다시 읽고 어떤 내용인지 친구에게 이야기해 보세요</a:t>
            </a:r>
            <a:r>
              <a:rPr lang="en-US" altLang="ko-KR" sz="1800" spc="-100" dirty="0" smtClean="0">
                <a:ea typeface="나눔고딕"/>
              </a:rPr>
              <a:t>.</a:t>
            </a:r>
            <a:endParaRPr lang="ko-KR" altLang="en-US" sz="1800" spc="-100" dirty="0" smtClean="0">
              <a:ea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717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9433" y="151397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324726"/>
            <a:ext cx="1588512" cy="3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8" y="3782756"/>
            <a:ext cx="3010008" cy="33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237071"/>
            <a:ext cx="1751817" cy="30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64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타원 69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22070" y="18705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23"/>
          <p:cNvSpPr txBox="1"/>
          <p:nvPr/>
        </p:nvSpPr>
        <p:spPr>
          <a:xfrm>
            <a:off x="431540" y="1916832"/>
            <a:ext cx="5920033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오늘 하루도 왕의 무덤인 피라미드를 건설하느라 힘들게 보냈습니다</a:t>
            </a:r>
            <a:r>
              <a:rPr lang="en-US" altLang="ko-KR" sz="1900" dirty="0" smtClean="0">
                <a:ea typeface="나눔고딕"/>
              </a:rPr>
              <a:t>. </a:t>
            </a:r>
            <a:r>
              <a:rPr lang="ko-KR" altLang="en-US" sz="1900" dirty="0" smtClean="0">
                <a:ea typeface="나눔고딕"/>
              </a:rPr>
              <a:t>피라미드가 도굴당하지 않도록 미로처럼 복잡하고 튼튼하게 지어야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피라미드를 지으려면 무게가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달란트</a:t>
            </a:r>
            <a:r>
              <a:rPr lang="ko-KR" altLang="en-US" sz="1900" dirty="0" err="1" smtClean="0">
                <a:ea typeface="나눔고딕"/>
              </a:rPr>
              <a:t>나</a:t>
            </a:r>
            <a:r>
              <a:rPr lang="ko-KR" altLang="en-US" sz="1900" dirty="0" smtClean="0">
                <a:ea typeface="나눔고딕"/>
              </a:rPr>
              <a:t> 되는 돌을                                      개 쌓아야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이렇게 돌을 쌓으면 높이가 무려  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큐빗</a:t>
            </a:r>
            <a:r>
              <a:rPr lang="ko-KR" altLang="en-US" sz="1900" dirty="0" err="1" smtClean="0">
                <a:ea typeface="나눔고딕"/>
              </a:rPr>
              <a:t>이</a:t>
            </a:r>
            <a:r>
              <a:rPr lang="ko-KR" altLang="en-US" sz="1900" dirty="0" smtClean="0">
                <a:ea typeface="나눔고딕"/>
              </a:rPr>
              <a:t> 됩니다</a:t>
            </a:r>
            <a:r>
              <a:rPr lang="en-US" altLang="ko-KR" sz="1900" dirty="0" smtClean="0">
                <a:ea typeface="나눔고딕"/>
              </a:rPr>
              <a:t>.</a:t>
            </a:r>
            <a:r>
              <a:rPr lang="ko-KR" altLang="en-US" sz="1900" dirty="0" smtClean="0">
                <a:ea typeface="나눔고딕"/>
              </a:rPr>
              <a:t>  </a:t>
            </a:r>
          </a:p>
        </p:txBody>
      </p:sp>
      <p:sp>
        <p:nvSpPr>
          <p:cNvPr id="73" name="타원 72"/>
          <p:cNvSpPr/>
          <p:nvPr/>
        </p:nvSpPr>
        <p:spPr>
          <a:xfrm>
            <a:off x="4933742" y="2961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6264187" y="4050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글씨와 이집트 수는 지우고 텍스트로 새로 써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이집트 수는 그림에 포함 된 숫자를 잘라서 배경 부분만 삭제 후 사용해주세요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 크기는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기본이지만 다 안 들어 갈 경우에는 글씨 크기를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38px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까지는 줄여도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달란트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큐빗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단어 설명하는 미니 팝업 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(9, 10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링크 참고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hlinkClick r:id="rId13"/>
              </a:rPr>
              <a:t>https</a:t>
            </a:r>
            <a:r>
              <a:rPr lang="en-US" altLang="ko-KR" sz="1000" dirty="0">
                <a:hlinkClick r:id="rId13"/>
              </a:rPr>
              <a:t>://</a:t>
            </a:r>
            <a:r>
              <a:rPr lang="en-US" altLang="ko-KR" sz="1000" dirty="0" smtClean="0">
                <a:hlinkClick r:id="rId13"/>
              </a:rPr>
              <a:t>cdata2.tsherpa.co.kr/tsherpa/MultiMedia/Flash/2020/curri/index.html?flashxmlnum=tsherpa&amp;classa=A8-C1-41-SS-SS-04-01-02-03-0-0-0&amp;classno=SS_41_04/so_0401_0102_0004/so_0401_0102_0004_204.html</a:t>
            </a:r>
            <a:endParaRPr lang="en-US" altLang="ko-KR" sz="1000" dirty="0" smtClean="0"/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2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23"/>
          <p:cNvSpPr txBox="1"/>
          <p:nvPr/>
        </p:nvSpPr>
        <p:spPr>
          <a:xfrm>
            <a:off x="431540" y="148478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>
                <a:ea typeface="나눔고딕"/>
              </a:rPr>
              <a:t>글</a:t>
            </a:r>
            <a:r>
              <a:rPr lang="ko-KR" altLang="en-US" sz="1800" spc="-100" dirty="0" smtClean="0">
                <a:ea typeface="나눔고딕"/>
              </a:rPr>
              <a:t>을 다시 읽고 어떤 내용인지 친구에게 이야기해 보세요</a:t>
            </a:r>
            <a:r>
              <a:rPr lang="en-US" altLang="ko-KR" sz="1800" spc="-100" dirty="0" smtClean="0">
                <a:ea typeface="나눔고딕"/>
              </a:rPr>
              <a:t>.</a:t>
            </a:r>
            <a:endParaRPr lang="ko-KR" altLang="en-US" sz="1800" spc="-100" dirty="0" smtClean="0">
              <a:ea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853044" y="29543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433" y="151397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82" y="2159902"/>
            <a:ext cx="360233" cy="3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48694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2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109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타원 39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88" y="5373445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74" y="2004277"/>
            <a:ext cx="1039091" cy="177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8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2" name="TextBox 23"/>
          <p:cNvSpPr txBox="1"/>
          <p:nvPr/>
        </p:nvSpPr>
        <p:spPr>
          <a:xfrm>
            <a:off x="431540" y="148478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>
                <a:ea typeface="나눔고딕"/>
              </a:rPr>
              <a:t>글</a:t>
            </a:r>
            <a:r>
              <a:rPr lang="ko-KR" altLang="en-US" sz="1800" spc="-100" dirty="0" smtClean="0">
                <a:ea typeface="나눔고딕"/>
              </a:rPr>
              <a:t>을 다시 읽고 어떤 내용인지 친구에게 이야기해 보세요</a:t>
            </a:r>
            <a:r>
              <a:rPr lang="en-US" altLang="ko-KR" sz="1800" spc="-100" dirty="0" smtClean="0">
                <a:ea typeface="나눔고딕"/>
              </a:rPr>
              <a:t>.</a:t>
            </a:r>
            <a:endParaRPr lang="ko-KR" altLang="en-US" sz="1800" spc="-100" dirty="0" smtClean="0">
              <a:ea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90890" y="2906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433" y="151397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그룹 26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2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109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타원 39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88" y="5373445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사각형 설명선 47"/>
          <p:cNvSpPr/>
          <p:nvPr/>
        </p:nvSpPr>
        <p:spPr>
          <a:xfrm>
            <a:off x="1943981" y="2149168"/>
            <a:ext cx="4320206" cy="858838"/>
          </a:xfrm>
          <a:prstGeom prst="wedgeRoundRectCallout">
            <a:avLst>
              <a:gd name="adj1" fmla="val -53455"/>
              <a:gd name="adj2" fmla="val 19522"/>
              <a:gd name="adj3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피라미드를 지으려면 무게가 </a:t>
            </a:r>
            <a:r>
              <a:rPr lang="en-US" altLang="ko-KR" sz="1600" dirty="0" smtClean="0">
                <a:solidFill>
                  <a:schemeClr val="tx1"/>
                </a:solidFill>
              </a:rPr>
              <a:t>2500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달란트나</a:t>
            </a:r>
            <a:r>
              <a:rPr lang="ko-KR" altLang="en-US" sz="1600" dirty="0" smtClean="0">
                <a:solidFill>
                  <a:schemeClr val="tx1"/>
                </a:solidFill>
              </a:rPr>
              <a:t> 되는 돌을 </a:t>
            </a:r>
            <a:r>
              <a:rPr lang="en-US" altLang="ko-KR" sz="1600" dirty="0" smtClean="0">
                <a:solidFill>
                  <a:schemeClr val="tx1"/>
                </a:solidFill>
              </a:rPr>
              <a:t>2700000</a:t>
            </a:r>
            <a:r>
              <a:rPr lang="ko-KR" altLang="en-US" sz="1600" dirty="0" smtClean="0">
                <a:solidFill>
                  <a:schemeClr val="tx1"/>
                </a:solidFill>
              </a:rPr>
              <a:t>개 쌓아야 해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피라미드의 높이는 무려 </a:t>
            </a:r>
            <a:r>
              <a:rPr lang="en-US" altLang="ko-KR" sz="1600" dirty="0" smtClean="0">
                <a:solidFill>
                  <a:schemeClr val="tx1"/>
                </a:solidFill>
              </a:rPr>
              <a:t>146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큐빗이</a:t>
            </a:r>
            <a:r>
              <a:rPr lang="ko-KR" altLang="en-US" sz="1600" dirty="0" smtClean="0">
                <a:solidFill>
                  <a:schemeClr val="tx1"/>
                </a:solidFill>
              </a:rPr>
              <a:t> 돼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캐릭터가 좌측으로 이동하고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7054884" y="4185084"/>
            <a:ext cx="1971702" cy="15696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/>
              <a:t>피라미드를 지으려면 무게가 </a:t>
            </a:r>
            <a:r>
              <a:rPr lang="en-US" altLang="ko-KR" sz="1100" dirty="0" smtClean="0"/>
              <a:t>2500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이천오백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100" dirty="0" err="1" smtClean="0"/>
              <a:t>달란트나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되는 돌을 </a:t>
            </a:r>
            <a:r>
              <a:rPr lang="en-US" altLang="ko-KR" sz="1100" dirty="0"/>
              <a:t>2700000</a:t>
            </a:r>
            <a:r>
              <a:rPr lang="ko-KR" altLang="en-US" sz="1100" dirty="0" smtClean="0"/>
              <a:t>개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100" b="1" dirty="0" err="1" smtClean="0">
                <a:solidFill>
                  <a:srgbClr val="0070C0"/>
                </a:solidFill>
              </a:rPr>
              <a:t>이백칠십만개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쌓아야 해</a:t>
            </a:r>
            <a:r>
              <a:rPr lang="en-US" altLang="ko-KR" sz="1100" dirty="0"/>
              <a:t>. </a:t>
            </a:r>
            <a:r>
              <a:rPr lang="ko-KR" altLang="en-US" sz="1100" dirty="0"/>
              <a:t>피라미드의 높이는 무려 </a:t>
            </a:r>
            <a:r>
              <a:rPr lang="en-US" altLang="ko-KR" sz="1100" dirty="0" smtClean="0"/>
              <a:t>146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백사십육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)</a:t>
            </a:r>
            <a:r>
              <a:rPr lang="en-US" altLang="ko-KR" sz="1100" dirty="0" smtClean="0"/>
              <a:t> </a:t>
            </a:r>
            <a:r>
              <a:rPr lang="ko-KR" altLang="en-US" sz="1100" dirty="0" err="1"/>
              <a:t>큐빗이</a:t>
            </a:r>
            <a:r>
              <a:rPr lang="ko-KR" altLang="en-US" sz="1100" dirty="0"/>
              <a:t> 돼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004277"/>
            <a:ext cx="1039091" cy="177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3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옛날 이집트 수를 사용하여 글을 써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 텍스트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736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answer_01.png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035377"/>
            <a:ext cx="1088987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5687467" y="1033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3771" y="1038218"/>
            <a:ext cx="101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122" name="Picture 2" descr="D:\★[초등] 교사용DVD 자료\수학(박) 4-1 지도서\app\resource\contents\lesson01\ops\lesson01\images\mm_41_1_10_03_01\b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" t="36653" r="7512" b="15457"/>
          <a:stretch/>
        </p:blipFill>
        <p:spPr bwMode="auto">
          <a:xfrm>
            <a:off x="316570" y="1710374"/>
            <a:ext cx="636195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95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5748526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61" y="232013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258447" y="2320134"/>
            <a:ext cx="52217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가족은 해외 아동 돕기 단체에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기부하였습니다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60" y="28458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D:\★[초등] 교사용DVD 자료\수학(박) 4-1 지도서\app\resource\contents\lesson01\ops\lesson01\images\mm_41_1_10_03_01\answer_01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1" t="52471" r="51336" b="37954"/>
          <a:stretch/>
        </p:blipFill>
        <p:spPr bwMode="auto">
          <a:xfrm>
            <a:off x="1297894" y="2638913"/>
            <a:ext cx="2226896" cy="3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65500" y="3004902"/>
            <a:ext cx="1759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96" y="31635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16100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옛날 이집트의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옛날 이집트 수 탐색하기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옛날 이집트 수로 표현된 글의 내용 파악하기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옛날 이집트의 수를 사용하여 글 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1" y="1157546"/>
            <a:ext cx="6389729" cy="376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98524" y="4607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7984" y="4642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20269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27731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★[초등] 교사용DVD 자료\수학(박) 4-1 지도서\app\resource\contents\lesson01\ops\lesson01\video\mm_41_1_10_01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r="9410"/>
          <a:stretch/>
        </p:blipFill>
        <p:spPr bwMode="auto">
          <a:xfrm>
            <a:off x="95279" y="912320"/>
            <a:ext cx="6888989" cy="471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8544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옛날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이집트의 수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66636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mm_41_1_10_01_01_ani.mp4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1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7556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옛날 이집트의 수 표현 방법을 이해하고 관련된 문제를 해결할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749396"/>
            <a:ext cx="6451937" cy="360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842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다음을 보고 옛날 이집트 사람들은 수를 어떻게 표현했는지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텍스트는 지우고 텍스트를 따로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써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697674" y="3193946"/>
            <a:ext cx="9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말발굽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32040" y="1773237"/>
            <a:ext cx="687791" cy="5036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막대기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16570" y="2508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718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616116" y="3227396"/>
            <a:ext cx="9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밧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줄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7674" y="3873727"/>
            <a:ext cx="9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꽃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6116" y="3873727"/>
            <a:ext cx="9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손가락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7674" y="4532118"/>
            <a:ext cx="9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올챙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20072" y="4546830"/>
            <a:ext cx="146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양손을 올린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사람 모양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3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타원 36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42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다음을 보고 옛날 이집트 사람들은 수를 어떻게 표현했는지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라인박스 넣기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13108" y="2261420"/>
            <a:ext cx="6088627" cy="233910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수를 표현하는 방법은 시대와 장소에 따라 달랐습니다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옛날 이집트에서는 수를 어떻게 나타냈을까요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 자리마다 사물이나 동물의 모양을 본떠서 숫자로 나타냈습니다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자리 수가 늘어날 때마다 새로운 기호를 만들었어요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지금 우리가 사용하고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0, 1, 2, 3, 4, 5, 6, 7, 8, 9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는 인도 아라비아 숫자로 세계에서 널리 사용되는 숫자 표현 기호입니다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3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857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타원 36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40395" y="1996391"/>
            <a:ext cx="6363853" cy="2872769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38183" y="1955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92" y="5373445"/>
            <a:ext cx="396140" cy="1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0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글씨와 이집트 수는 지우고 텍스트로 새로 써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이집트 수는 그림에 포함 된 숫자를 잘라서 배경 부분만 삭제 후 사용해주세요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 크기는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기본이지만 다 안 들어 갈 경우에는 글씨 크기를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38px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까지는 줄여도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달란트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큐빗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단어 설명하는 미니 팝업 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(9, 10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링크 참고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hlinkClick r:id="rId2"/>
              </a:rPr>
              <a:t>https</a:t>
            </a:r>
            <a:r>
              <a:rPr lang="en-US" altLang="ko-KR" sz="1000" dirty="0">
                <a:hlinkClick r:id="rId2"/>
              </a:rPr>
              <a:t>://</a:t>
            </a:r>
            <a:r>
              <a:rPr lang="en-US" altLang="ko-KR" sz="1000" dirty="0" smtClean="0">
                <a:hlinkClick r:id="rId2"/>
              </a:rPr>
              <a:t>cdata2.tsherpa.co.kr/tsherpa/MultiMedia/Flash/2020/curri/index.html?flashxmlnum=tsherpa&amp;classa=A8-C1-41-SS-SS-04-01-02-03-0-0-0&amp;classno=SS_41_04/so_0401_0102_0004/so_0401_0102_0004_204.html</a:t>
            </a:r>
            <a:endParaRPr lang="en-US" altLang="ko-KR" sz="1000" dirty="0" smtClean="0"/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/>
          <p:cNvSpPr/>
          <p:nvPr/>
        </p:nvSpPr>
        <p:spPr>
          <a:xfrm>
            <a:off x="6115918" y="1186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558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3054" r="1470" b="3254"/>
          <a:stretch/>
        </p:blipFill>
        <p:spPr bwMode="auto">
          <a:xfrm>
            <a:off x="192746" y="1574724"/>
            <a:ext cx="6315953" cy="365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3"/>
          <p:cNvSpPr txBox="1"/>
          <p:nvPr/>
        </p:nvSpPr>
        <p:spPr>
          <a:xfrm>
            <a:off x="431540" y="1850772"/>
            <a:ext cx="5920033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오늘 하루도 왕의 무덤인 피라미드를 건설하느라 힘들게 보냈습니다</a:t>
            </a:r>
            <a:r>
              <a:rPr lang="en-US" altLang="ko-KR" sz="1900" dirty="0" smtClean="0">
                <a:ea typeface="나눔고딕"/>
              </a:rPr>
              <a:t>. </a:t>
            </a:r>
            <a:r>
              <a:rPr lang="ko-KR" altLang="en-US" sz="1900" dirty="0" smtClean="0">
                <a:ea typeface="나눔고딕"/>
              </a:rPr>
              <a:t>피라미드가 도굴당하지 않도록 미로처럼 복잡하고 튼튼하게 지어야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피라미드를 지으려면 무게가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달란트</a:t>
            </a:r>
            <a:r>
              <a:rPr lang="ko-KR" altLang="en-US" sz="1900" dirty="0" err="1" smtClean="0">
                <a:ea typeface="나눔고딕"/>
              </a:rPr>
              <a:t>나</a:t>
            </a:r>
            <a:r>
              <a:rPr lang="ko-KR" altLang="en-US" sz="1900" dirty="0" smtClean="0">
                <a:ea typeface="나눔고딕"/>
              </a:rPr>
              <a:t> 되는 돌을                                      개 쌓아야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이렇게 돌을 쌓으면 높이가 무려  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큐빗</a:t>
            </a:r>
            <a:r>
              <a:rPr lang="ko-KR" altLang="en-US" sz="1900" dirty="0" err="1" smtClean="0">
                <a:ea typeface="나눔고딕"/>
              </a:rPr>
              <a:t>이</a:t>
            </a:r>
            <a:r>
              <a:rPr lang="ko-KR" altLang="en-US" sz="1900" dirty="0" smtClean="0">
                <a:ea typeface="나눔고딕"/>
              </a:rPr>
              <a:t> 됩니다</a:t>
            </a:r>
            <a:r>
              <a:rPr lang="en-US" altLang="ko-KR" sz="1900" dirty="0" smtClean="0">
                <a:ea typeface="나눔고딕"/>
              </a:rPr>
              <a:t>.</a:t>
            </a:r>
            <a:r>
              <a:rPr lang="ko-KR" altLang="en-US" sz="1900" dirty="0" smtClean="0">
                <a:ea typeface="나눔고딕"/>
              </a:rPr>
              <a:t>  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252718"/>
            <a:ext cx="1588512" cy="3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8" y="3710748"/>
            <a:ext cx="3010008" cy="33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156773"/>
            <a:ext cx="1751817" cy="30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/>
          <p:cNvSpPr/>
          <p:nvPr/>
        </p:nvSpPr>
        <p:spPr>
          <a:xfrm>
            <a:off x="2549405" y="5292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83271" y="16245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933742" y="2961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264187" y="40500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1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옛날 이집트의 수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그림에 포함된 텍스트는 지우고 텍스트를 따로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" y="1124744"/>
            <a:ext cx="6912767" cy="385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699792" y="2672916"/>
            <a:ext cx="994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말발굽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23215" y="1052736"/>
            <a:ext cx="736917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막대기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38186" y="2782861"/>
            <a:ext cx="994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밧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99792" y="3435968"/>
            <a:ext cx="994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꽃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38186" y="3429192"/>
            <a:ext cx="994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손가락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99792" y="4087583"/>
            <a:ext cx="994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올챙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03669" y="4102295"/>
            <a:ext cx="15725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양손을 올린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사람 모양</a:t>
            </a: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921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\app\resource\contents\lesson01\ops\lesson01\images\mm_41_1_10_01_01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타원 75"/>
          <p:cNvSpPr/>
          <p:nvPr/>
        </p:nvSpPr>
        <p:spPr>
          <a:xfrm>
            <a:off x="179512" y="12036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5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7504" y="1446285"/>
            <a:ext cx="6494030" cy="417895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3054" r="1470" b="3254"/>
          <a:stretch/>
        </p:blipFill>
        <p:spPr bwMode="auto">
          <a:xfrm>
            <a:off x="192746" y="1574724"/>
            <a:ext cx="6315953" cy="365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달란트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단어 설명 팝업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나올 때의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옛날 이집트의 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448780"/>
            <a:ext cx="175773" cy="1616828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글을 읽고 어떤 내용인지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0220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1020357"/>
            <a:ext cx="202813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441036" y="1016732"/>
            <a:ext cx="182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옛날 이집트의 수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431540" y="1850772"/>
            <a:ext cx="5920033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오늘 하루도 왕의 무덤인 피라미드를 건설하느라 힘들게 보냈습니다</a:t>
            </a:r>
            <a:r>
              <a:rPr lang="en-US" altLang="ko-KR" sz="1900" dirty="0" smtClean="0">
                <a:ea typeface="나눔고딕"/>
              </a:rPr>
              <a:t>. </a:t>
            </a:r>
            <a:r>
              <a:rPr lang="ko-KR" altLang="en-US" sz="1900" dirty="0" smtClean="0">
                <a:ea typeface="나눔고딕"/>
              </a:rPr>
              <a:t>피라미드가 도굴당하지 않도록 미로처럼 복잡하고 튼튼하게 지어야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피라미드를 지으려면 무게가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달란트</a:t>
            </a:r>
            <a:r>
              <a:rPr lang="ko-KR" altLang="en-US" sz="1900" dirty="0" err="1" smtClean="0">
                <a:ea typeface="나눔고딕"/>
              </a:rPr>
              <a:t>나</a:t>
            </a:r>
            <a:r>
              <a:rPr lang="ko-KR" altLang="en-US" sz="1900" dirty="0" smtClean="0">
                <a:ea typeface="나눔고딕"/>
              </a:rPr>
              <a:t> 되는 돌을                                      개 쌓아야 합니다</a:t>
            </a:r>
            <a:r>
              <a:rPr lang="en-US" altLang="ko-KR" sz="1900" dirty="0" smtClean="0">
                <a:ea typeface="나눔고딕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ea typeface="나눔고딕"/>
              </a:rPr>
              <a:t>이렇게 돌을 쌓으면 높이가 무려                      </a:t>
            </a:r>
            <a:r>
              <a:rPr lang="ko-KR" altLang="en-US" sz="1900" b="1" u="sng" dirty="0" err="1" smtClean="0">
                <a:solidFill>
                  <a:schemeClr val="accent6">
                    <a:lumMod val="75000"/>
                  </a:schemeClr>
                </a:solidFill>
                <a:ea typeface="나눔고딕"/>
              </a:rPr>
              <a:t>큐빗</a:t>
            </a:r>
            <a:r>
              <a:rPr lang="ko-KR" altLang="en-US" sz="1900" dirty="0" err="1" smtClean="0">
                <a:ea typeface="나눔고딕"/>
              </a:rPr>
              <a:t>이</a:t>
            </a:r>
            <a:r>
              <a:rPr lang="ko-KR" altLang="en-US" sz="1900" dirty="0" smtClean="0">
                <a:ea typeface="나눔고딕"/>
              </a:rPr>
              <a:t> 됩니다</a:t>
            </a:r>
            <a:r>
              <a:rPr lang="en-US" altLang="ko-KR" sz="1900" dirty="0" smtClean="0">
                <a:ea typeface="나눔고딕"/>
              </a:rPr>
              <a:t>.</a:t>
            </a:r>
            <a:r>
              <a:rPr lang="ko-KR" altLang="en-US" sz="1900" dirty="0" smtClean="0">
                <a:ea typeface="나눔고딕"/>
              </a:rPr>
              <a:t>  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3252718"/>
            <a:ext cx="1588512" cy="3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8" y="3710748"/>
            <a:ext cx="3010008" cy="33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156773"/>
            <a:ext cx="1751817" cy="30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2873913" y="5337212"/>
            <a:ext cx="1337250" cy="214979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302" y="3651102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987824" y="3645024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달란</a:t>
            </a:r>
            <a:r>
              <a:rPr lang="ko-KR" altLang="en-US" sz="1600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트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4634" y="4046668"/>
            <a:ext cx="350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유대의 무게 단위로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달란트는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약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34 kg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2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42709</TotalTime>
  <Words>1757</Words>
  <Application>Microsoft Office PowerPoint</Application>
  <PresentationFormat>화면 슬라이드 쇼(4:3)</PresentationFormat>
  <Paragraphs>570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7183</cp:revision>
  <dcterms:created xsi:type="dcterms:W3CDTF">2008-07-15T12:19:11Z</dcterms:created>
  <dcterms:modified xsi:type="dcterms:W3CDTF">2022-01-06T23:59:17Z</dcterms:modified>
</cp:coreProperties>
</file>