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65" r:id="rId6"/>
    <p:sldId id="1368" r:id="rId7"/>
    <p:sldId id="1372" r:id="rId8"/>
    <p:sldId id="1369" r:id="rId9"/>
    <p:sldId id="1370" r:id="rId10"/>
    <p:sldId id="1361" r:id="rId11"/>
    <p:sldId id="1362" r:id="rId12"/>
    <p:sldId id="1364" r:id="rId13"/>
    <p:sldId id="1315" r:id="rId14"/>
    <p:sldId id="1360" r:id="rId15"/>
    <p:sldId id="135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0E4"/>
    <a:srgbClr val="FFFFFF"/>
    <a:srgbClr val="E1EEC4"/>
    <a:srgbClr val="AE7C65"/>
    <a:srgbClr val="FFFFCC"/>
    <a:srgbClr val="F27712"/>
    <a:srgbClr val="D0ECD8"/>
    <a:srgbClr val="D4EFF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8" d="100"/>
          <a:sy n="118" d="100"/>
        </p:scale>
        <p:origin x="-1494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35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563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686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(1_0_02.html)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9" y="1710209"/>
            <a:ext cx="2613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F31896F-70B0-4711-B0C3-D35D096F3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65" y="1722072"/>
            <a:ext cx="600135" cy="36782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717655-DAD3-4F59-A90E-7E9FEA66C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46" y="2432092"/>
            <a:ext cx="3819525" cy="1714500"/>
          </a:xfrm>
          <a:prstGeom prst="rect">
            <a:avLst/>
          </a:prstGeom>
        </p:spPr>
      </p:pic>
      <p:pic>
        <p:nvPicPr>
          <p:cNvPr id="43" name="Picture 31">
            <a:extLst>
              <a:ext uri="{FF2B5EF4-FFF2-40B4-BE49-F238E27FC236}">
                <a16:creationId xmlns="" xmlns:a16="http://schemas.microsoft.com/office/drawing/2014/main" id="{BB06A244-A038-48EA-914D-FEF5D03B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5" y="3122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C2A46B0-BC82-4A0A-B8B8-A5568F188B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3218" y="2570855"/>
            <a:ext cx="1402978" cy="1454463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898908DA-7AA8-4952-B286-0D95123F5D38}"/>
              </a:ext>
            </a:extLst>
          </p:cNvPr>
          <p:cNvSpPr txBox="1"/>
          <p:nvPr/>
        </p:nvSpPr>
        <p:spPr>
          <a:xfrm>
            <a:off x="984552" y="4185084"/>
            <a:ext cx="27561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399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1_0_1.sgv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5192735" y="4119222"/>
            <a:ext cx="811458" cy="857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1298" y="3946787"/>
            <a:ext cx="360000" cy="355000"/>
          </a:xfrm>
          <a:prstGeom prst="rect">
            <a:avLst/>
          </a:prstGeom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8F474-C23B-421C-955F-52E74DD081D6}"/>
              </a:ext>
            </a:extLst>
          </p:cNvPr>
          <p:cNvSpPr/>
          <p:nvPr/>
        </p:nvSpPr>
        <p:spPr>
          <a:xfrm>
            <a:off x="6449855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3A597BD-AD91-4E97-836C-19414831715E}"/>
              </a:ext>
            </a:extLst>
          </p:cNvPr>
          <p:cNvSpPr/>
          <p:nvPr/>
        </p:nvSpPr>
        <p:spPr>
          <a:xfrm>
            <a:off x="5342456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622CB60-F387-42F6-96E5-088ECB440DAA}"/>
              </a:ext>
            </a:extLst>
          </p:cNvPr>
          <p:cNvSpPr/>
          <p:nvPr/>
        </p:nvSpPr>
        <p:spPr>
          <a:xfrm>
            <a:off x="5894944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FE1D1E75-8D75-4968-94A9-188069F7E616}"/>
              </a:ext>
            </a:extLst>
          </p:cNvPr>
          <p:cNvSpPr txBox="1"/>
          <p:nvPr/>
        </p:nvSpPr>
        <p:spPr>
          <a:xfrm>
            <a:off x="410339" y="1710209"/>
            <a:ext cx="2613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네 자리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C33298A3-15AC-40B3-92DE-80EF4F9D3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65" y="1722072"/>
            <a:ext cx="600135" cy="367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60F0B1-4D57-447C-BC92-04B6CF9A7DA5}"/>
              </a:ext>
            </a:extLst>
          </p:cNvPr>
          <p:cNvSpPr txBox="1"/>
          <p:nvPr/>
        </p:nvSpPr>
        <p:spPr>
          <a:xfrm>
            <a:off x="503548" y="2516302"/>
            <a:ext cx="2159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A9F7F35-4AB6-47A2-8CFD-630BAC4AF0F1}"/>
              </a:ext>
            </a:extLst>
          </p:cNvPr>
          <p:cNvGrpSpPr/>
          <p:nvPr/>
        </p:nvGrpSpPr>
        <p:grpSpPr>
          <a:xfrm>
            <a:off x="3559163" y="3121328"/>
            <a:ext cx="484284" cy="284368"/>
            <a:chOff x="4152062" y="2970251"/>
            <a:chExt cx="484284" cy="284368"/>
          </a:xfrm>
        </p:grpSpPr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12A9A2E9-1761-4F1A-AF86-28B1D1E31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62" y="2970251"/>
              <a:ext cx="462629" cy="284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53">
              <a:extLst>
                <a:ext uri="{FF2B5EF4-FFF2-40B4-BE49-F238E27FC236}">
                  <a16:creationId xmlns="" xmlns:a16="http://schemas.microsoft.com/office/drawing/2014/main" id="{A12E0A62-F489-4BE3-BE7A-355669779A1C}"/>
                </a:ext>
              </a:extLst>
            </p:cNvPr>
            <p:cNvSpPr txBox="1"/>
            <p:nvPr/>
          </p:nvSpPr>
          <p:spPr>
            <a:xfrm>
              <a:off x="4162387" y="2985878"/>
              <a:ext cx="473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쓰기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508565D3-3508-44B9-A96D-D2B4B10F2969}"/>
              </a:ext>
            </a:extLst>
          </p:cNvPr>
          <p:cNvGrpSpPr/>
          <p:nvPr/>
        </p:nvGrpSpPr>
        <p:grpSpPr>
          <a:xfrm>
            <a:off x="3574235" y="3806499"/>
            <a:ext cx="478034" cy="275879"/>
            <a:chOff x="2559672" y="854955"/>
            <a:chExt cx="827878" cy="477778"/>
          </a:xfrm>
        </p:grpSpPr>
        <p:pic>
          <p:nvPicPr>
            <p:cNvPr id="66" name="Picture 3">
              <a:extLst>
                <a:ext uri="{FF2B5EF4-FFF2-40B4-BE49-F238E27FC236}">
                  <a16:creationId xmlns="" xmlns:a16="http://schemas.microsoft.com/office/drawing/2014/main" id="{49AE2A2F-1970-49F0-9546-4F84BFDC9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81C48EFC-D06E-4726-A4F4-B65E10510E13}"/>
                </a:ext>
              </a:extLst>
            </p:cNvPr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CA6BBB2-6C14-41D4-AE65-8409EBF6DFF8}"/>
              </a:ext>
            </a:extLst>
          </p:cNvPr>
          <p:cNvSpPr/>
          <p:nvPr/>
        </p:nvSpPr>
        <p:spPr bwMode="auto">
          <a:xfrm>
            <a:off x="4139779" y="3102213"/>
            <a:ext cx="744047" cy="3225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14C8C7E-AEAF-48A0-9CAC-BD9C94A7E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333" y="2868942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0151795-E0F7-4F87-B187-BBAD375A0981}"/>
              </a:ext>
            </a:extLst>
          </p:cNvPr>
          <p:cNvSpPr/>
          <p:nvPr/>
        </p:nvSpPr>
        <p:spPr bwMode="auto">
          <a:xfrm>
            <a:off x="4139779" y="3786945"/>
            <a:ext cx="1855416" cy="3225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칠천팔백사십이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69095271-0A96-4F90-8555-6E2A67E51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702" y="3535657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410894" y="2931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430041" y="35985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886101" y="2681434"/>
            <a:ext cx="206450" cy="1863690"/>
            <a:chOff x="2781374" y="2534442"/>
            <a:chExt cx="206450" cy="666312"/>
          </a:xfrm>
        </p:grpSpPr>
        <p:cxnSp>
          <p:nvCxnSpPr>
            <p:cNvPr id="41" name="직선 연결선 40"/>
            <p:cNvCxnSpPr/>
            <p:nvPr/>
          </p:nvCxnSpPr>
          <p:spPr bwMode="auto">
            <a:xfrm>
              <a:off x="2987824" y="2534442"/>
              <a:ext cx="0" cy="666312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2781374" y="2539360"/>
              <a:ext cx="20645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2781374" y="3200754"/>
              <a:ext cx="206450" cy="0"/>
            </a:xfrm>
            <a:prstGeom prst="line">
              <a:avLst/>
            </a:prstGeom>
            <a:noFill/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5E33072F-7151-484F-A538-CDC6288F3724}"/>
              </a:ext>
            </a:extLst>
          </p:cNvPr>
          <p:cNvSpPr/>
          <p:nvPr/>
        </p:nvSpPr>
        <p:spPr>
          <a:xfrm>
            <a:off x="4413490" y="4311709"/>
            <a:ext cx="296538" cy="303222"/>
          </a:xfrm>
          <a:prstGeom prst="ellipse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06F90A3E-7B1B-45F2-A21E-1E086BB85FE8}"/>
              </a:ext>
            </a:extLst>
          </p:cNvPr>
          <p:cNvSpPr/>
          <p:nvPr/>
        </p:nvSpPr>
        <p:spPr>
          <a:xfrm>
            <a:off x="2456103" y="4311709"/>
            <a:ext cx="296538" cy="303222"/>
          </a:xfrm>
          <a:prstGeom prst="ellipse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087692E-4188-4867-90E1-BE744ADA94C7}"/>
              </a:ext>
            </a:extLst>
          </p:cNvPr>
          <p:cNvSpPr/>
          <p:nvPr/>
        </p:nvSpPr>
        <p:spPr>
          <a:xfrm>
            <a:off x="5905226" y="12705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DB99307-066A-41D1-8509-DBAA8C48F45E}"/>
              </a:ext>
            </a:extLst>
          </p:cNvPr>
          <p:cNvSpPr/>
          <p:nvPr/>
        </p:nvSpPr>
        <p:spPr>
          <a:xfrm>
            <a:off x="5348891" y="12722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6893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686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FF73704-E581-4A65-8879-810E35F23121}"/>
              </a:ext>
            </a:extLst>
          </p:cNvPr>
          <p:cNvSpPr/>
          <p:nvPr/>
        </p:nvSpPr>
        <p:spPr>
          <a:xfrm>
            <a:off x="6456290" y="12734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7378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8C2A81E5-F5CE-468F-99E9-4204095D2A58}"/>
              </a:ext>
            </a:extLst>
          </p:cNvPr>
          <p:cNvSpPr txBox="1"/>
          <p:nvPr/>
        </p:nvSpPr>
        <p:spPr>
          <a:xfrm>
            <a:off x="410338" y="1710209"/>
            <a:ext cx="31175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네 자리 수의 크기 비교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39182E61-664F-4D2B-867B-2B10140A0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5" y="1722072"/>
            <a:ext cx="600135" cy="367825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560C7E40-B71B-4E46-8592-60BC7FF92551}"/>
              </a:ext>
            </a:extLst>
          </p:cNvPr>
          <p:cNvSpPr txBox="1"/>
          <p:nvPr/>
        </p:nvSpPr>
        <p:spPr>
          <a:xfrm>
            <a:off x="611554" y="2219471"/>
            <a:ext cx="40333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높은 자리 수부터 차례대로 비교합니다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AC3308-0528-437C-BFEB-5A6AC5BB1C8B}"/>
              </a:ext>
            </a:extLst>
          </p:cNvPr>
          <p:cNvSpPr txBox="1"/>
          <p:nvPr/>
        </p:nvSpPr>
        <p:spPr>
          <a:xfrm>
            <a:off x="657901" y="2743247"/>
            <a:ext cx="1274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5765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1">
            <a:extLst>
              <a:ext uri="{FF2B5EF4-FFF2-40B4-BE49-F238E27FC236}">
                <a16:creationId xmlns="" xmlns:a16="http://schemas.microsoft.com/office/drawing/2014/main" id="{5239C7B0-E12C-4FFC-9A89-19372EB5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106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A541C3C-3E53-421E-BE20-919AF2CEF0D6}"/>
              </a:ext>
            </a:extLst>
          </p:cNvPr>
          <p:cNvSpPr txBox="1"/>
          <p:nvPr/>
        </p:nvSpPr>
        <p:spPr>
          <a:xfrm>
            <a:off x="657901" y="3361895"/>
            <a:ext cx="1274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5619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D88AE0E-AA7D-4EB1-B182-5CEE0F7210C5}"/>
              </a:ext>
            </a:extLst>
          </p:cNvPr>
          <p:cNvSpPr txBox="1"/>
          <p:nvPr/>
        </p:nvSpPr>
        <p:spPr>
          <a:xfrm>
            <a:off x="4197102" y="4212265"/>
            <a:ext cx="1274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5619</a:t>
            </a:r>
            <a:endParaRPr lang="ko-KR" alt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F5477DC-79C2-476C-AED8-C24A00034C24}"/>
              </a:ext>
            </a:extLst>
          </p:cNvPr>
          <p:cNvSpPr txBox="1"/>
          <p:nvPr/>
        </p:nvSpPr>
        <p:spPr>
          <a:xfrm>
            <a:off x="2228486" y="4224793"/>
            <a:ext cx="1274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5765</a:t>
            </a:r>
            <a:endParaRPr lang="ko-KR" alt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582C96-A235-4B49-B1F5-47288916E478}"/>
              </a:ext>
            </a:extLst>
          </p:cNvPr>
          <p:cNvSpPr txBox="1"/>
          <p:nvPr/>
        </p:nvSpPr>
        <p:spPr>
          <a:xfrm>
            <a:off x="3503484" y="4151347"/>
            <a:ext cx="395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1">
            <a:extLst>
              <a:ext uri="{FF2B5EF4-FFF2-40B4-BE49-F238E27FC236}">
                <a16:creationId xmlns="" xmlns:a16="http://schemas.microsoft.com/office/drawing/2014/main" id="{5239C7B0-E12C-4FFC-9A89-19372EB5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3373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75556" y="237583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04578"/>
              </p:ext>
            </p:extLst>
          </p:nvPr>
        </p:nvGraphicFramePr>
        <p:xfrm>
          <a:off x="2100064" y="2731892"/>
          <a:ext cx="398410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026"/>
                <a:gridCol w="996026"/>
                <a:gridCol w="996026"/>
                <a:gridCol w="9960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타원 1"/>
          <p:cNvSpPr/>
          <p:nvPr/>
        </p:nvSpPr>
        <p:spPr>
          <a:xfrm>
            <a:off x="3524790" y="4272466"/>
            <a:ext cx="360040" cy="36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661742" y="4066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부등호 답 칸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https://cdata2.tsherpa.co.kr/tsherpa/MultiMedia/Flash/2020/curri/index.html?flashxmlnum=blackbox7&amp;classa=A8-C1-41-MM-MM-04-02-01-0-0-0-0&amp;classno=MM_41_04/suh_0401_01_0001/suh_0401_01_0001_203_1.html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664296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 자리 수보다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큰 </a:t>
            </a:r>
            <a:r>
              <a:rPr lang="ko-KR" altLang="en-US" sz="1600" dirty="0" smtClean="0"/>
              <a:t>수를 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읽는 방법을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큰 수가 사용되는 경우를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알아볼 </a:t>
            </a:r>
            <a:r>
              <a:rPr lang="ko-KR" altLang="en-US" sz="1600" dirty="0" smtClean="0"/>
              <a:t>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 자리 수보다 큰 수를 쓰고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읽는 방법을 배울 것 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suh_h_0301_01_0001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수가 사용되는 경우를 알아볼 것 같습니다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개인 수를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모형 돈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6385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나라별 인구수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https://cdata2.tsherpa.co.kr/tsherpa/MultiMedia/Flash/2020/curri/index.html?flashxmlnum=jmp1130&amp;classa=A8-C1-41-MM-MM-04-02-01-0-0-0-0&amp;classno=MM_41_04/suh_0401_01_0001/suh_0401_01_0001_101_1.html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39114"/>
            <a:ext cx="6817801" cy="400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4329100"/>
            <a:ext cx="3876187" cy="16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0255F21-8F2A-4251-AFBB-4C21F203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980728"/>
            <a:ext cx="6924993" cy="460851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55594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719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나라별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인구수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참고하여 글자 색상 및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/ 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51780000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캐나다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/ ‘37740000’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" y="1700808"/>
            <a:ext cx="6902304" cy="329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1036" y="1823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001" y="2081186"/>
            <a:ext cx="399138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216" y="4537309"/>
            <a:ext cx="199569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-179538" y="4391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12FA54C-03FC-4387-AC3B-D9B26FDBBEA6}"/>
              </a:ext>
            </a:extLst>
          </p:cNvPr>
          <p:cNvSpPr txBox="1"/>
          <p:nvPr/>
        </p:nvSpPr>
        <p:spPr>
          <a:xfrm>
            <a:off x="431540" y="2586970"/>
            <a:ext cx="15430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</a:t>
            </a:r>
            <a:endParaRPr lang="en-US" altLang="ko-KR" sz="1000" b="1" dirty="0" smtClean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 약 </a:t>
            </a:r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51780000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 </a:t>
            </a:r>
            <a:r>
              <a:rPr lang="ko-KR" altLang="en-US" sz="1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2D16B0D-7199-4DCB-B259-4A39E3511480}"/>
              </a:ext>
            </a:extLst>
          </p:cNvPr>
          <p:cNvSpPr txBox="1"/>
          <p:nvPr/>
        </p:nvSpPr>
        <p:spPr>
          <a:xfrm>
            <a:off x="107504" y="3470811"/>
            <a:ext cx="115266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인구수는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읽을까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2D16B0D-7199-4DCB-B259-4A39E3511480}"/>
              </a:ext>
            </a:extLst>
          </p:cNvPr>
          <p:cNvSpPr txBox="1"/>
          <p:nvPr/>
        </p:nvSpPr>
        <p:spPr>
          <a:xfrm>
            <a:off x="5714724" y="3262918"/>
            <a:ext cx="1172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대한민국과 캐나다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나라의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인구수가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많을까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12FA54C-03FC-4387-AC3B-D9B26FDBBEA6}"/>
              </a:ext>
            </a:extLst>
          </p:cNvPr>
          <p:cNvSpPr txBox="1"/>
          <p:nvPr/>
        </p:nvSpPr>
        <p:spPr>
          <a:xfrm>
            <a:off x="4826099" y="2132856"/>
            <a:ext cx="21780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캐나다</a:t>
            </a:r>
            <a:endParaRPr lang="en-US" altLang="ko-KR" sz="1000" b="1" dirty="0" smtClean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37740000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오타와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000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프랑스어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B0D4241-F0CD-45A3-925E-1D1F44811336}"/>
              </a:ext>
            </a:extLst>
          </p:cNvPr>
          <p:cNvSpPr txBox="1"/>
          <p:nvPr/>
        </p:nvSpPr>
        <p:spPr>
          <a:xfrm>
            <a:off x="4818700" y="2986084"/>
            <a:ext cx="10964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세계 인구수는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얼마만큼의 수일까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17" y="47663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6884271" y="4577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851242" y="24412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2D16B0D-7199-4DCB-B259-4A39E3511480}"/>
              </a:ext>
            </a:extLst>
          </p:cNvPr>
          <p:cNvSpPr txBox="1"/>
          <p:nvPr/>
        </p:nvSpPr>
        <p:spPr>
          <a:xfrm>
            <a:off x="3990411" y="1700808"/>
            <a:ext cx="139596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인구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7800000000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962778" y="1582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4A7E4A-AB02-46B6-8CA1-3D8BD6B419E2}"/>
              </a:ext>
            </a:extLst>
          </p:cNvPr>
          <p:cNvSpPr/>
          <p:nvPr/>
        </p:nvSpPr>
        <p:spPr>
          <a:xfrm>
            <a:off x="6454899" y="12632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00CC1D5-E43E-45A9-BF9F-E61AD8F8064F}"/>
              </a:ext>
            </a:extLst>
          </p:cNvPr>
          <p:cNvSpPr/>
          <p:nvPr/>
        </p:nvSpPr>
        <p:spPr>
          <a:xfrm>
            <a:off x="5908597" y="1264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CD9C0C2-39E1-4791-979D-4E8539CF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476" y="126155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22126C9-257F-4A9B-BB73-B8F9E074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003" y="126641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BDCF1D6-152A-4F88-B23A-6CF2A106FE52}"/>
              </a:ext>
            </a:extLst>
          </p:cNvPr>
          <p:cNvSpPr/>
          <p:nvPr/>
        </p:nvSpPr>
        <p:spPr>
          <a:xfrm>
            <a:off x="5356999" y="126605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79" y="12612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135"/>
              </p:ext>
            </p:extLst>
          </p:nvPr>
        </p:nvGraphicFramePr>
        <p:xfrm>
          <a:off x="151500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).pdf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이미지 없을 경우 발주해야 함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BDCF1D6-152A-4F88-B23A-6CF2A106FE52}"/>
              </a:ext>
            </a:extLst>
          </p:cNvPr>
          <p:cNvSpPr/>
          <p:nvPr/>
        </p:nvSpPr>
        <p:spPr>
          <a:xfrm>
            <a:off x="4806810" y="12709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661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04186" y="1080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69231" y="4355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2D16B0D-7199-4DCB-B259-4A39E3511480}"/>
              </a:ext>
            </a:extLst>
          </p:cNvPr>
          <p:cNvSpPr txBox="1"/>
          <p:nvPr/>
        </p:nvSpPr>
        <p:spPr>
          <a:xfrm>
            <a:off x="2617500" y="4596224"/>
            <a:ext cx="24499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KOSIS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국가통계포털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타원 41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8" name="직사각형 3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04396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삽화 참고하여 글자 색상 및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대한민국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/ 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51780000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캐나다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/ ‘37740000’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2261" y="1508436"/>
            <a:ext cx="6969031" cy="3504290"/>
            <a:chOff x="845198" y="1935217"/>
            <a:chExt cx="5307884" cy="2669003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98" y="2093693"/>
              <a:ext cx="5256584" cy="2510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타원 42"/>
            <p:cNvSpPr/>
            <p:nvPr/>
          </p:nvSpPr>
          <p:spPr>
            <a:xfrm>
              <a:off x="1152711" y="2152175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498" y="2348880"/>
              <a:ext cx="399138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5198" y="4244180"/>
              <a:ext cx="199569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954996" y="4098128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12FA54C-03FC-4387-AC3B-D9B26FDBBEA6}"/>
                </a:ext>
              </a:extLst>
            </p:cNvPr>
            <p:cNvSpPr txBox="1"/>
            <p:nvPr/>
          </p:nvSpPr>
          <p:spPr>
            <a:xfrm>
              <a:off x="1103265" y="2708919"/>
              <a:ext cx="1543039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</a:t>
              </a:r>
              <a:endParaRPr lang="en-US" altLang="ko-KR" sz="9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 약 </a:t>
              </a:r>
              <a:r>
                <a:rPr lang="en-US" altLang="ko-KR" sz="9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51780000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수도 </a:t>
              </a:r>
              <a:r>
                <a:rPr lang="ko-KR" altLang="en-US" sz="9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한국어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2D16B0D-7199-4DCB-B259-4A39E3511480}"/>
                </a:ext>
              </a:extLst>
            </p:cNvPr>
            <p:cNvSpPr txBox="1"/>
            <p:nvPr/>
          </p:nvSpPr>
          <p:spPr>
            <a:xfrm>
              <a:off x="853851" y="3340417"/>
              <a:ext cx="1152662" cy="2344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인구수는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읽을까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2D16B0D-7199-4DCB-B259-4A39E3511480}"/>
                </a:ext>
              </a:extLst>
            </p:cNvPr>
            <p:cNvSpPr txBox="1"/>
            <p:nvPr/>
          </p:nvSpPr>
          <p:spPr>
            <a:xfrm>
              <a:off x="4958847" y="3237066"/>
              <a:ext cx="1172650" cy="3516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대한민국과 캐나다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어느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나라의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인구수가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많을까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B12FA54C-03FC-4387-AC3B-D9B26FDBBEA6}"/>
                </a:ext>
              </a:extLst>
            </p:cNvPr>
            <p:cNvSpPr txBox="1"/>
            <p:nvPr/>
          </p:nvSpPr>
          <p:spPr>
            <a:xfrm>
              <a:off x="4191402" y="2348880"/>
              <a:ext cx="1940096" cy="4219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캐나다</a:t>
              </a:r>
              <a:endParaRPr lang="en-US" altLang="ko-KR" sz="10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000" b="1" dirty="0">
                  <a:solidFill>
                    <a:schemeClr val="accent3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37740000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수도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오타와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dirty="0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</a:t>
              </a:r>
              <a:r>
                <a:rPr lang="ko-KR" altLang="en-US" sz="1000" dirty="0">
                  <a:solidFill>
                    <a:srgbClr val="FF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프랑스어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5B0D4241-F0CD-45A3-925E-1D1F44811336}"/>
                </a:ext>
              </a:extLst>
            </p:cNvPr>
            <p:cNvSpPr txBox="1"/>
            <p:nvPr/>
          </p:nvSpPr>
          <p:spPr>
            <a:xfrm>
              <a:off x="4262099" y="2959240"/>
              <a:ext cx="1096404" cy="2461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 세계 인구수는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얼마만큼의 수일까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188037" y="25242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2D16B0D-7199-4DCB-B259-4A39E3511480}"/>
                </a:ext>
              </a:extLst>
            </p:cNvPr>
            <p:cNvSpPr txBox="1"/>
            <p:nvPr/>
          </p:nvSpPr>
          <p:spPr>
            <a:xfrm>
              <a:off x="3727401" y="2081269"/>
              <a:ext cx="1172650" cy="2812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전세계 인구</a:t>
              </a:r>
              <a:endPara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7800000000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3699768" y="1935217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타원 43"/>
          <p:cNvSpPr/>
          <p:nvPr/>
        </p:nvSpPr>
        <p:spPr>
          <a:xfrm>
            <a:off x="2469231" y="4355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2D16B0D-7199-4DCB-B259-4A39E3511480}"/>
              </a:ext>
            </a:extLst>
          </p:cNvPr>
          <p:cNvSpPr txBox="1"/>
          <p:nvPr/>
        </p:nvSpPr>
        <p:spPr>
          <a:xfrm>
            <a:off x="2617500" y="4596224"/>
            <a:ext cx="244994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KOSIS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국가통계포털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2019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1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16570" y="1592796"/>
            <a:ext cx="65433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1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2E1F399-75CA-4E3B-97C2-53573C872927}"/>
              </a:ext>
            </a:extLst>
          </p:cNvPr>
          <p:cNvSpPr/>
          <p:nvPr/>
        </p:nvSpPr>
        <p:spPr>
          <a:xfrm>
            <a:off x="6452346" y="1254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B8F4B69-5C0A-4BBC-82E3-77A4D682038B}"/>
              </a:ext>
            </a:extLst>
          </p:cNvPr>
          <p:cNvSpPr/>
          <p:nvPr/>
        </p:nvSpPr>
        <p:spPr>
          <a:xfrm>
            <a:off x="5344947" y="125587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C5D4031-673C-4616-858B-9CC8D5F1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26" y="125259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FE37C3A-2B05-4EA2-8899-5F717FA0F318}"/>
              </a:ext>
            </a:extLst>
          </p:cNvPr>
          <p:cNvSpPr/>
          <p:nvPr/>
        </p:nvSpPr>
        <p:spPr>
          <a:xfrm>
            <a:off x="5897435" y="12570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52A6852-7C61-4EB3-BA86-F25ED6F71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815" y="125226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83B3451-F613-4C50-937C-C73BACCC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450" y="125744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712" y="1998129"/>
            <a:ext cx="63332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대한민국과 캐나다의 여러 정보를 보고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07" y="1842502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BDCF1D6-152A-4F88-B23A-6CF2A106FE52}"/>
              </a:ext>
            </a:extLst>
          </p:cNvPr>
          <p:cNvSpPr/>
          <p:nvPr/>
        </p:nvSpPr>
        <p:spPr>
          <a:xfrm>
            <a:off x="4806810" y="12628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5801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16570" y="1592796"/>
            <a:ext cx="65433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1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2E1F399-75CA-4E3B-97C2-53573C872927}"/>
              </a:ext>
            </a:extLst>
          </p:cNvPr>
          <p:cNvSpPr/>
          <p:nvPr/>
        </p:nvSpPr>
        <p:spPr>
          <a:xfrm>
            <a:off x="6452346" y="1254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B8F4B69-5C0A-4BBC-82E3-77A4D682038B}"/>
              </a:ext>
            </a:extLst>
          </p:cNvPr>
          <p:cNvSpPr/>
          <p:nvPr/>
        </p:nvSpPr>
        <p:spPr>
          <a:xfrm>
            <a:off x="5344947" y="12558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C5D4031-673C-4616-858B-9CC8D5F1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26" y="125259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FE37C3A-2B05-4EA2-8899-5F717FA0F318}"/>
              </a:ext>
            </a:extLst>
          </p:cNvPr>
          <p:cNvSpPr/>
          <p:nvPr/>
        </p:nvSpPr>
        <p:spPr>
          <a:xfrm>
            <a:off x="5897435" y="125708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52A6852-7C61-4EB3-BA86-F25ED6F71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815" y="125226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83B3451-F613-4C50-937C-C73BACCC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450" y="125744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712" y="1998129"/>
            <a:ext cx="63332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대한민국과 캐나다 중 어느 나라의 인구수가 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많은지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궁금해합니다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107" y="1842502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BDCF1D6-152A-4F88-B23A-6CF2A106FE52}"/>
              </a:ext>
            </a:extLst>
          </p:cNvPr>
          <p:cNvSpPr/>
          <p:nvPr/>
        </p:nvSpPr>
        <p:spPr>
          <a:xfrm>
            <a:off x="4806810" y="12628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5801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17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16570" y="1586024"/>
            <a:ext cx="65433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인구수 외에 우리 주변에서 큰 수가 사용되는 상황을 떠올려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1" y="17119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62813" y="2320328"/>
            <a:ext cx="63204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나라의 예산이나 수출액 등을 나타낼 때 사용합니다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88" y="2168860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C66822E-83DA-46F3-9670-365449FE00B4}"/>
              </a:ext>
            </a:extLst>
          </p:cNvPr>
          <p:cNvSpPr txBox="1"/>
          <p:nvPr/>
        </p:nvSpPr>
        <p:spPr>
          <a:xfrm>
            <a:off x="465097" y="2805569"/>
            <a:ext cx="63204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많이 본 영화의 관객 수를 나타낼 때 사용합니다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F2BD978-54B2-4543-BD74-C8ABF23D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2650373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90E5B30-EB9F-45C9-BC15-03C6FF4BB7C0}"/>
              </a:ext>
            </a:extLst>
          </p:cNvPr>
          <p:cNvSpPr txBox="1"/>
          <p:nvPr/>
        </p:nvSpPr>
        <p:spPr>
          <a:xfrm>
            <a:off x="462813" y="3295925"/>
            <a:ext cx="63204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 등 가전제품의 가격을 나타낼 때 사용합니다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8B16FBCD-C4B1-49C1-AAD7-4CF3D437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3118425"/>
            <a:ext cx="360000" cy="355000"/>
          </a:xfrm>
          <a:prstGeom prst="rect">
            <a:avLst/>
          </a:prstGeom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2E1F399-75CA-4E3B-97C2-53573C872927}"/>
              </a:ext>
            </a:extLst>
          </p:cNvPr>
          <p:cNvSpPr/>
          <p:nvPr/>
        </p:nvSpPr>
        <p:spPr>
          <a:xfrm>
            <a:off x="6452346" y="125425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CB8F4B69-5C0A-4BBC-82E3-77A4D682038B}"/>
              </a:ext>
            </a:extLst>
          </p:cNvPr>
          <p:cNvSpPr/>
          <p:nvPr/>
        </p:nvSpPr>
        <p:spPr>
          <a:xfrm>
            <a:off x="5344947" y="12558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C5D4031-673C-4616-858B-9CC8D5F1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26" y="125259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FE37C3A-2B05-4EA2-8899-5F717FA0F318}"/>
              </a:ext>
            </a:extLst>
          </p:cNvPr>
          <p:cNvSpPr/>
          <p:nvPr/>
        </p:nvSpPr>
        <p:spPr>
          <a:xfrm>
            <a:off x="5897435" y="12570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52A6852-7C61-4EB3-BA86-F25ED6F71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815" y="125226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83B3451-F613-4C50-937C-C73BACCC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450" y="125744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DCF1D6-152A-4F88-B23A-6CF2A106FE52}"/>
              </a:ext>
            </a:extLst>
          </p:cNvPr>
          <p:cNvSpPr/>
          <p:nvPr/>
        </p:nvSpPr>
        <p:spPr>
          <a:xfrm>
            <a:off x="4806810" y="12628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5801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9132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41982</TotalTime>
  <Words>1087</Words>
  <Application>Microsoft Office PowerPoint</Application>
  <PresentationFormat>화면 슬라이드 쇼(4:3)</PresentationFormat>
  <Paragraphs>410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7421</cp:revision>
  <dcterms:created xsi:type="dcterms:W3CDTF">2008-07-15T12:19:11Z</dcterms:created>
  <dcterms:modified xsi:type="dcterms:W3CDTF">2022-01-05T06:55:56Z</dcterms:modified>
</cp:coreProperties>
</file>