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47" r:id="rId4"/>
    <p:sldId id="1348" r:id="rId5"/>
    <p:sldId id="1349" r:id="rId6"/>
    <p:sldId id="1350" r:id="rId7"/>
    <p:sldId id="1097" r:id="rId8"/>
    <p:sldId id="1289" r:id="rId9"/>
    <p:sldId id="1351" r:id="rId10"/>
    <p:sldId id="1352" r:id="rId11"/>
    <p:sldId id="1353" r:id="rId12"/>
    <p:sldId id="1354" r:id="rId13"/>
    <p:sldId id="1355" r:id="rId14"/>
    <p:sldId id="1356" r:id="rId15"/>
    <p:sldId id="1357" r:id="rId16"/>
    <p:sldId id="1358" r:id="rId17"/>
    <p:sldId id="1359" r:id="rId18"/>
    <p:sldId id="1360" r:id="rId19"/>
    <p:sldId id="1361" r:id="rId20"/>
    <p:sldId id="1362" r:id="rId21"/>
    <p:sldId id="1363" r:id="rId22"/>
    <p:sldId id="1364" r:id="rId23"/>
    <p:sldId id="1365" r:id="rId24"/>
    <p:sldId id="1366" r:id="rId25"/>
    <p:sldId id="1367" r:id="rId26"/>
    <p:sldId id="1368" r:id="rId27"/>
    <p:sldId id="1315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A04614"/>
    <a:srgbClr val="FF0000"/>
    <a:srgbClr val="336600"/>
    <a:srgbClr val="339933"/>
    <a:srgbClr val="FFFFCC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156" y="-1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15.png"/><Relationship Id="rId4" Type="http://schemas.openxmlformats.org/officeDocument/2006/relationships/image" Target="../media/image34.png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15.png"/><Relationship Id="rId4" Type="http://schemas.openxmlformats.org/officeDocument/2006/relationships/image" Target="../media/image34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9965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4169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8394"/>
              </p:ext>
            </p:extLst>
          </p:nvPr>
        </p:nvGraphicFramePr>
        <p:xfrm>
          <a:off x="251520" y="1880828"/>
          <a:ext cx="6504307" cy="181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84476"/>
                <a:gridCol w="2219831"/>
              </a:tblGrid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이십이만 오천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225000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삼천사백오만 이천삼백이십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34052320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사백오십억 칠천육백십만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45076100000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십육조 오천삼백이십팔억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육천사백오십일만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16532864510000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72" y="1738628"/>
            <a:ext cx="360000" cy="355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20" y="2137896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20" y="2530716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68" y="29299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수의 크기를 비교하여 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3" t="53154" r="46887" b="36869"/>
          <a:stretch/>
        </p:blipFill>
        <p:spPr bwMode="auto">
          <a:xfrm>
            <a:off x="7758770" y="1066959"/>
            <a:ext cx="397595" cy="38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88230" y="2216187"/>
            <a:ext cx="8533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64856                     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2665" y="2216187"/>
            <a:ext cx="1285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124678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03848" y="2204864"/>
            <a:ext cx="396044" cy="396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</a:rPr>
              <a:t>&lt;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6606" y="2972271"/>
            <a:ext cx="1294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35487735                 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3672" y="2972271"/>
            <a:ext cx="1285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35487700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04855" y="2960948"/>
            <a:ext cx="396044" cy="396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</a:rPr>
              <a:t>&gt;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414059" y="9149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106339" y="2058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수의 크기를 비교하여 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8230" y="2216187"/>
            <a:ext cx="8533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64856                     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2665" y="2216187"/>
            <a:ext cx="1285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124678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03848" y="2204864"/>
            <a:ext cx="396044" cy="396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</a:rPr>
              <a:t>&lt;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6606" y="2972271"/>
            <a:ext cx="1294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35487735                 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3672" y="2972271"/>
            <a:ext cx="1285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35487700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04855" y="2960948"/>
            <a:ext cx="396044" cy="39604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</a:rPr>
              <a:t>&gt;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9" y="319392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484499" y="3068960"/>
            <a:ext cx="63754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64856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자리 수이고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124678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자리 수이므로 자리 수가 더 많은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124678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더 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3" y="382991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480223" y="3704950"/>
            <a:ext cx="637541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자리 수가 같고 천만의 자리 수부터 백의 자리 수까지도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십의 자리 수를 비교하면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3&gt;0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35487735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더 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수를 썼을 때 숫자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가장 많은 수의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35354" y="1772816"/>
            <a:ext cx="4622608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128" y="1918914"/>
            <a:ext cx="462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이천사백오십만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9985" y="2420888"/>
            <a:ext cx="462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오억 사천이백삼십만 사천오백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3471" y="2936267"/>
            <a:ext cx="462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사조 오천백십일억 이천사백사십이만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55" y="1942034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55" y="2456892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12" y="2948386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55" y="1942034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55" y="2456892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12" y="2948386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수를 썼을 때 숫자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가장 많은 수의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35354" y="1772816"/>
            <a:ext cx="4622608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128" y="1918914"/>
            <a:ext cx="462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이천사백오십만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9985" y="2420888"/>
            <a:ext cx="462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오억 사천이백삼십만 사천오백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3471" y="2936267"/>
            <a:ext cx="4624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사조 오천백십일억 이천사백사십이만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81" y="2969426"/>
            <a:ext cx="343818" cy="33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644860" y="3068960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24500000          0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03" y="306896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641022" y="3465004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542304500            0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77" y="346500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647564" y="3891421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4511124420000             0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33" y="389142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344370" y="4365104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가장 많은 수는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0" y="3068960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0" y="3465004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2" y="3903540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26" y="4371029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7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뛰어 세기를 한 것입니다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쓰고 규칙을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함께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678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1_8_q6_02.svg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9512" y="1736812"/>
            <a:ext cx="6673409" cy="592202"/>
            <a:chOff x="179512" y="1736812"/>
            <a:chExt cx="6673409" cy="59220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736812"/>
              <a:ext cx="6673409" cy="59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9" y="1894800"/>
              <a:ext cx="88805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7" y="1880828"/>
              <a:ext cx="88805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582" y="1861418"/>
              <a:ext cx="1020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103" y="1875705"/>
              <a:ext cx="2571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504032" y="1820143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604241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32224" y="1818345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804241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87924" y="1818345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1004241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0596" y="1818345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1204241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1640845"/>
            <a:ext cx="360000" cy="355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80020" y="3554032"/>
            <a:ext cx="6679890" cy="595048"/>
            <a:chOff x="180020" y="2591383"/>
            <a:chExt cx="6679890" cy="595048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0" y="2591383"/>
              <a:ext cx="6679890" cy="59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9" y="2743135"/>
              <a:ext cx="1201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623" y="2744924"/>
              <a:ext cx="1201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309" y="2711521"/>
              <a:ext cx="1201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025241" y="2692471"/>
              <a:ext cx="255965" cy="3096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3637297"/>
            <a:ext cx="135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137500000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1548" y="3652726"/>
            <a:ext cx="135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197500000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4934" y="3637296"/>
            <a:ext cx="135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227500000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1720" y="3642504"/>
            <a:ext cx="1312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167500000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80" y="3465004"/>
            <a:ext cx="360000" cy="355000"/>
          </a:xfrm>
          <a:prstGeom prst="rect">
            <a:avLst/>
          </a:prstGeom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97" y="2663314"/>
            <a:ext cx="717677" cy="43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118196" y="2701491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19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890161" y="2698683"/>
            <a:ext cx="36985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20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만씩 뛰어 세기를 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974" y="2538851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16" y="2756384"/>
            <a:ext cx="344304" cy="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4433292"/>
            <a:ext cx="717677" cy="43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10211" y="4471469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19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882176" y="4468661"/>
            <a:ext cx="39499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3000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만씩 뛰어 세기를 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160" y="4308829"/>
            <a:ext cx="360000" cy="355000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31" y="4526362"/>
            <a:ext cx="344304" cy="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1890161" y="2538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뛰어 세기를 한 것입니다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쓰고 규칙을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9512" y="1736812"/>
            <a:ext cx="6673409" cy="592202"/>
            <a:chOff x="179512" y="1736812"/>
            <a:chExt cx="6673409" cy="59220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736812"/>
              <a:ext cx="6673409" cy="59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9" y="1894800"/>
              <a:ext cx="88805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7" y="1880828"/>
              <a:ext cx="88805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582" y="1861418"/>
              <a:ext cx="1020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103" y="1875705"/>
              <a:ext cx="2571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504032" y="1820143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604241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32224" y="1818345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804241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87924" y="1818345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1004241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0596" y="1818345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1204241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1640845"/>
            <a:ext cx="360000" cy="355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80020" y="3554032"/>
            <a:ext cx="6679890" cy="595048"/>
            <a:chOff x="180020" y="2591383"/>
            <a:chExt cx="6679890" cy="595048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20" y="2591383"/>
              <a:ext cx="6679890" cy="595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9" y="2743135"/>
              <a:ext cx="1201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623" y="2744924"/>
              <a:ext cx="1201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309" y="2711521"/>
              <a:ext cx="1201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025241" y="2692471"/>
              <a:ext cx="255965" cy="3096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3637297"/>
            <a:ext cx="135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137500000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1548" y="3652726"/>
            <a:ext cx="135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197500000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4934" y="3637296"/>
            <a:ext cx="135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227500000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1720" y="3642504"/>
            <a:ext cx="1312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167500000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80" y="3465004"/>
            <a:ext cx="360000" cy="355000"/>
          </a:xfrm>
          <a:prstGeom prst="rect">
            <a:avLst/>
          </a:prstGeom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97" y="2663314"/>
            <a:ext cx="717677" cy="43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118196" y="2701491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19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890161" y="2698683"/>
            <a:ext cx="369854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20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만씩 뛰어 세기를 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974" y="2538851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16" y="2756384"/>
            <a:ext cx="344304" cy="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4433292"/>
            <a:ext cx="717677" cy="43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10211" y="4471469"/>
            <a:ext cx="1043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19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882176" y="4468661"/>
            <a:ext cx="39499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3000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만씩 뛰어 세기를 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160" y="4308829"/>
            <a:ext cx="360000" cy="355000"/>
          </a:xfrm>
          <a:prstGeom prst="rect">
            <a:avLst/>
          </a:prstGeom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31" y="4526362"/>
            <a:ext cx="344304" cy="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9" y="317697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75556" y="3063813"/>
            <a:ext cx="278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04241 - </a:t>
            </a:r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04241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15293" y="3383994"/>
            <a:ext cx="924719" cy="170038"/>
            <a:chOff x="7488324" y="2636912"/>
            <a:chExt cx="959557" cy="162019"/>
          </a:xfrm>
        </p:grpSpPr>
        <p:cxnSp>
          <p:nvCxnSpPr>
            <p:cNvPr id="10" name="직선 연결선 9"/>
            <p:cNvCxnSpPr/>
            <p:nvPr/>
          </p:nvCxnSpPr>
          <p:spPr bwMode="auto">
            <a:xfrm>
              <a:off x="7488324" y="2663314"/>
              <a:ext cx="0" cy="1356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7488324" y="2798930"/>
              <a:ext cx="959557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 bwMode="auto">
            <a:xfrm flipV="1">
              <a:off x="8447881" y="2636912"/>
              <a:ext cx="0" cy="162019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3" name="TextBox 82"/>
          <p:cNvSpPr txBox="1"/>
          <p:nvPr/>
        </p:nvSpPr>
        <p:spPr>
          <a:xfrm>
            <a:off x="611560" y="3537012"/>
            <a:ext cx="24744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커졌습니다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52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567703" y="3939232"/>
            <a:ext cx="278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7500000 - </a:t>
            </a:r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7500000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766961" y="4259412"/>
            <a:ext cx="1258280" cy="173879"/>
            <a:chOff x="7488324" y="2636912"/>
            <a:chExt cx="959557" cy="162019"/>
          </a:xfrm>
        </p:grpSpPr>
        <p:cxnSp>
          <p:nvCxnSpPr>
            <p:cNvPr id="88" name="직선 연결선 87"/>
            <p:cNvCxnSpPr/>
            <p:nvPr/>
          </p:nvCxnSpPr>
          <p:spPr bwMode="auto">
            <a:xfrm>
              <a:off x="7488324" y="2663314"/>
              <a:ext cx="0" cy="1356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7488324" y="2798930"/>
              <a:ext cx="959557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화살표 연결선 89"/>
            <p:cNvCxnSpPr/>
            <p:nvPr/>
          </p:nvCxnSpPr>
          <p:spPr bwMode="auto">
            <a:xfrm flipV="1">
              <a:off x="8447881" y="2636912"/>
              <a:ext cx="0" cy="162019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1" name="TextBox 90"/>
          <p:cNvSpPr txBox="1"/>
          <p:nvPr/>
        </p:nvSpPr>
        <p:spPr>
          <a:xfrm>
            <a:off x="603707" y="4412431"/>
            <a:ext cx="24744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커졌습니다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0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수의 크기를 비교하여 큰 수부터 차례대로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946841" y="1772816"/>
            <a:ext cx="3376990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4208" y="1918914"/>
            <a:ext cx="2855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26480000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0065" y="2420888"/>
            <a:ext cx="26479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이억 삼백만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4958" y="2936267"/>
            <a:ext cx="2977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이천칠백삼십이만 오천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23828" y="3772240"/>
            <a:ext cx="12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-           -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4043885" y="380381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32" y="3625974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2423705" y="3810429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52" y="3632589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78" y="1953436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78" y="2468294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35" y="2959788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78" y="1953436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78" y="2468294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35" y="2959788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수의 크기를 비교하여 큰 수부터 차례대로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946841" y="1772816"/>
            <a:ext cx="3376990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4208" y="1918914"/>
            <a:ext cx="2855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26480000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0065" y="2420888"/>
            <a:ext cx="26479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이억 삼백만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4958" y="2936267"/>
            <a:ext cx="2977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이천칠백삼십이만 오천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023828" y="3772240"/>
            <a:ext cx="12606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-           -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4043885" y="380381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32" y="3625974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2423705" y="3810429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852" y="3632589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2745" y="3138150"/>
            <a:ext cx="6667165" cy="194703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9520" y="3377654"/>
            <a:ext cx="64687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26480000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203000000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27325000</a:t>
            </a:r>
          </a:p>
        </p:txBody>
      </p:sp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77369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97525" y="3762375"/>
            <a:ext cx="61623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㉡의 자리 수가 가장 많으므로 ㉡이 가장 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㉠과 ㉢은 자리 수가 같고 천만의 자리 수가 같지만 백만의 자리 수가 ㉢이 더 크므로 ㉢은 ㉠보다 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큰 수부터 차례대로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6024" y="2861737"/>
            <a:ext cx="6660232" cy="31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수를 수직선에 기호로 표시해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55576" y="1744241"/>
            <a:ext cx="5576978" cy="68407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0568" y="1918914"/>
            <a:ext cx="2855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4250000000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92629" y="1898462"/>
            <a:ext cx="13239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사십육억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1698" y="1883428"/>
            <a:ext cx="14885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4550000000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2494" y="3184317"/>
            <a:ext cx="45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588" y="3006477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5062500" y="3181372"/>
            <a:ext cx="45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082" y="3003532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4469003" y="3187038"/>
            <a:ext cx="45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009198"/>
            <a:ext cx="360000" cy="355000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13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1_8_q8_01.svg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5536" y="3181372"/>
            <a:ext cx="838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3788" y="3186497"/>
            <a:ext cx="838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0172" y="3186497"/>
            <a:ext cx="838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6" y="1930988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2717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98462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49862"/>
              </p:ext>
            </p:extLst>
          </p:nvPr>
        </p:nvGraphicFramePr>
        <p:xfrm>
          <a:off x="179388" y="321572"/>
          <a:ext cx="8774172" cy="6095760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카드로 여덟 자리 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6024" y="2861737"/>
            <a:ext cx="6660232" cy="31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수를 수직선에 기호로 표시해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55576" y="1744241"/>
            <a:ext cx="5576978" cy="68407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0568" y="1918914"/>
            <a:ext cx="2855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4250000000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92629" y="1898462"/>
            <a:ext cx="13239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사십육억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1698" y="1883428"/>
            <a:ext cx="14885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4550000000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1042494" y="3184317"/>
            <a:ext cx="45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588" y="3006477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5062500" y="3181372"/>
            <a:ext cx="45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082" y="3003532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4469003" y="3187038"/>
            <a:ext cx="45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009198"/>
            <a:ext cx="360000" cy="355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95536" y="3181372"/>
            <a:ext cx="838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3788" y="3186497"/>
            <a:ext cx="838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0172" y="3186497"/>
            <a:ext cx="838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99520" y="3032956"/>
            <a:ext cx="64687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42900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97525" y="3417677"/>
            <a:ext cx="61623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수직선에서 눈금 한 칸은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만이므로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㉠은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억에서 오른쪽으로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칸 간 곳에 나타냅니다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㉢과 ㉡은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억에서 각각 오른쪽으로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칸 간 곳에 나타냅니다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6" y="1930988"/>
            <a:ext cx="334268" cy="3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2717"/>
            <a:ext cx="359980" cy="3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98462"/>
            <a:ext cx="359980" cy="35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5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다음은 세계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나라의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2030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 예상 인구수입니다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돋보기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19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1_8_q9_bg.svg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0" y="1700808"/>
            <a:ext cx="4333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89043" y="41850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예상 인구수가 많은 나라부터 차례대로 나라 이름을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249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94" y="531119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10" y="538466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1" y="53783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8" y="531119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23528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중국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0404" y="4422874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1429576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1645600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2476" y="4422874"/>
            <a:ext cx="360000" cy="355000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2761724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977748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이집트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4624" y="4422874"/>
            <a:ext cx="360000" cy="355000"/>
          </a:xfrm>
          <a:prstGeom prst="rect">
            <a:avLst/>
          </a:prstGeom>
        </p:spPr>
      </p:pic>
      <p:sp>
        <p:nvSpPr>
          <p:cNvPr id="62" name="TextBox 43"/>
          <p:cNvSpPr txBox="1"/>
          <p:nvPr/>
        </p:nvSpPr>
        <p:spPr>
          <a:xfrm>
            <a:off x="4093872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309896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프랑스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6772" y="4422874"/>
            <a:ext cx="360000" cy="355000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426020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642044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대한민국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8920" y="442287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65" y="3573016"/>
            <a:ext cx="385779" cy="3857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19872" y="3939745"/>
            <a:ext cx="1939694" cy="245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3358045" y="3908525"/>
            <a:ext cx="265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KOSIS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국가통계포털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2019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9588" y="182787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750216" y="1999320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32352" y="2005912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/>
          <p:cNvSpPr txBox="1"/>
          <p:nvPr/>
        </p:nvSpPr>
        <p:spPr>
          <a:xfrm>
            <a:off x="1629197" y="1789770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51927000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13421" y="187256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105048" y="2005912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086025" y="2024844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43"/>
          <p:cNvSpPr txBox="1"/>
          <p:nvPr/>
        </p:nvSpPr>
        <p:spPr>
          <a:xfrm>
            <a:off x="3055397" y="1818345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349642000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56527" y="199932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472206" y="2115276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4050" y="2135864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010362" y="346220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/>
          <p:cNvSpPr txBox="1"/>
          <p:nvPr/>
        </p:nvSpPr>
        <p:spPr>
          <a:xfrm>
            <a:off x="4423549" y="1960151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이집트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120832000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25728" y="3614602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61724" y="3607511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83968" y="3374994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43"/>
          <p:cNvSpPr txBox="1"/>
          <p:nvPr/>
        </p:nvSpPr>
        <p:spPr>
          <a:xfrm>
            <a:off x="1582083" y="3416525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1464340000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69560" y="3455301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045227" y="3436805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43"/>
          <p:cNvSpPr txBox="1"/>
          <p:nvPr/>
        </p:nvSpPr>
        <p:spPr>
          <a:xfrm>
            <a:off x="3914153" y="3318778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프랑스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66696000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527837" y="34448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864918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8" y="1340768"/>
            <a:ext cx="683650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31840" y="4869160"/>
            <a:ext cx="320435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19572" y="1556792"/>
            <a:ext cx="140415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964885" y="1600225"/>
            <a:ext cx="140415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076056" y="1800461"/>
            <a:ext cx="140415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1768" y="4103551"/>
            <a:ext cx="140415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572000" y="3970015"/>
            <a:ext cx="140415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35372" y="1709192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904268" y="1742170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654975" y="1689423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251529" y="1700089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828220" y="1852489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336196" y="1919561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2255924" y="4179751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535372" y="4197263"/>
            <a:ext cx="351656" cy="495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369041" y="4103551"/>
            <a:ext cx="351656" cy="362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78134" y="4197263"/>
            <a:ext cx="351656" cy="362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43"/>
          <p:cNvSpPr txBox="1"/>
          <p:nvPr/>
        </p:nvSpPr>
        <p:spPr>
          <a:xfrm>
            <a:off x="3131840" y="4880483"/>
            <a:ext cx="35109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KOSIS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국가통계포털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2019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14" name="TextBox 43"/>
          <p:cNvSpPr txBox="1"/>
          <p:nvPr/>
        </p:nvSpPr>
        <p:spPr>
          <a:xfrm>
            <a:off x="547192" y="1563760"/>
            <a:ext cx="1720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51927000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43"/>
          <p:cNvSpPr txBox="1"/>
          <p:nvPr/>
        </p:nvSpPr>
        <p:spPr>
          <a:xfrm>
            <a:off x="2733295" y="1574605"/>
            <a:ext cx="184828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349642000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43"/>
          <p:cNvSpPr txBox="1"/>
          <p:nvPr/>
        </p:nvSpPr>
        <p:spPr>
          <a:xfrm>
            <a:off x="4860032" y="1771425"/>
            <a:ext cx="192029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이집트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120832000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43"/>
          <p:cNvSpPr txBox="1"/>
          <p:nvPr/>
        </p:nvSpPr>
        <p:spPr>
          <a:xfrm>
            <a:off x="647564" y="4084040"/>
            <a:ext cx="18645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1464340000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4427984" y="3955497"/>
            <a:ext cx="16217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프랑스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66696000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1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다음은 세계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나라의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2030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 예상 인구수입니다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0" y="1700808"/>
            <a:ext cx="4333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89043" y="41850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예상 인구수가 많은 나라부터 차례대로 나라 이름을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249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94" y="531119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10" y="538466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1" y="53783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8" y="531119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23528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중국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0404" y="4422874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1429576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1645600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2476" y="4422874"/>
            <a:ext cx="360000" cy="355000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2761724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977748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이집트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4624" y="4422874"/>
            <a:ext cx="360000" cy="355000"/>
          </a:xfrm>
          <a:prstGeom prst="rect">
            <a:avLst/>
          </a:prstGeom>
        </p:spPr>
      </p:pic>
      <p:sp>
        <p:nvSpPr>
          <p:cNvPr id="62" name="TextBox 43"/>
          <p:cNvSpPr txBox="1"/>
          <p:nvPr/>
        </p:nvSpPr>
        <p:spPr>
          <a:xfrm>
            <a:off x="4093872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309896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프랑스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6772" y="4422874"/>
            <a:ext cx="360000" cy="355000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426020" y="4592451"/>
            <a:ext cx="3764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642044" y="457629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대한민국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8920" y="442287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65" y="3573016"/>
            <a:ext cx="385779" cy="3857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19872" y="3939745"/>
            <a:ext cx="1939694" cy="245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3358045" y="3908525"/>
            <a:ext cx="265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KOSIS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국가통계포털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2019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9588" y="182787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750216" y="1999320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32352" y="2005912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/>
          <p:cNvSpPr txBox="1"/>
          <p:nvPr/>
        </p:nvSpPr>
        <p:spPr>
          <a:xfrm>
            <a:off x="1629197" y="1789770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51927000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13421" y="187256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105048" y="2005912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086025" y="2024844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43"/>
          <p:cNvSpPr txBox="1"/>
          <p:nvPr/>
        </p:nvSpPr>
        <p:spPr>
          <a:xfrm>
            <a:off x="3055397" y="1818345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349642000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56527" y="199932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472206" y="2115276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4050" y="2135864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010362" y="346220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/>
          <p:cNvSpPr txBox="1"/>
          <p:nvPr/>
        </p:nvSpPr>
        <p:spPr>
          <a:xfrm>
            <a:off x="4423549" y="1960151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이집트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120832000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25728" y="3614602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61724" y="3607511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83968" y="3374994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43"/>
          <p:cNvSpPr txBox="1"/>
          <p:nvPr/>
        </p:nvSpPr>
        <p:spPr>
          <a:xfrm>
            <a:off x="1582083" y="3416525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1464340000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69560" y="3455301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045227" y="3436805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43"/>
          <p:cNvSpPr txBox="1"/>
          <p:nvPr/>
        </p:nvSpPr>
        <p:spPr>
          <a:xfrm>
            <a:off x="3914153" y="3318778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프랑스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66696000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각 삼각형 9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99520" y="3032956"/>
            <a:ext cx="646872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자리 수가 가장 많은 중국의 인구수가 가장 많고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자리 수가 같은 나라끼리 인구수를 비교해 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49642000 &gt; </a:t>
            </a:r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20832000 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이집트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1927000 &lt; </a:t>
            </a:r>
            <a:r>
              <a:rPr lang="en-US" altLang="ko-KR" sz="1900" u="sng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6696000 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프랑스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이집트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프랑스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7" y="421409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4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76" y="529539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0" y="529539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4790" y="53783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5315" y="538129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다음은 세계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나라의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2030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 예상 인구수입니다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0" y="1700808"/>
            <a:ext cx="4333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89043" y="418508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대한민국 인구가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명씩 늘어난다면 처음으로 예상 인구수가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명이 넘는 해는 몇 년도일까요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249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971163" y="487856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2036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년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8039" y="472514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65" y="3573016"/>
            <a:ext cx="385779" cy="3857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19872" y="3939745"/>
            <a:ext cx="1939694" cy="245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3358045" y="3908525"/>
            <a:ext cx="265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KOSIS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국가통계포털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2019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9588" y="182787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750216" y="1999320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32352" y="2005912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/>
          <p:cNvSpPr txBox="1"/>
          <p:nvPr/>
        </p:nvSpPr>
        <p:spPr>
          <a:xfrm>
            <a:off x="1629197" y="1789770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51927000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13421" y="187256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105048" y="2005912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086025" y="2024844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43"/>
          <p:cNvSpPr txBox="1"/>
          <p:nvPr/>
        </p:nvSpPr>
        <p:spPr>
          <a:xfrm>
            <a:off x="3055397" y="1818345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349642000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56527" y="199932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472206" y="2115276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4050" y="2135864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010362" y="346220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/>
          <p:cNvSpPr txBox="1"/>
          <p:nvPr/>
        </p:nvSpPr>
        <p:spPr>
          <a:xfrm>
            <a:off x="4423549" y="1960151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이집트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120832000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25728" y="3614602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61724" y="3607511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83968" y="3374994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43"/>
          <p:cNvSpPr txBox="1"/>
          <p:nvPr/>
        </p:nvSpPr>
        <p:spPr>
          <a:xfrm>
            <a:off x="1582083" y="3416525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1464340000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69560" y="3455301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045227" y="3436805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43"/>
          <p:cNvSpPr txBox="1"/>
          <p:nvPr/>
        </p:nvSpPr>
        <p:spPr>
          <a:xfrm>
            <a:off x="3914153" y="3318778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프랑스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66696000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5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76" y="529539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0" y="529539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4790" y="53783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5315" y="538129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다음은 세계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나라의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2030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 예상 인구수입니다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0" y="1700808"/>
            <a:ext cx="4333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89043" y="418508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대한민국 인구가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명씩 늘어난다면 처음으로 예상 인구수가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명이 넘는 해는 몇 년도일까요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249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971163" y="4878560"/>
            <a:ext cx="11568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2036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년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8039" y="472514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65" y="3573016"/>
            <a:ext cx="385779" cy="3857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19872" y="3939745"/>
            <a:ext cx="1939694" cy="245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43"/>
          <p:cNvSpPr txBox="1"/>
          <p:nvPr/>
        </p:nvSpPr>
        <p:spPr>
          <a:xfrm>
            <a:off x="3358045" y="3908525"/>
            <a:ext cx="265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: KOSIS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국가통계포털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2019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9588" y="182787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750216" y="1999320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32352" y="2005912"/>
            <a:ext cx="239693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/>
          <p:cNvSpPr txBox="1"/>
          <p:nvPr/>
        </p:nvSpPr>
        <p:spPr>
          <a:xfrm>
            <a:off x="1629197" y="1789770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51927000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13421" y="187256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105048" y="2005912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086025" y="2024844"/>
            <a:ext cx="233947" cy="22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43"/>
          <p:cNvSpPr txBox="1"/>
          <p:nvPr/>
        </p:nvSpPr>
        <p:spPr>
          <a:xfrm>
            <a:off x="3055397" y="1818345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349642000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56527" y="1999320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472206" y="2115276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34050" y="2135864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010362" y="3462202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43"/>
          <p:cNvSpPr txBox="1"/>
          <p:nvPr/>
        </p:nvSpPr>
        <p:spPr>
          <a:xfrm>
            <a:off x="4423549" y="1960151"/>
            <a:ext cx="1327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이집트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120832000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25728" y="3614602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61724" y="3607511"/>
            <a:ext cx="288668" cy="24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83968" y="3374994"/>
            <a:ext cx="882136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43"/>
          <p:cNvSpPr txBox="1"/>
          <p:nvPr/>
        </p:nvSpPr>
        <p:spPr>
          <a:xfrm>
            <a:off x="1582083" y="3416525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1464340000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69560" y="3455301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045227" y="3436805"/>
            <a:ext cx="220159" cy="294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43"/>
          <p:cNvSpPr txBox="1"/>
          <p:nvPr/>
        </p:nvSpPr>
        <p:spPr>
          <a:xfrm>
            <a:off x="3914153" y="3318778"/>
            <a:ext cx="16217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프랑스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66696000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8" idx="3"/>
          </p:cNvCxnSpPr>
          <p:nvPr/>
        </p:nvCxnSpPr>
        <p:spPr bwMode="auto">
          <a:xfrm>
            <a:off x="1750216" y="3286979"/>
            <a:ext cx="4939538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모서리가 둥근 직사각형 57"/>
          <p:cNvSpPr/>
          <p:nvPr/>
        </p:nvSpPr>
        <p:spPr bwMode="auto">
          <a:xfrm>
            <a:off x="336491" y="3036946"/>
            <a:ext cx="14137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51927000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934139" y="3032956"/>
            <a:ext cx="14137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52127000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3527884" y="3036946"/>
            <a:ext cx="14137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52327000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125532" y="3032956"/>
            <a:ext cx="14137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52527000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/>
          <p:cNvCxnSpPr>
            <a:stCxn id="65" idx="3"/>
            <a:endCxn id="67" idx="3"/>
          </p:cNvCxnSpPr>
          <p:nvPr/>
        </p:nvCxnSpPr>
        <p:spPr bwMode="auto">
          <a:xfrm>
            <a:off x="1737253" y="4223083"/>
            <a:ext cx="3191393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모서리가 둥근 직사각형 64"/>
          <p:cNvSpPr/>
          <p:nvPr/>
        </p:nvSpPr>
        <p:spPr bwMode="auto">
          <a:xfrm>
            <a:off x="323528" y="3973050"/>
            <a:ext cx="14137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52727000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921176" y="3969060"/>
            <a:ext cx="141372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52927000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3514921" y="3973050"/>
            <a:ext cx="1413725" cy="5000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53127000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6796" y="3533022"/>
            <a:ext cx="61729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(2030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             (2031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           (2032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           (2033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3278" y="4509120"/>
            <a:ext cx="61729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(2034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             (2035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           (2036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           </a:t>
            </a:r>
          </a:p>
        </p:txBody>
      </p:sp>
    </p:spTree>
    <p:extLst>
      <p:ext uri="{BB962C8B-B14F-4D97-AF65-F5344CB8AC3E}">
        <p14:creationId xmlns:p14="http://schemas.microsoft.com/office/powerpoint/2010/main" val="21342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995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여덟 자리 수를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5462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49857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5552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48587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608004" y="1291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39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/app/resource/contents/lesson01/ops/1/1_8_01.html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6213"/>
            <a:ext cx="5010472" cy="63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5220072" y="225563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849492" y="2636912"/>
            <a:ext cx="5270680" cy="8640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여덟 자리 수를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82" y="3856670"/>
            <a:ext cx="4162307" cy="65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260350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228373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11637" y="155420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87185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5010583" y="2109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15331" y="2539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여덟 자리 수를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5462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49857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5552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48587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849492" y="2636912"/>
            <a:ext cx="5270680" cy="8640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자리의 숫자를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260350" y="15451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228373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11637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87185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963030" y="2776066"/>
            <a:ext cx="3473066" cy="585787"/>
            <a:chOff x="1503362" y="4684179"/>
            <a:chExt cx="3473066" cy="5857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362" y="4684179"/>
              <a:ext cx="4857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708" y="4712754"/>
              <a:ext cx="47625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283" y="4707991"/>
              <a:ext cx="46672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33" y="4717516"/>
              <a:ext cx="466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618" y="4736566"/>
              <a:ext cx="4476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397" y="4731804"/>
              <a:ext cx="4381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022" y="4734669"/>
              <a:ext cx="4381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278" y="4732548"/>
              <a:ext cx="4381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00" y="2924944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73468"/>
              </p:ext>
            </p:extLst>
          </p:nvPr>
        </p:nvGraphicFramePr>
        <p:xfrm>
          <a:off x="346793" y="3999148"/>
          <a:ext cx="6356872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4609"/>
                <a:gridCol w="794609"/>
                <a:gridCol w="794609"/>
                <a:gridCol w="794609"/>
                <a:gridCol w="794609"/>
                <a:gridCol w="794609"/>
                <a:gridCol w="794609"/>
                <a:gridCol w="7946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2862858" y="3584339"/>
            <a:ext cx="518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6034133" y="3584339"/>
            <a:ext cx="518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193" y="3867597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7724" y="3870573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1369" y="3870573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1900" y="3873549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1549" y="3877090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080" y="3880066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65725" y="388006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6256" y="3883042"/>
            <a:ext cx="360000" cy="355000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1305431" y="2728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80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여덟 자리 수를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54620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49857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55529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48587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자리의 숫자가 나타내는 값의 합으로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260350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228373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11637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87185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259634" y="3445896"/>
            <a:ext cx="133214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90000000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96" y="3284984"/>
            <a:ext cx="360000" cy="355000"/>
          </a:xfrm>
          <a:prstGeom prst="rect">
            <a:avLst/>
          </a:prstGeom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8554"/>
              </p:ext>
            </p:extLst>
          </p:nvPr>
        </p:nvGraphicFramePr>
        <p:xfrm>
          <a:off x="346793" y="2420888"/>
          <a:ext cx="6356872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4609"/>
                <a:gridCol w="794609"/>
                <a:gridCol w="794609"/>
                <a:gridCol w="794609"/>
                <a:gridCol w="794609"/>
                <a:gridCol w="794609"/>
                <a:gridCol w="794609"/>
                <a:gridCol w="7946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2544156" y="3429000"/>
            <a:ext cx="39173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+                      +                      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843810" y="3445896"/>
            <a:ext cx="133214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7000000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72" y="3284984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4418461" y="3445896"/>
            <a:ext cx="133214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623" y="3284984"/>
            <a:ext cx="360000" cy="355000"/>
          </a:xfrm>
          <a:prstGeom prst="rect">
            <a:avLst/>
          </a:prstGeom>
        </p:spPr>
      </p:pic>
      <p:sp>
        <p:nvSpPr>
          <p:cNvPr id="71" name="TextBox 43"/>
          <p:cNvSpPr txBox="1"/>
          <p:nvPr/>
        </p:nvSpPr>
        <p:spPr>
          <a:xfrm>
            <a:off x="1151620" y="4041068"/>
            <a:ext cx="47942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+                      +                      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1445564" y="4057964"/>
            <a:ext cx="133214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726" y="3897052"/>
            <a:ext cx="360000" cy="355000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3029740" y="4057964"/>
            <a:ext cx="133214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902" y="389705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여덟 자리 수를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함께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54620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49857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5552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48587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만든 수와 크기를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260350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228373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711637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87185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43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step3.svg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93477"/>
            <a:ext cx="6228184" cy="191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1144618" y="3332311"/>
            <a:ext cx="13751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97543000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57" y="3372748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349788" y="3175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3030" y="3332311"/>
            <a:ext cx="13751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90007543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887" y="3094531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03648" y="2636912"/>
            <a:ext cx="576064" cy="5389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16968" y="2635818"/>
            <a:ext cx="576064" cy="5389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/>
          <p:cNvSpPr txBox="1"/>
          <p:nvPr/>
        </p:nvSpPr>
        <p:spPr>
          <a:xfrm>
            <a:off x="1187624" y="2600908"/>
            <a:ext cx="101200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4784131" y="2600908"/>
            <a:ext cx="101200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1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이상의 큰 수에 대한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자릿값과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위치에 따라 표현하는 방법을 이해하고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읽고 쓸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300827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 자리 이상의 수의 범위에서 수의 순서를 이해하고 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다음이 공통으로 나타내는 수를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448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1_8_q1_01.svg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\app\resource\contents\lesson01\ops\1\images\1_8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6" y="1920322"/>
            <a:ext cx="6624228" cy="96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41294" y="2312876"/>
            <a:ext cx="190821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1780" y="2312875"/>
            <a:ext cx="190821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40982" y="2295922"/>
            <a:ext cx="190821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843848" y="3239857"/>
            <a:ext cx="10440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867" y="3062017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말을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30836"/>
              </p:ext>
            </p:extLst>
          </p:nvPr>
        </p:nvGraphicFramePr>
        <p:xfrm>
          <a:off x="251520" y="1880828"/>
          <a:ext cx="6504307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9831"/>
                <a:gridCol w="4284476"/>
              </a:tblGrid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사만 구천오백이십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57843251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오천칠백팔십사만 삼천이백오십일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7842149000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칠십팔억 사천이백십사만 구천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61490025400000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육십일조 사천구백억 이천오백사십만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72" y="1738628"/>
            <a:ext cx="360000" cy="355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20" y="2137896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20" y="2530716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68" y="29299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42298</TotalTime>
  <Words>2340</Words>
  <Application>Microsoft Office PowerPoint</Application>
  <PresentationFormat>화면 슬라이드 쇼(4:3)</PresentationFormat>
  <Paragraphs>791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7333</cp:revision>
  <cp:lastPrinted>2021-12-20T01:30:02Z</cp:lastPrinted>
  <dcterms:created xsi:type="dcterms:W3CDTF">2008-07-15T12:19:11Z</dcterms:created>
  <dcterms:modified xsi:type="dcterms:W3CDTF">2022-01-07T00:45:15Z</dcterms:modified>
</cp:coreProperties>
</file>