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288" r:id="rId4"/>
    <p:sldId id="1327" r:id="rId5"/>
    <p:sldId id="1353" r:id="rId6"/>
    <p:sldId id="1356" r:id="rId7"/>
    <p:sldId id="1363" r:id="rId8"/>
    <p:sldId id="1364" r:id="rId9"/>
    <p:sldId id="1367" r:id="rId10"/>
    <p:sldId id="1361" r:id="rId11"/>
    <p:sldId id="1362" r:id="rId12"/>
    <p:sldId id="1315" r:id="rId13"/>
    <p:sldId id="1360" r:id="rId14"/>
    <p:sldId id="1351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FFCC"/>
    <a:srgbClr val="F27712"/>
    <a:srgbClr val="FF9900"/>
    <a:srgbClr val="FFD0E4"/>
    <a:srgbClr val="D0ECD8"/>
    <a:srgbClr val="D4EFFD"/>
    <a:srgbClr val="FF9999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 varScale="1">
        <p:scale>
          <a:sx n="115" d="100"/>
          <a:sy n="115" d="100"/>
        </p:scale>
        <p:origin x="-1737" y="-51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hyperlink" Target="https://cdata2.tsherpa.co.kr/tsherpa/MultiMedia/Flash/2020/curri/index.html?flashxmlnum=jmp1130&amp;classa=A8-C1-11-MM-MA-03-06-01-0-0-0-0&amp;classno=MA_11_03/suh_0101_05_0001/suh_0101_05_0001_10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data2.tsherpa.co.kr/tsherpa/MultiMedia/Flash/2020/curri/index.html?flashxmlnum=yuni4856&amp;classa=A8-C1-31-MM-MM-04-02-01-0-0-0-0&amp;classno=MM_31_04/suh_0301_01_0001/suh_0301_01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2656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7897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2966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아이콘명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살펴보기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알아보기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smtClean="0">
                <a:hlinkClick r:id="rId2"/>
              </a:rPr>
              <a:t>cdata2.tsherpa.co.kr/tsherpa/MultiMedia/Flash/2020/curri/index.html?flashxmlnum=jmp1130&amp;classa=A8-C1-11-MM-MA-03-06-01-0-0-0-0&amp;classno=MA_11_03/suh_0101_05_0001/suh_0101_05_0001_100.html</a:t>
            </a:r>
            <a:endParaRPr lang="en-US" altLang="ko-KR" sz="1000" dirty="0" smtClean="0"/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(2022)/3-1/3_002_2015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%203-1%20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app/resource/contents/lesson01/ops/1/1_0_02.html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667730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6327554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334618" y="1097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00808"/>
            <a:ext cx="604282" cy="36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53"/>
          <p:cNvSpPr txBox="1"/>
          <p:nvPr/>
        </p:nvSpPr>
        <p:spPr>
          <a:xfrm>
            <a:off x="1230146" y="2234559"/>
            <a:ext cx="553809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4+4+4+4+4+4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151620" y="2439050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1460773" y="3320988"/>
            <a:ext cx="478034" cy="275879"/>
            <a:chOff x="2559672" y="854955"/>
            <a:chExt cx="827878" cy="477778"/>
          </a:xfrm>
        </p:grpSpPr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2566729" y="873901"/>
              <a:ext cx="820821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타원 54"/>
          <p:cNvSpPr/>
          <p:nvPr/>
        </p:nvSpPr>
        <p:spPr>
          <a:xfrm>
            <a:off x="1158151" y="4065761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3"/>
          <p:cNvSpPr txBox="1"/>
          <p:nvPr/>
        </p:nvSpPr>
        <p:spPr>
          <a:xfrm>
            <a:off x="1327666" y="3897052"/>
            <a:ext cx="52245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044257" y="3276370"/>
            <a:ext cx="3681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곱하기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와 같습니다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4072" y="3111685"/>
            <a:ext cx="360000" cy="355000"/>
          </a:xfrm>
          <a:prstGeom prst="rect">
            <a:avLst/>
          </a:prstGeom>
        </p:spPr>
      </p:pic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700808"/>
            <a:ext cx="758104" cy="39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53"/>
          <p:cNvSpPr txBox="1"/>
          <p:nvPr/>
        </p:nvSpPr>
        <p:spPr>
          <a:xfrm>
            <a:off x="1230146" y="2744924"/>
            <a:ext cx="553809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4×6=24</a:t>
            </a:r>
          </a:p>
        </p:txBody>
      </p:sp>
      <p:sp>
        <p:nvSpPr>
          <p:cNvPr id="62" name="타원 61"/>
          <p:cNvSpPr/>
          <p:nvPr/>
        </p:nvSpPr>
        <p:spPr>
          <a:xfrm>
            <a:off x="1151620" y="2949415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229002" y="33054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336280" y="3907935"/>
            <a:ext cx="39932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곱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5603" y="374675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667730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6327554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4357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4268" y="1088740"/>
            <a:ext cx="21242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(2022)/3-1/3_002_2015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%203-1%20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/app/resource/contents/lesson01/ops/1/1_0_02.html</a:t>
            </a: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/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9" y="1664804"/>
            <a:ext cx="708735" cy="43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96" y="2314600"/>
            <a:ext cx="6387417" cy="250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3095836" y="25226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5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895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27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2214524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579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47664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cdata2.tsherpa.co.kr/tsherpa/MultiMedia/Flash/2020/curri/index.html?flashxmlnum=yuni4856&amp;classa=A8-C1-31-MM-MM-04-02-01-0-0-0-0&amp;classno=MM_31_04/suh_0301_01_0001/suh_0301_01_0001_203_1.html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 링크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647564" y="2001018"/>
            <a:ext cx="2664297" cy="1173324"/>
          </a:xfrm>
          <a:prstGeom prst="wedgeRoundRectCallout">
            <a:avLst>
              <a:gd name="adj1" fmla="val 21104"/>
              <a:gd name="adj2" fmla="val 60464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반복되는 수를 </a:t>
            </a:r>
            <a:r>
              <a:rPr lang="ko-KR" altLang="en-US" sz="1600" dirty="0" smtClean="0"/>
              <a:t>곱셈으로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계산하는 </a:t>
            </a:r>
            <a:r>
              <a:rPr lang="ko-KR" altLang="en-US" sz="1600" dirty="0" err="1"/>
              <a:t>곱셈식을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배울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3003265" y="3508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지니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>
              <a:spcBef>
                <a:spcPts val="300"/>
              </a:spcBef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반복되는 수를 곱셈으로 계산하는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배울 것 같아요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5038871"/>
            <a:ext cx="1971702" cy="11387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지니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>
              <a:spcBef>
                <a:spcPts val="300"/>
              </a:spcBef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계산하는 방법을 배울 것 같아요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895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27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모서리가 둥근 사각형 설명선 33"/>
          <p:cNvSpPr/>
          <p:nvPr/>
        </p:nvSpPr>
        <p:spPr>
          <a:xfrm>
            <a:off x="3491880" y="2001018"/>
            <a:ext cx="3002794" cy="1173324"/>
          </a:xfrm>
          <a:prstGeom prst="wedgeRoundRectCallout">
            <a:avLst>
              <a:gd name="adj1" fmla="val -16052"/>
              <a:gd name="adj2" fmla="val 6963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두 자리 수</a:t>
            </a:r>
            <a:r>
              <a:rPr lang="en-US" altLang="ko-KR" sz="1600" dirty="0" smtClean="0"/>
              <a:t>)×(</a:t>
            </a:r>
            <a:r>
              <a:rPr lang="ko-KR" altLang="en-US" sz="1600" dirty="0"/>
              <a:t>한 자리 수</a:t>
            </a:r>
            <a:r>
              <a:rPr lang="en-US" altLang="ko-KR" sz="1600" dirty="0"/>
              <a:t>)</a:t>
            </a:r>
            <a:r>
              <a:rPr lang="ko-KR" altLang="en-US" sz="1600" dirty="0" smtClean="0"/>
              <a:t>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계산하는 방법을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배울 </a:t>
            </a:r>
            <a:r>
              <a:rPr lang="ko-KR" altLang="en-US" sz="1600" dirty="0"/>
              <a:t>것 </a:t>
            </a:r>
            <a:r>
              <a:rPr lang="ko-KR" altLang="en-US" sz="1600" dirty="0" smtClean="0"/>
              <a:t>같아요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5" name="타원 44"/>
          <p:cNvSpPr/>
          <p:nvPr/>
        </p:nvSpPr>
        <p:spPr>
          <a:xfrm>
            <a:off x="3226686" y="19226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8466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×(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63" y="31561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1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62241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/>
                <a:gridCol w="576064"/>
                <a:gridCol w="2929184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수족관 나들이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11564" r="20363" b="9602"/>
          <a:stretch/>
        </p:blipFill>
        <p:spPr bwMode="auto">
          <a:xfrm>
            <a:off x="48047" y="872716"/>
            <a:ext cx="695604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72000" y="7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5193196"/>
            <a:ext cx="4503323" cy="156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t="15556" r="21565" b="7037"/>
          <a:stretch/>
        </p:blipFill>
        <p:spPr bwMode="auto">
          <a:xfrm>
            <a:off x="60519" y="872716"/>
            <a:ext cx="6923749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25793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0519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수족관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나들이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40395" y="1642447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96" y="17683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1640" y="4326196"/>
            <a:ext cx="45337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친구들과 수족관에 놀러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갔습니다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136" y="4193460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6444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)3-1-4(0904).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직사각형 27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31640" y="4823864"/>
            <a:ext cx="45337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인형 가게에서 인형을 구경하고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523" y="4691128"/>
            <a:ext cx="360000" cy="355000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24686" y="2061468"/>
            <a:ext cx="5367494" cy="2185049"/>
            <a:chOff x="887085" y="1556792"/>
            <a:chExt cx="5367494" cy="2185049"/>
          </a:xfrm>
        </p:grpSpPr>
        <p:grpSp>
          <p:nvGrpSpPr>
            <p:cNvPr id="6" name="그룹 5"/>
            <p:cNvGrpSpPr/>
            <p:nvPr/>
          </p:nvGrpSpPr>
          <p:grpSpPr>
            <a:xfrm>
              <a:off x="887085" y="1556792"/>
              <a:ext cx="5367494" cy="2185049"/>
              <a:chOff x="887085" y="1556792"/>
              <a:chExt cx="5367494" cy="2185049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7085" y="1556792"/>
                <a:ext cx="5367205" cy="2185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타원 1"/>
              <p:cNvSpPr/>
              <p:nvPr/>
            </p:nvSpPr>
            <p:spPr>
              <a:xfrm>
                <a:off x="2123728" y="2528900"/>
                <a:ext cx="1041633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052497" y="2600908"/>
                <a:ext cx="115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펭귄 인형이 모두 몇 개인 거지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?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123224" y="2995691"/>
                <a:ext cx="860854" cy="6126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154987" y="2083862"/>
                <a:ext cx="1041633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083756" y="2138623"/>
                <a:ext cx="1154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풍선이 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15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개씩</a:t>
                </a:r>
                <a:endParaRPr lang="en-US" altLang="ko-KR" sz="9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en-US" altLang="ko-KR" sz="900" dirty="0" smtClean="0">
                    <a:latin typeface="+mn-ea"/>
                    <a:ea typeface="+mn-ea"/>
                  </a:rPr>
                  <a:t>3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종류가 있습니다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.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5244952" y="2600908"/>
                <a:ext cx="946939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05236" y="2636292"/>
                <a:ext cx="104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풍선은 모두 </a:t>
                </a:r>
                <a:endParaRPr lang="en-US" altLang="ko-KR" sz="9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ko-KR" altLang="en-US" sz="900" dirty="0">
                    <a:latin typeface="+mn-ea"/>
                    <a:ea typeface="+mn-ea"/>
                  </a:rPr>
                  <a:t>몇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 개인 걸까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?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061768" y="3059830"/>
              <a:ext cx="953948" cy="67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+mn-ea"/>
                  <a:ea typeface="+mn-ea"/>
                </a:rPr>
                <a:t>펭귄 인형이 </a:t>
              </a:r>
              <a:r>
                <a:rPr lang="en-US" altLang="ko-KR" sz="900" dirty="0" smtClean="0">
                  <a:latin typeface="+mn-ea"/>
                  <a:ea typeface="+mn-ea"/>
                </a:rPr>
                <a:t>12</a:t>
              </a:r>
              <a:r>
                <a:rPr lang="ko-KR" altLang="en-US" sz="900" dirty="0" smtClean="0">
                  <a:latin typeface="+mn-ea"/>
                  <a:ea typeface="+mn-ea"/>
                </a:rPr>
                <a:t>개씩 </a:t>
              </a:r>
              <a:r>
                <a:rPr lang="en-US" altLang="ko-KR" sz="900" dirty="0" smtClean="0">
                  <a:latin typeface="+mn-ea"/>
                  <a:ea typeface="+mn-ea"/>
                </a:rPr>
                <a:t>4</a:t>
              </a:r>
              <a:r>
                <a:rPr lang="ko-KR" altLang="en-US" sz="900" dirty="0" smtClean="0">
                  <a:latin typeface="+mn-ea"/>
                  <a:ea typeface="+mn-ea"/>
                </a:rPr>
                <a:t>줄로 진열되어 있네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3" y="398711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6207696" y="3901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14691" y="2056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504" y="1462197"/>
            <a:ext cx="6876764" cy="3519043"/>
            <a:chOff x="107504" y="1462197"/>
            <a:chExt cx="6876764" cy="3519043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462197"/>
              <a:ext cx="6868599" cy="3519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타원 39"/>
            <p:cNvSpPr/>
            <p:nvPr/>
          </p:nvSpPr>
          <p:spPr>
            <a:xfrm>
              <a:off x="1690079" y="3027787"/>
              <a:ext cx="1333014" cy="74128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18668" y="3176972"/>
              <a:ext cx="1477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  <a:ea typeface="+mn-ea"/>
                </a:rPr>
                <a:t>펭귄 인형이 </a:t>
              </a:r>
              <a:endParaRPr lang="en-US" altLang="ko-KR" sz="1100" dirty="0" smtClean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smtClean="0">
                  <a:latin typeface="+mn-ea"/>
                  <a:ea typeface="+mn-ea"/>
                </a:rPr>
                <a:t>모두 몇 개인 거지</a:t>
              </a:r>
              <a:r>
                <a:rPr lang="en-US" altLang="ko-KR" sz="1100" dirty="0" smtClean="0">
                  <a:latin typeface="+mn-ea"/>
                  <a:ea typeface="+mn-ea"/>
                </a:rPr>
                <a:t>?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409699" y="3779558"/>
              <a:ext cx="1101665" cy="98665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569287" y="2311048"/>
              <a:ext cx="1333014" cy="74128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07100" y="2456892"/>
              <a:ext cx="1477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  <a:ea typeface="+mn-ea"/>
                </a:rPr>
                <a:t>풍선이 </a:t>
              </a:r>
              <a:r>
                <a:rPr lang="en-US" altLang="ko-KR" sz="1100" dirty="0" smtClean="0">
                  <a:latin typeface="+mn-ea"/>
                  <a:ea typeface="+mn-ea"/>
                </a:rPr>
                <a:t>15</a:t>
              </a:r>
              <a:r>
                <a:rPr lang="ko-KR" altLang="en-US" sz="1100" dirty="0" smtClean="0">
                  <a:latin typeface="+mn-ea"/>
                  <a:ea typeface="+mn-ea"/>
                </a:rPr>
                <a:t>개씩</a:t>
              </a:r>
              <a:endParaRPr lang="en-US" altLang="ko-KR" sz="1100" dirty="0" smtClean="0">
                <a:latin typeface="+mn-ea"/>
                <a:ea typeface="+mn-ea"/>
              </a:endParaRPr>
            </a:p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3</a:t>
              </a:r>
              <a:r>
                <a:rPr lang="ko-KR" altLang="en-US" sz="1100" dirty="0" smtClean="0">
                  <a:latin typeface="+mn-ea"/>
                  <a:ea typeface="+mn-ea"/>
                </a:rPr>
                <a:t>종류가 있습니다</a:t>
              </a:r>
              <a:r>
                <a:rPr lang="en-US" altLang="ko-KR" sz="1100" dirty="0" smtClean="0">
                  <a:latin typeface="+mn-ea"/>
                  <a:ea typeface="+mn-ea"/>
                </a:rPr>
                <a:t>.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5684418" y="3143756"/>
              <a:ext cx="1211831" cy="74128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41387" y="3284984"/>
              <a:ext cx="13428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  <a:ea typeface="+mn-ea"/>
                </a:rPr>
                <a:t>풍선은 모두 </a:t>
              </a:r>
              <a:endParaRPr lang="en-US" altLang="ko-KR" sz="1100" dirty="0" smtClean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몇</a:t>
              </a:r>
              <a:r>
                <a:rPr lang="ko-KR" altLang="en-US" sz="1100" dirty="0" smtClean="0">
                  <a:latin typeface="+mn-ea"/>
                  <a:ea typeface="+mn-ea"/>
                </a:rPr>
                <a:t> 개인 걸까</a:t>
              </a:r>
              <a:r>
                <a:rPr lang="en-US" altLang="ko-KR" sz="1100" dirty="0" smtClean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2868" y="4005064"/>
              <a:ext cx="12208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  <a:ea typeface="+mn-ea"/>
                </a:rPr>
                <a:t>펭귄 인형이 </a:t>
              </a:r>
              <a:endParaRPr lang="en-US" altLang="ko-KR" sz="1100" dirty="0" smtClean="0">
                <a:latin typeface="+mn-ea"/>
                <a:ea typeface="+mn-ea"/>
              </a:endParaRPr>
            </a:p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12</a:t>
              </a:r>
              <a:r>
                <a:rPr lang="ko-KR" altLang="en-US" sz="1100" dirty="0" smtClean="0">
                  <a:latin typeface="+mn-ea"/>
                  <a:ea typeface="+mn-ea"/>
                </a:rPr>
                <a:t>개씩 </a:t>
              </a:r>
              <a:r>
                <a:rPr lang="en-US" altLang="ko-KR" sz="1100" dirty="0" smtClean="0">
                  <a:latin typeface="+mn-ea"/>
                  <a:ea typeface="+mn-ea"/>
                </a:rPr>
                <a:t>4</a:t>
              </a:r>
              <a:r>
                <a:rPr lang="ko-KR" altLang="en-US" sz="1100" dirty="0" smtClean="0">
                  <a:latin typeface="+mn-ea"/>
                  <a:ea typeface="+mn-ea"/>
                </a:rPr>
                <a:t>줄로 </a:t>
              </a:r>
              <a:endParaRPr lang="en-US" altLang="ko-KR" sz="1100" dirty="0" smtClean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smtClean="0">
                  <a:latin typeface="+mn-ea"/>
                  <a:ea typeface="+mn-ea"/>
                </a:rPr>
                <a:t>진열되어 있네</a:t>
              </a:r>
              <a:r>
                <a:rPr lang="en-US" altLang="ko-KR" sz="1100" dirty="0" smtClean="0">
                  <a:latin typeface="+mn-ea"/>
                  <a:ea typeface="+mn-ea"/>
                </a:rPr>
                <a:t>.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8387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)3-1-4(0904).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214599" y="13488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0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69301" y="12535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337324" y="120594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820588" y="1254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796136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269875" y="125639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237898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721162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689646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440395" y="1576623"/>
            <a:ext cx="65176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속 친구들이 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96" y="17025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194237" y="4342525"/>
            <a:ext cx="48093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풍선이 모두 몇 개인지 궁금해합니다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76" y="4209789"/>
            <a:ext cx="360000" cy="355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194237" y="4840193"/>
            <a:ext cx="48093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펭귄 인형이 모두 몇 개인지 궁금해합니다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76" y="4707457"/>
            <a:ext cx="360000" cy="355000"/>
          </a:xfrm>
          <a:prstGeom prst="rect">
            <a:avLst/>
          </a:prstGeom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824686" y="2061468"/>
            <a:ext cx="5367494" cy="2185049"/>
            <a:chOff x="887085" y="1556792"/>
            <a:chExt cx="5367494" cy="2185049"/>
          </a:xfrm>
        </p:grpSpPr>
        <p:grpSp>
          <p:nvGrpSpPr>
            <p:cNvPr id="59" name="그룹 58"/>
            <p:cNvGrpSpPr/>
            <p:nvPr/>
          </p:nvGrpSpPr>
          <p:grpSpPr>
            <a:xfrm>
              <a:off x="887085" y="1556792"/>
              <a:ext cx="5367494" cy="2185049"/>
              <a:chOff x="887085" y="1556792"/>
              <a:chExt cx="5367494" cy="2185049"/>
            </a:xfrm>
          </p:grpSpPr>
          <p:pic>
            <p:nvPicPr>
              <p:cNvPr id="76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7085" y="1556792"/>
                <a:ext cx="5367205" cy="2185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7" name="타원 76"/>
              <p:cNvSpPr/>
              <p:nvPr/>
            </p:nvSpPr>
            <p:spPr>
              <a:xfrm>
                <a:off x="2123728" y="2528900"/>
                <a:ext cx="1041633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052497" y="2600908"/>
                <a:ext cx="115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펭귄 인형이 모두 몇 개인 거지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?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123224" y="2995691"/>
                <a:ext cx="860854" cy="6126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5154987" y="2083862"/>
                <a:ext cx="1041633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100302" y="2132236"/>
                <a:ext cx="1154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풍선이 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15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개씩</a:t>
                </a:r>
                <a:endParaRPr lang="en-US" altLang="ko-KR" sz="9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en-US" altLang="ko-KR" sz="900" dirty="0" smtClean="0">
                    <a:latin typeface="+mn-ea"/>
                    <a:ea typeface="+mn-ea"/>
                  </a:rPr>
                  <a:t>3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종류가 있습니다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.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5244952" y="2600908"/>
                <a:ext cx="946939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205236" y="2636292"/>
                <a:ext cx="104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풍선은 모두 </a:t>
                </a:r>
                <a:endParaRPr lang="en-US" altLang="ko-KR" sz="9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ko-KR" altLang="en-US" sz="900" dirty="0">
                    <a:latin typeface="+mn-ea"/>
                    <a:ea typeface="+mn-ea"/>
                  </a:rPr>
                  <a:t>몇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 개인 걸까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?</a:t>
                </a: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1061768" y="3059830"/>
              <a:ext cx="953948" cy="67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+mn-ea"/>
                  <a:ea typeface="+mn-ea"/>
                </a:rPr>
                <a:t>펭귄 인형이 </a:t>
              </a:r>
              <a:r>
                <a:rPr lang="en-US" altLang="ko-KR" sz="900" dirty="0" smtClean="0">
                  <a:latin typeface="+mn-ea"/>
                  <a:ea typeface="+mn-ea"/>
                </a:rPr>
                <a:t>12</a:t>
              </a:r>
              <a:r>
                <a:rPr lang="ko-KR" altLang="en-US" sz="900" dirty="0" smtClean="0">
                  <a:latin typeface="+mn-ea"/>
                  <a:ea typeface="+mn-ea"/>
                </a:rPr>
                <a:t>개씩 </a:t>
              </a:r>
              <a:r>
                <a:rPr lang="en-US" altLang="ko-KR" sz="900" dirty="0" smtClean="0">
                  <a:latin typeface="+mn-ea"/>
                  <a:ea typeface="+mn-ea"/>
                </a:rPr>
                <a:t>4</a:t>
              </a:r>
              <a:r>
                <a:rPr lang="ko-KR" altLang="en-US" sz="900" dirty="0" smtClean="0">
                  <a:latin typeface="+mn-ea"/>
                  <a:ea typeface="+mn-ea"/>
                </a:rPr>
                <a:t>줄로 진열되어 있네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</p:grp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3" y="398711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타원 85"/>
          <p:cNvSpPr/>
          <p:nvPr/>
        </p:nvSpPr>
        <p:spPr>
          <a:xfrm>
            <a:off x="614691" y="2056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5158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)3-1-4(0904).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9692" y="4501042"/>
            <a:ext cx="32490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12+12+12+12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계산합니다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730" y="4368306"/>
            <a:ext cx="360000" cy="355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6388607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56630" y="120781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39894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815442" y="119675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289181" y="125826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57204" y="12011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40468" y="125947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716016" y="120910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5158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)3-1-4(0904).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4" name="TextBox 43"/>
          <p:cNvSpPr txBox="1"/>
          <p:nvPr/>
        </p:nvSpPr>
        <p:spPr>
          <a:xfrm>
            <a:off x="440395" y="1576623"/>
            <a:ext cx="65176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+mn-ea"/>
                <a:ea typeface="+mn-ea"/>
              </a:rPr>
              <a:t>펭귄 인형의 수는 어떻게 구할 수 있을까요</a:t>
            </a:r>
            <a:r>
              <a:rPr lang="en-US" altLang="ko-KR" sz="1900" spc="-150" dirty="0">
                <a:latin typeface="+mn-ea"/>
                <a:ea typeface="+mn-ea"/>
              </a:rPr>
              <a:t>?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96" y="17025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824686" y="2061468"/>
            <a:ext cx="5367494" cy="2185049"/>
            <a:chOff x="887085" y="1556792"/>
            <a:chExt cx="5367494" cy="2185049"/>
          </a:xfrm>
        </p:grpSpPr>
        <p:grpSp>
          <p:nvGrpSpPr>
            <p:cNvPr id="77" name="그룹 76"/>
            <p:cNvGrpSpPr/>
            <p:nvPr/>
          </p:nvGrpSpPr>
          <p:grpSpPr>
            <a:xfrm>
              <a:off x="887085" y="1556792"/>
              <a:ext cx="5367494" cy="2185049"/>
              <a:chOff x="887085" y="1556792"/>
              <a:chExt cx="5367494" cy="2185049"/>
            </a:xfrm>
          </p:grpSpPr>
          <p:pic>
            <p:nvPicPr>
              <p:cNvPr id="79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7085" y="1556792"/>
                <a:ext cx="5367205" cy="2185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0" name="타원 79"/>
              <p:cNvSpPr/>
              <p:nvPr/>
            </p:nvSpPr>
            <p:spPr>
              <a:xfrm>
                <a:off x="2123728" y="2528900"/>
                <a:ext cx="1041633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052497" y="2600908"/>
                <a:ext cx="115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펭귄 인형이 모두 몇 개인 거지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?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123224" y="2995691"/>
                <a:ext cx="860854" cy="6126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5154987" y="2083862"/>
                <a:ext cx="1041633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100302" y="2132236"/>
                <a:ext cx="1154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풍선이 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15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개씩</a:t>
                </a:r>
                <a:endParaRPr lang="en-US" altLang="ko-KR" sz="9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en-US" altLang="ko-KR" sz="900" dirty="0" smtClean="0">
                    <a:latin typeface="+mn-ea"/>
                    <a:ea typeface="+mn-ea"/>
                  </a:rPr>
                  <a:t>3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종류가 있습니다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.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5244952" y="2600908"/>
                <a:ext cx="946939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205236" y="2636292"/>
                <a:ext cx="104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풍선은 모두 </a:t>
                </a:r>
                <a:endParaRPr lang="en-US" altLang="ko-KR" sz="9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ko-KR" altLang="en-US" sz="900" dirty="0">
                    <a:latin typeface="+mn-ea"/>
                    <a:ea typeface="+mn-ea"/>
                  </a:rPr>
                  <a:t>몇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 개인 걸까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?</a:t>
                </a: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1061768" y="3059830"/>
              <a:ext cx="953948" cy="67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+mn-ea"/>
                  <a:ea typeface="+mn-ea"/>
                </a:rPr>
                <a:t>펭귄 인형이 </a:t>
              </a:r>
              <a:r>
                <a:rPr lang="en-US" altLang="ko-KR" sz="900" dirty="0" smtClean="0">
                  <a:latin typeface="+mn-ea"/>
                  <a:ea typeface="+mn-ea"/>
                </a:rPr>
                <a:t>12</a:t>
              </a:r>
              <a:r>
                <a:rPr lang="ko-KR" altLang="en-US" sz="900" dirty="0" smtClean="0">
                  <a:latin typeface="+mn-ea"/>
                  <a:ea typeface="+mn-ea"/>
                </a:rPr>
                <a:t>개씩 </a:t>
              </a:r>
              <a:r>
                <a:rPr lang="en-US" altLang="ko-KR" sz="900" dirty="0" smtClean="0">
                  <a:latin typeface="+mn-ea"/>
                  <a:ea typeface="+mn-ea"/>
                </a:rPr>
                <a:t>4</a:t>
              </a:r>
              <a:r>
                <a:rPr lang="ko-KR" altLang="en-US" sz="900" dirty="0" smtClean="0">
                  <a:latin typeface="+mn-ea"/>
                  <a:ea typeface="+mn-ea"/>
                </a:rPr>
                <a:t>줄로 진열되어 있네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</p:grp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3" y="398711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타원 87"/>
          <p:cNvSpPr/>
          <p:nvPr/>
        </p:nvSpPr>
        <p:spPr>
          <a:xfrm>
            <a:off x="614691" y="2056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1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45250" y="4530395"/>
            <a:ext cx="2982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15+15+15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를 계산합니다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336" y="4397659"/>
            <a:ext cx="360000" cy="3550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316599" y="12554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284622" y="120781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767886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3434" y="119675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217173" y="125826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85196" y="12011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68460" y="125947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20910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4742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)3-1-4(0904).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440395" y="1576623"/>
            <a:ext cx="65176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+mn-ea"/>
                <a:ea typeface="+mn-ea"/>
              </a:rPr>
              <a:t>풍선의 수는 어떻게 구할 수 있을까요</a:t>
            </a:r>
            <a:r>
              <a:rPr lang="en-US" altLang="ko-KR" sz="1900" spc="-150" dirty="0">
                <a:latin typeface="+mn-ea"/>
                <a:ea typeface="+mn-ea"/>
              </a:rPr>
              <a:t>?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96" y="17025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824686" y="2061468"/>
            <a:ext cx="5367494" cy="2185049"/>
            <a:chOff x="887085" y="1556792"/>
            <a:chExt cx="5367494" cy="2185049"/>
          </a:xfrm>
        </p:grpSpPr>
        <p:grpSp>
          <p:nvGrpSpPr>
            <p:cNvPr id="56" name="그룹 55"/>
            <p:cNvGrpSpPr/>
            <p:nvPr/>
          </p:nvGrpSpPr>
          <p:grpSpPr>
            <a:xfrm>
              <a:off x="887085" y="1556792"/>
              <a:ext cx="5367494" cy="2185049"/>
              <a:chOff x="887085" y="1556792"/>
              <a:chExt cx="5367494" cy="2185049"/>
            </a:xfrm>
          </p:grpSpPr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7085" y="1556792"/>
                <a:ext cx="5367205" cy="2185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타원 61"/>
              <p:cNvSpPr/>
              <p:nvPr/>
            </p:nvSpPr>
            <p:spPr>
              <a:xfrm>
                <a:off x="2123728" y="2528900"/>
                <a:ext cx="1041633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052497" y="2600908"/>
                <a:ext cx="115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펭귄 인형이 모두 몇 개인 거지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?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123224" y="2995691"/>
                <a:ext cx="860854" cy="6126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54987" y="2083862"/>
                <a:ext cx="1041633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100302" y="2132236"/>
                <a:ext cx="1154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풍선이 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15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개씩</a:t>
                </a:r>
                <a:endParaRPr lang="en-US" altLang="ko-KR" sz="9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en-US" altLang="ko-KR" sz="900" dirty="0" smtClean="0">
                    <a:latin typeface="+mn-ea"/>
                    <a:ea typeface="+mn-ea"/>
                  </a:rPr>
                  <a:t>3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종류가 있습니다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.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5244952" y="2600908"/>
                <a:ext cx="946939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205236" y="2636292"/>
                <a:ext cx="104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풍선은 모두 </a:t>
                </a:r>
                <a:endParaRPr lang="en-US" altLang="ko-KR" sz="9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ko-KR" altLang="en-US" sz="900" dirty="0">
                    <a:latin typeface="+mn-ea"/>
                    <a:ea typeface="+mn-ea"/>
                  </a:rPr>
                  <a:t>몇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 개인 걸까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?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061768" y="3059830"/>
              <a:ext cx="953948" cy="67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+mn-ea"/>
                  <a:ea typeface="+mn-ea"/>
                </a:rPr>
                <a:t>펭귄 인형이 </a:t>
              </a:r>
              <a:r>
                <a:rPr lang="en-US" altLang="ko-KR" sz="900" dirty="0" smtClean="0">
                  <a:latin typeface="+mn-ea"/>
                  <a:ea typeface="+mn-ea"/>
                </a:rPr>
                <a:t>12</a:t>
              </a:r>
              <a:r>
                <a:rPr lang="ko-KR" altLang="en-US" sz="900" dirty="0" smtClean="0">
                  <a:latin typeface="+mn-ea"/>
                  <a:ea typeface="+mn-ea"/>
                </a:rPr>
                <a:t>개씩 </a:t>
              </a:r>
              <a:r>
                <a:rPr lang="en-US" altLang="ko-KR" sz="900" dirty="0" smtClean="0">
                  <a:latin typeface="+mn-ea"/>
                  <a:ea typeface="+mn-ea"/>
                </a:rPr>
                <a:t>4</a:t>
              </a:r>
              <a:r>
                <a:rPr lang="ko-KR" altLang="en-US" sz="900" dirty="0" smtClean="0">
                  <a:latin typeface="+mn-ea"/>
                  <a:ea typeface="+mn-ea"/>
                </a:rPr>
                <a:t>줄로 진열되어 있네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3" y="398711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타원 69"/>
          <p:cNvSpPr/>
          <p:nvPr/>
        </p:nvSpPr>
        <p:spPr>
          <a:xfrm>
            <a:off x="614691" y="2056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9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42106</TotalTime>
  <Words>1164</Words>
  <Application>Microsoft Office PowerPoint</Application>
  <PresentationFormat>화면 슬라이드 쇼(4:3)</PresentationFormat>
  <Paragraphs>376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7353</cp:revision>
  <dcterms:created xsi:type="dcterms:W3CDTF">2008-07-15T12:19:11Z</dcterms:created>
  <dcterms:modified xsi:type="dcterms:W3CDTF">2022-03-12T15:42:10Z</dcterms:modified>
</cp:coreProperties>
</file>